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6" r:id="rId1"/>
  </p:sldMasterIdLst>
  <p:notesMasterIdLst>
    <p:notesMasterId r:id="rId20"/>
  </p:notesMasterIdLst>
  <p:sldIdLst>
    <p:sldId id="409" r:id="rId2"/>
    <p:sldId id="402" r:id="rId3"/>
    <p:sldId id="268" r:id="rId4"/>
    <p:sldId id="269" r:id="rId5"/>
    <p:sldId id="391" r:id="rId6"/>
    <p:sldId id="439" r:id="rId7"/>
    <p:sldId id="428" r:id="rId8"/>
    <p:sldId id="399" r:id="rId9"/>
    <p:sldId id="270" r:id="rId10"/>
    <p:sldId id="400" r:id="rId11"/>
    <p:sldId id="417" r:id="rId12"/>
    <p:sldId id="401" r:id="rId13"/>
    <p:sldId id="275" r:id="rId14"/>
    <p:sldId id="289" r:id="rId15"/>
    <p:sldId id="434" r:id="rId16"/>
    <p:sldId id="435" r:id="rId17"/>
    <p:sldId id="431" r:id="rId18"/>
    <p:sldId id="436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3A6E"/>
    <a:srgbClr val="006DBA"/>
    <a:srgbClr val="10A7DD"/>
    <a:srgbClr val="03A8E0"/>
    <a:srgbClr val="E97132"/>
    <a:srgbClr val="73CBB2"/>
    <a:srgbClr val="036EB7"/>
    <a:srgbClr val="FF7171"/>
    <a:srgbClr val="B2B9E4"/>
    <a:srgbClr val="627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21" autoAdjust="0"/>
    <p:restoredTop sz="96327" autoAdjust="0"/>
  </p:normalViewPr>
  <p:slideViewPr>
    <p:cSldViewPr snapToGrid="0">
      <p:cViewPr varScale="1">
        <p:scale>
          <a:sx n="124" d="100"/>
          <a:sy n="124" d="100"/>
        </p:scale>
        <p:origin x="696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image" Target="../media/image4.svg"/><Relationship Id="rId4" Type="http://schemas.openxmlformats.org/officeDocument/2006/relationships/image" Target="../media/image7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image" Target="../media/image4.sv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2D997B-1717-4091-9539-1CB6C4FE814B}" type="doc">
      <dgm:prSet loTypeId="urn:microsoft.com/office/officeart/2005/8/layout/default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C9AB084-6BE5-4E66-843B-65A6DFD9C0C9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/>
            <a:t>MPEG has created, and is still producing, media standards that enable </a:t>
          </a:r>
          <a:r>
            <a:rPr lang="en-GB" b="1"/>
            <a:t>huge markets to flourish</a:t>
          </a:r>
          <a:endParaRPr lang="en-US"/>
        </a:p>
      </dgm:t>
    </dgm:pt>
    <dgm:pt modelId="{AEF3251E-CBBC-495C-B5F5-840F8202D749}" type="parTrans" cxnId="{C3305876-7387-4EED-8AE3-66D5AA9EF9EB}">
      <dgm:prSet/>
      <dgm:spPr/>
      <dgm:t>
        <a:bodyPr/>
        <a:lstStyle/>
        <a:p>
          <a:endParaRPr lang="en-US"/>
        </a:p>
      </dgm:t>
    </dgm:pt>
    <dgm:pt modelId="{B6BAFE9E-4B8C-4434-8A33-08078A9D25C9}" type="sibTrans" cxnId="{C3305876-7387-4EED-8AE3-66D5AA9EF9EB}">
      <dgm:prSet/>
      <dgm:spPr/>
      <dgm:t>
        <a:bodyPr/>
        <a:lstStyle/>
        <a:p>
          <a:endParaRPr lang="en-US"/>
        </a:p>
      </dgm:t>
    </dgm:pt>
    <dgm:pt modelId="{4497A6B5-54FD-4CB1-A7F0-15560323A4F7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/>
            <a:t>MPEG works on </a:t>
          </a:r>
          <a:r>
            <a:rPr lang="en-GB" b="1"/>
            <a:t>requirements from industry</a:t>
          </a:r>
          <a:endParaRPr lang="en-US"/>
        </a:p>
      </dgm:t>
    </dgm:pt>
    <dgm:pt modelId="{DB4A0628-383D-426D-ADE1-B4803CDB1119}" type="parTrans" cxnId="{CE3BD2A0-59A8-4DED-88BA-7BC56C58AAAB}">
      <dgm:prSet/>
      <dgm:spPr/>
      <dgm:t>
        <a:bodyPr/>
        <a:lstStyle/>
        <a:p>
          <a:endParaRPr lang="en-US"/>
        </a:p>
      </dgm:t>
    </dgm:pt>
    <dgm:pt modelId="{97823ABE-61C5-4C36-96BE-7FE81622AA64}" type="sibTrans" cxnId="{CE3BD2A0-59A8-4DED-88BA-7BC56C58AAAB}">
      <dgm:prSet/>
      <dgm:spPr/>
      <dgm:t>
        <a:bodyPr/>
        <a:lstStyle/>
        <a:p>
          <a:endParaRPr lang="en-US"/>
        </a:p>
      </dgm:t>
    </dgm:pt>
    <dgm:pt modelId="{7C1EF2BD-38B3-4523-885E-A052CFEC58CA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dirty="0"/>
            <a:t>Many industries are represented in MPEG, but not all of </a:t>
          </a:r>
          <a:r>
            <a:rPr lang="en-GB" b="1" dirty="0"/>
            <a:t>MPEG’s customers </a:t>
          </a:r>
          <a:r>
            <a:rPr lang="en-GB" dirty="0"/>
            <a:t>can or need to participate in the process</a:t>
          </a:r>
          <a:endParaRPr lang="en-US" dirty="0"/>
        </a:p>
      </dgm:t>
    </dgm:pt>
    <dgm:pt modelId="{04B4A64C-424C-4F72-9056-1162F3CD0AB6}" type="parTrans" cxnId="{A05212E4-F57C-4E4F-970C-2420376F5673}">
      <dgm:prSet/>
      <dgm:spPr/>
      <dgm:t>
        <a:bodyPr/>
        <a:lstStyle/>
        <a:p>
          <a:endParaRPr lang="en-US"/>
        </a:p>
      </dgm:t>
    </dgm:pt>
    <dgm:pt modelId="{2CA9A298-B0F4-490F-B32E-5D91F08A646E}" type="sibTrans" cxnId="{A05212E4-F57C-4E4F-970C-2420376F5673}">
      <dgm:prSet/>
      <dgm:spPr/>
      <dgm:t>
        <a:bodyPr/>
        <a:lstStyle/>
        <a:p>
          <a:endParaRPr lang="en-US"/>
        </a:p>
      </dgm:t>
    </dgm:pt>
    <dgm:pt modelId="{BADFC34D-3794-4FA4-8546-DEA53D52E52A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/>
            <a:t>MPEG wants to inform its customers about its </a:t>
          </a:r>
          <a:r>
            <a:rPr lang="en-GB" b="1"/>
            <a:t>long-term</a:t>
          </a:r>
          <a:r>
            <a:rPr lang="en-GB"/>
            <a:t> </a:t>
          </a:r>
          <a:r>
            <a:rPr lang="en-GB" b="1"/>
            <a:t>plans</a:t>
          </a:r>
          <a:r>
            <a:rPr lang="en-GB"/>
            <a:t> </a:t>
          </a:r>
          <a:br>
            <a:rPr lang="en-GB"/>
          </a:br>
          <a:r>
            <a:rPr lang="en-GB"/>
            <a:t>(~ 5 years out)</a:t>
          </a:r>
          <a:endParaRPr lang="en-US"/>
        </a:p>
      </dgm:t>
    </dgm:pt>
    <dgm:pt modelId="{50B313E1-3360-49CB-9E49-F7DC72705610}" type="parTrans" cxnId="{F2D8B643-F354-4C2D-B5D2-30D5AFBB9B7C}">
      <dgm:prSet/>
      <dgm:spPr/>
      <dgm:t>
        <a:bodyPr/>
        <a:lstStyle/>
        <a:p>
          <a:endParaRPr lang="en-US"/>
        </a:p>
      </dgm:t>
    </dgm:pt>
    <dgm:pt modelId="{49FC4E04-533E-4165-A78A-65A0EFE4E6FF}" type="sibTrans" cxnId="{F2D8B643-F354-4C2D-B5D2-30D5AFBB9B7C}">
      <dgm:prSet/>
      <dgm:spPr/>
      <dgm:t>
        <a:bodyPr/>
        <a:lstStyle/>
        <a:p>
          <a:endParaRPr lang="en-US"/>
        </a:p>
      </dgm:t>
    </dgm:pt>
    <dgm:pt modelId="{B3260A2B-6DA5-4253-BF59-F1CE16D507FB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b="1"/>
            <a:t>MPEG collects feedback and requirements </a:t>
          </a:r>
          <a:r>
            <a:rPr lang="en-GB"/>
            <a:t>from these customers</a:t>
          </a:r>
          <a:endParaRPr lang="en-US"/>
        </a:p>
      </dgm:t>
    </dgm:pt>
    <dgm:pt modelId="{1BDD3ED1-1E58-467B-949B-56BDF66DF944}" type="parTrans" cxnId="{57775EE8-E6EA-4F06-9DCD-6AF25CE48A3D}">
      <dgm:prSet/>
      <dgm:spPr/>
      <dgm:t>
        <a:bodyPr/>
        <a:lstStyle/>
        <a:p>
          <a:endParaRPr lang="en-US"/>
        </a:p>
      </dgm:t>
    </dgm:pt>
    <dgm:pt modelId="{C124903B-4602-4E07-BCFE-FEC87463EAD9}" type="sibTrans" cxnId="{57775EE8-E6EA-4F06-9DCD-6AF25CE48A3D}">
      <dgm:prSet/>
      <dgm:spPr/>
      <dgm:t>
        <a:bodyPr/>
        <a:lstStyle/>
        <a:p>
          <a:endParaRPr lang="en-US"/>
        </a:p>
      </dgm:t>
    </dgm:pt>
    <dgm:pt modelId="{6B32E98F-B257-4842-981E-319A3103DAEF}" type="pres">
      <dgm:prSet presAssocID="{712D997B-1717-4091-9539-1CB6C4FE814B}" presName="diagram" presStyleCnt="0">
        <dgm:presLayoutVars>
          <dgm:dir/>
          <dgm:resizeHandles val="exact"/>
        </dgm:presLayoutVars>
      </dgm:prSet>
      <dgm:spPr/>
    </dgm:pt>
    <dgm:pt modelId="{1D3CE63D-34AF-4E51-BA0E-675EA49C72C2}" type="pres">
      <dgm:prSet presAssocID="{DC9AB084-6BE5-4E66-843B-65A6DFD9C0C9}" presName="node" presStyleLbl="node1" presStyleIdx="0" presStyleCnt="5">
        <dgm:presLayoutVars>
          <dgm:bulletEnabled val="1"/>
        </dgm:presLayoutVars>
      </dgm:prSet>
      <dgm:spPr>
        <a:prstGeom prst="roundRect">
          <a:avLst/>
        </a:prstGeom>
      </dgm:spPr>
    </dgm:pt>
    <dgm:pt modelId="{B12824FD-E87A-4325-BEB1-684E3BCD3076}" type="pres">
      <dgm:prSet presAssocID="{B6BAFE9E-4B8C-4434-8A33-08078A9D25C9}" presName="sibTrans" presStyleCnt="0"/>
      <dgm:spPr/>
    </dgm:pt>
    <dgm:pt modelId="{E1616A0F-C0A6-469B-9CBA-9D7B2C01BF91}" type="pres">
      <dgm:prSet presAssocID="{4497A6B5-54FD-4CB1-A7F0-15560323A4F7}" presName="node" presStyleLbl="node1" presStyleIdx="1" presStyleCnt="5">
        <dgm:presLayoutVars>
          <dgm:bulletEnabled val="1"/>
        </dgm:presLayoutVars>
      </dgm:prSet>
      <dgm:spPr>
        <a:prstGeom prst="roundRect">
          <a:avLst/>
        </a:prstGeom>
      </dgm:spPr>
    </dgm:pt>
    <dgm:pt modelId="{4EB50819-CA81-4A06-B98A-FD518F55AE8E}" type="pres">
      <dgm:prSet presAssocID="{97823ABE-61C5-4C36-96BE-7FE81622AA64}" presName="sibTrans" presStyleCnt="0"/>
      <dgm:spPr/>
    </dgm:pt>
    <dgm:pt modelId="{9DABAD95-0E37-4170-B81F-4E87EBDC2691}" type="pres">
      <dgm:prSet presAssocID="{7C1EF2BD-38B3-4523-885E-A052CFEC58CA}" presName="node" presStyleLbl="node1" presStyleIdx="2" presStyleCnt="5">
        <dgm:presLayoutVars>
          <dgm:bulletEnabled val="1"/>
        </dgm:presLayoutVars>
      </dgm:prSet>
      <dgm:spPr>
        <a:prstGeom prst="roundRect">
          <a:avLst/>
        </a:prstGeom>
      </dgm:spPr>
    </dgm:pt>
    <dgm:pt modelId="{4619871F-E371-48EB-B2F2-32B32644328A}" type="pres">
      <dgm:prSet presAssocID="{2CA9A298-B0F4-490F-B32E-5D91F08A646E}" presName="sibTrans" presStyleCnt="0"/>
      <dgm:spPr/>
    </dgm:pt>
    <dgm:pt modelId="{8FD9EFFC-DD31-40FE-8061-FCB939BB588E}" type="pres">
      <dgm:prSet presAssocID="{BADFC34D-3794-4FA4-8546-DEA53D52E52A}" presName="node" presStyleLbl="node1" presStyleIdx="3" presStyleCnt="5">
        <dgm:presLayoutVars>
          <dgm:bulletEnabled val="1"/>
        </dgm:presLayoutVars>
      </dgm:prSet>
      <dgm:spPr>
        <a:prstGeom prst="roundRect">
          <a:avLst/>
        </a:prstGeom>
      </dgm:spPr>
    </dgm:pt>
    <dgm:pt modelId="{4BB4B842-9D2E-41C2-B892-B3B63FC3B1C7}" type="pres">
      <dgm:prSet presAssocID="{49FC4E04-533E-4165-A78A-65A0EFE4E6FF}" presName="sibTrans" presStyleCnt="0"/>
      <dgm:spPr/>
    </dgm:pt>
    <dgm:pt modelId="{390E0B53-6322-44AC-81F3-3CC411702743}" type="pres">
      <dgm:prSet presAssocID="{B3260A2B-6DA5-4253-BF59-F1CE16D507FB}" presName="node" presStyleLbl="node1" presStyleIdx="4" presStyleCnt="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84BD8A1E-4FF4-4D66-A90D-E269AD6DAE81}" type="presOf" srcId="{712D997B-1717-4091-9539-1CB6C4FE814B}" destId="{6B32E98F-B257-4842-981E-319A3103DAEF}" srcOrd="0" destOrd="0" presId="urn:microsoft.com/office/officeart/2005/8/layout/default"/>
    <dgm:cxn modelId="{F2D8B643-F354-4C2D-B5D2-30D5AFBB9B7C}" srcId="{712D997B-1717-4091-9539-1CB6C4FE814B}" destId="{BADFC34D-3794-4FA4-8546-DEA53D52E52A}" srcOrd="3" destOrd="0" parTransId="{50B313E1-3360-49CB-9E49-F7DC72705610}" sibTransId="{49FC4E04-533E-4165-A78A-65A0EFE4E6FF}"/>
    <dgm:cxn modelId="{477CA269-3317-42B7-8496-2F20C4423CC7}" type="presOf" srcId="{4497A6B5-54FD-4CB1-A7F0-15560323A4F7}" destId="{E1616A0F-C0A6-469B-9CBA-9D7B2C01BF91}" srcOrd="0" destOrd="0" presId="urn:microsoft.com/office/officeart/2005/8/layout/default"/>
    <dgm:cxn modelId="{C3305876-7387-4EED-8AE3-66D5AA9EF9EB}" srcId="{712D997B-1717-4091-9539-1CB6C4FE814B}" destId="{DC9AB084-6BE5-4E66-843B-65A6DFD9C0C9}" srcOrd="0" destOrd="0" parTransId="{AEF3251E-CBBC-495C-B5F5-840F8202D749}" sibTransId="{B6BAFE9E-4B8C-4434-8A33-08078A9D25C9}"/>
    <dgm:cxn modelId="{E88C0396-EE0F-4083-8615-B7B83931BFFF}" type="presOf" srcId="{B3260A2B-6DA5-4253-BF59-F1CE16D507FB}" destId="{390E0B53-6322-44AC-81F3-3CC411702743}" srcOrd="0" destOrd="0" presId="urn:microsoft.com/office/officeart/2005/8/layout/default"/>
    <dgm:cxn modelId="{CE3BD2A0-59A8-4DED-88BA-7BC56C58AAAB}" srcId="{712D997B-1717-4091-9539-1CB6C4FE814B}" destId="{4497A6B5-54FD-4CB1-A7F0-15560323A4F7}" srcOrd="1" destOrd="0" parTransId="{DB4A0628-383D-426D-ADE1-B4803CDB1119}" sibTransId="{97823ABE-61C5-4C36-96BE-7FE81622AA64}"/>
    <dgm:cxn modelId="{0B499FA2-388F-465E-A3B4-D5028043B8F7}" type="presOf" srcId="{DC9AB084-6BE5-4E66-843B-65A6DFD9C0C9}" destId="{1D3CE63D-34AF-4E51-BA0E-675EA49C72C2}" srcOrd="0" destOrd="0" presId="urn:microsoft.com/office/officeart/2005/8/layout/default"/>
    <dgm:cxn modelId="{8191E3D2-6408-4D15-AF22-677949579175}" type="presOf" srcId="{BADFC34D-3794-4FA4-8546-DEA53D52E52A}" destId="{8FD9EFFC-DD31-40FE-8061-FCB939BB588E}" srcOrd="0" destOrd="0" presId="urn:microsoft.com/office/officeart/2005/8/layout/default"/>
    <dgm:cxn modelId="{E9E001E0-C31C-45DD-898B-67AA97962A6C}" type="presOf" srcId="{7C1EF2BD-38B3-4523-885E-A052CFEC58CA}" destId="{9DABAD95-0E37-4170-B81F-4E87EBDC2691}" srcOrd="0" destOrd="0" presId="urn:microsoft.com/office/officeart/2005/8/layout/default"/>
    <dgm:cxn modelId="{A05212E4-F57C-4E4F-970C-2420376F5673}" srcId="{712D997B-1717-4091-9539-1CB6C4FE814B}" destId="{7C1EF2BD-38B3-4523-885E-A052CFEC58CA}" srcOrd="2" destOrd="0" parTransId="{04B4A64C-424C-4F72-9056-1162F3CD0AB6}" sibTransId="{2CA9A298-B0F4-490F-B32E-5D91F08A646E}"/>
    <dgm:cxn modelId="{57775EE8-E6EA-4F06-9DCD-6AF25CE48A3D}" srcId="{712D997B-1717-4091-9539-1CB6C4FE814B}" destId="{B3260A2B-6DA5-4253-BF59-F1CE16D507FB}" srcOrd="4" destOrd="0" parTransId="{1BDD3ED1-1E58-467B-949B-56BDF66DF944}" sibTransId="{C124903B-4602-4E07-BCFE-FEC87463EAD9}"/>
    <dgm:cxn modelId="{DB06E16C-6780-4186-A871-29F3597002E9}" type="presParOf" srcId="{6B32E98F-B257-4842-981E-319A3103DAEF}" destId="{1D3CE63D-34AF-4E51-BA0E-675EA49C72C2}" srcOrd="0" destOrd="0" presId="urn:microsoft.com/office/officeart/2005/8/layout/default"/>
    <dgm:cxn modelId="{6FDD2563-9046-4335-8A3D-DDB3E5D86CAE}" type="presParOf" srcId="{6B32E98F-B257-4842-981E-319A3103DAEF}" destId="{B12824FD-E87A-4325-BEB1-684E3BCD3076}" srcOrd="1" destOrd="0" presId="urn:microsoft.com/office/officeart/2005/8/layout/default"/>
    <dgm:cxn modelId="{B66B6D51-F838-4DFC-9610-292E71690700}" type="presParOf" srcId="{6B32E98F-B257-4842-981E-319A3103DAEF}" destId="{E1616A0F-C0A6-469B-9CBA-9D7B2C01BF91}" srcOrd="2" destOrd="0" presId="urn:microsoft.com/office/officeart/2005/8/layout/default"/>
    <dgm:cxn modelId="{045EA810-1992-4C70-90A4-96DA160D3DAB}" type="presParOf" srcId="{6B32E98F-B257-4842-981E-319A3103DAEF}" destId="{4EB50819-CA81-4A06-B98A-FD518F55AE8E}" srcOrd="3" destOrd="0" presId="urn:microsoft.com/office/officeart/2005/8/layout/default"/>
    <dgm:cxn modelId="{DB12E4E5-D842-47F2-B2D5-65C915FF01C5}" type="presParOf" srcId="{6B32E98F-B257-4842-981E-319A3103DAEF}" destId="{9DABAD95-0E37-4170-B81F-4E87EBDC2691}" srcOrd="4" destOrd="0" presId="urn:microsoft.com/office/officeart/2005/8/layout/default"/>
    <dgm:cxn modelId="{81788064-3972-492A-8D1F-C0A3EF1FB41B}" type="presParOf" srcId="{6B32E98F-B257-4842-981E-319A3103DAEF}" destId="{4619871F-E371-48EB-B2F2-32B32644328A}" srcOrd="5" destOrd="0" presId="urn:microsoft.com/office/officeart/2005/8/layout/default"/>
    <dgm:cxn modelId="{F1EE80EF-76CD-4483-AD3A-A25A4D313106}" type="presParOf" srcId="{6B32E98F-B257-4842-981E-319A3103DAEF}" destId="{8FD9EFFC-DD31-40FE-8061-FCB939BB588E}" srcOrd="6" destOrd="0" presId="urn:microsoft.com/office/officeart/2005/8/layout/default"/>
    <dgm:cxn modelId="{5918D95C-3C38-4A83-8460-24D27DA64A61}" type="presParOf" srcId="{6B32E98F-B257-4842-981E-319A3103DAEF}" destId="{4BB4B842-9D2E-41C2-B892-B3B63FC3B1C7}" srcOrd="7" destOrd="0" presId="urn:microsoft.com/office/officeart/2005/8/layout/default"/>
    <dgm:cxn modelId="{9C8BF21C-F7E7-4DE9-B5CC-4B8D9FFC6F81}" type="presParOf" srcId="{6B32E98F-B257-4842-981E-319A3103DAEF}" destId="{390E0B53-6322-44AC-81F3-3CC411702743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9E3361-3272-4487-9009-1B640CC4326F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CDE0A1A9-CC3F-47EF-97D3-285949C63CD4}">
      <dgm:prSet/>
      <dgm:spPr/>
      <dgm:t>
        <a:bodyPr/>
        <a:lstStyle/>
        <a:p>
          <a:r>
            <a:rPr lang="en-US" dirty="0"/>
            <a:t>Winner of 9 Emmy Awards </a:t>
          </a:r>
        </a:p>
      </dgm:t>
    </dgm:pt>
    <dgm:pt modelId="{FAADEDE7-4B6C-4FA8-A923-E6EDBD0124D4}" type="parTrans" cxnId="{6A58E996-CE91-4CBC-984B-88D2A602D4A2}">
      <dgm:prSet/>
      <dgm:spPr/>
      <dgm:t>
        <a:bodyPr/>
        <a:lstStyle/>
        <a:p>
          <a:endParaRPr lang="en-US"/>
        </a:p>
      </dgm:t>
    </dgm:pt>
    <dgm:pt modelId="{741AAA2B-471E-4FB1-881A-876FE80C043A}" type="sibTrans" cxnId="{6A58E996-CE91-4CBC-984B-88D2A602D4A2}">
      <dgm:prSet/>
      <dgm:spPr/>
      <dgm:t>
        <a:bodyPr/>
        <a:lstStyle/>
        <a:p>
          <a:endParaRPr lang="en-US"/>
        </a:p>
      </dgm:t>
    </dgm:pt>
    <dgm:pt modelId="{302ED086-2134-454E-9694-95B44772B1E8}">
      <dgm:prSet/>
      <dgm:spPr/>
      <dgm:t>
        <a:bodyPr/>
        <a:lstStyle/>
        <a:p>
          <a:r>
            <a:rPr lang="en-US"/>
            <a:t>Organized under ISO/IEC JTC1/SC29 </a:t>
          </a:r>
        </a:p>
      </dgm:t>
    </dgm:pt>
    <dgm:pt modelId="{13058758-0AB0-4035-AAD6-8FBF7DCC722F}" type="parTrans" cxnId="{3553A10B-C739-4F3A-A6A5-AAA4606313CE}">
      <dgm:prSet/>
      <dgm:spPr/>
      <dgm:t>
        <a:bodyPr/>
        <a:lstStyle/>
        <a:p>
          <a:endParaRPr lang="en-US"/>
        </a:p>
      </dgm:t>
    </dgm:pt>
    <dgm:pt modelId="{72E97806-E238-423E-A47A-71C286BBA19B}" type="sibTrans" cxnId="{3553A10B-C739-4F3A-A6A5-AAA4606313CE}">
      <dgm:prSet/>
      <dgm:spPr/>
      <dgm:t>
        <a:bodyPr/>
        <a:lstStyle/>
        <a:p>
          <a:endParaRPr lang="en-US"/>
        </a:p>
      </dgm:t>
    </dgm:pt>
    <dgm:pt modelId="{7D344BF8-73EE-49C9-A184-9932A2E0347E}">
      <dgm:prSet/>
      <dgm:spPr/>
      <dgm:t>
        <a:bodyPr/>
        <a:lstStyle/>
        <a:p>
          <a:r>
            <a:rPr lang="en-US" dirty="0"/>
            <a:t>Develops International Standards</a:t>
          </a:r>
        </a:p>
      </dgm:t>
    </dgm:pt>
    <dgm:pt modelId="{51C62D3F-CCD9-4E96-8BD0-FCE04C3818CC}" type="parTrans" cxnId="{D690CC7C-D5B0-4977-81D3-E300431FA1FB}">
      <dgm:prSet/>
      <dgm:spPr/>
      <dgm:t>
        <a:bodyPr/>
        <a:lstStyle/>
        <a:p>
          <a:endParaRPr lang="en-US"/>
        </a:p>
      </dgm:t>
    </dgm:pt>
    <dgm:pt modelId="{712ECBDF-5918-47AD-82C7-2FE72399DD61}" type="sibTrans" cxnId="{D690CC7C-D5B0-4977-81D3-E300431FA1FB}">
      <dgm:prSet/>
      <dgm:spPr/>
      <dgm:t>
        <a:bodyPr/>
        <a:lstStyle/>
        <a:p>
          <a:endParaRPr lang="en-US"/>
        </a:p>
      </dgm:t>
    </dgm:pt>
    <dgm:pt modelId="{8447FD57-225D-493C-93ED-1FE077D0BAD0}">
      <dgm:prSet/>
      <dgm:spPr/>
      <dgm:t>
        <a:bodyPr/>
        <a:lstStyle/>
        <a:p>
          <a:r>
            <a:rPr lang="en-US" dirty="0"/>
            <a:t>Forms basis of services &amp; applications</a:t>
          </a:r>
        </a:p>
      </dgm:t>
    </dgm:pt>
    <dgm:pt modelId="{19BCCD57-1A12-45A0-B9A2-A80EB5CE813F}" type="parTrans" cxnId="{D584D559-7108-4A61-95CD-FC803F7C7F10}">
      <dgm:prSet/>
      <dgm:spPr/>
      <dgm:t>
        <a:bodyPr/>
        <a:lstStyle/>
        <a:p>
          <a:endParaRPr lang="en-US"/>
        </a:p>
      </dgm:t>
    </dgm:pt>
    <dgm:pt modelId="{A28A4616-8A78-43D7-8BD6-FA5F8F3C77F3}" type="sibTrans" cxnId="{D584D559-7108-4A61-95CD-FC803F7C7F10}">
      <dgm:prSet/>
      <dgm:spPr/>
      <dgm:t>
        <a:bodyPr/>
        <a:lstStyle/>
        <a:p>
          <a:endParaRPr lang="en-US"/>
        </a:p>
      </dgm:t>
    </dgm:pt>
    <dgm:pt modelId="{F2174E2E-1630-4372-82AC-611E36D53EBD}">
      <dgm:prSet/>
      <dgm:spPr/>
      <dgm:t>
        <a:bodyPr/>
        <a:lstStyle/>
        <a:p>
          <a:r>
            <a:rPr lang="en-US"/>
            <a:t>coding of images, audio, moving pictures</a:t>
          </a:r>
          <a:r>
            <a:rPr lang="en-CA"/>
            <a:t> and some other types of digital data (such as genomics)</a:t>
          </a:r>
          <a:endParaRPr lang="en-US"/>
        </a:p>
      </dgm:t>
    </dgm:pt>
    <dgm:pt modelId="{309ABBA7-D27B-41A7-9CBB-973CF9AAF837}" type="parTrans" cxnId="{4E3897D9-7439-491C-B470-C644B7277DEB}">
      <dgm:prSet/>
      <dgm:spPr/>
      <dgm:t>
        <a:bodyPr/>
        <a:lstStyle/>
        <a:p>
          <a:endParaRPr lang="en-US"/>
        </a:p>
      </dgm:t>
    </dgm:pt>
    <dgm:pt modelId="{F3D96602-84B6-458E-987A-FCEF78E88DF4}" type="sibTrans" cxnId="{4E3897D9-7439-491C-B470-C644B7277DEB}">
      <dgm:prSet/>
      <dgm:spPr/>
      <dgm:t>
        <a:bodyPr/>
        <a:lstStyle/>
        <a:p>
          <a:endParaRPr lang="en-US"/>
        </a:p>
      </dgm:t>
    </dgm:pt>
    <dgm:pt modelId="{87A85428-C8D1-4E56-B8AE-98B606726D96}">
      <dgm:prSet/>
      <dgm:spPr/>
      <dgm:t>
        <a:bodyPr/>
        <a:lstStyle/>
        <a:p>
          <a:r>
            <a:rPr lang="en-CA"/>
            <a:t>digital information support for media technology in systems. </a:t>
          </a:r>
          <a:endParaRPr lang="en-US"/>
        </a:p>
      </dgm:t>
    </dgm:pt>
    <dgm:pt modelId="{1A6E8329-54C7-46DA-927C-EC8056E430D2}" type="parTrans" cxnId="{0CF73003-C5E5-48C0-8B35-2880939C09A9}">
      <dgm:prSet/>
      <dgm:spPr/>
      <dgm:t>
        <a:bodyPr/>
        <a:lstStyle/>
        <a:p>
          <a:endParaRPr lang="en-US"/>
        </a:p>
      </dgm:t>
    </dgm:pt>
    <dgm:pt modelId="{B032BA1B-7363-40D0-BB70-6830FDC5C719}" type="sibTrans" cxnId="{0CF73003-C5E5-48C0-8B35-2880939C09A9}">
      <dgm:prSet/>
      <dgm:spPr/>
      <dgm:t>
        <a:bodyPr/>
        <a:lstStyle/>
        <a:p>
          <a:endParaRPr lang="en-US"/>
        </a:p>
      </dgm:t>
    </dgm:pt>
    <dgm:pt modelId="{886A84B7-1FBC-4ABF-89AD-9D36E0D29E3F}" type="pres">
      <dgm:prSet presAssocID="{779E3361-3272-4487-9009-1B640CC4326F}" presName="root" presStyleCnt="0">
        <dgm:presLayoutVars>
          <dgm:dir/>
          <dgm:resizeHandles val="exact"/>
        </dgm:presLayoutVars>
      </dgm:prSet>
      <dgm:spPr/>
    </dgm:pt>
    <dgm:pt modelId="{A331B33E-2286-4FD9-9CCC-123FE735AA58}" type="pres">
      <dgm:prSet presAssocID="{CDE0A1A9-CC3F-47EF-97D3-285949C63CD4}" presName="compNode" presStyleCnt="0"/>
      <dgm:spPr/>
    </dgm:pt>
    <dgm:pt modelId="{68100AA2-2FA6-4669-84A2-E48D20601C19}" type="pres">
      <dgm:prSet presAssocID="{CDE0A1A9-CC3F-47EF-97D3-285949C63CD4}" presName="bgRect" presStyleLbl="bgShp" presStyleIdx="0" presStyleCnt="4"/>
      <dgm:spPr/>
    </dgm:pt>
    <dgm:pt modelId="{1ADAC821-8DC1-412A-9714-5679BA96207C}" type="pres">
      <dgm:prSet presAssocID="{CDE0A1A9-CC3F-47EF-97D3-285949C63CD4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ophy"/>
        </a:ext>
      </dgm:extLst>
    </dgm:pt>
    <dgm:pt modelId="{19213D36-F026-41AC-B36B-D06E6BDF940E}" type="pres">
      <dgm:prSet presAssocID="{CDE0A1A9-CC3F-47EF-97D3-285949C63CD4}" presName="spaceRect" presStyleCnt="0"/>
      <dgm:spPr/>
    </dgm:pt>
    <dgm:pt modelId="{4EC86FF6-F6D4-49D1-9E24-EA478FBCFF7D}" type="pres">
      <dgm:prSet presAssocID="{CDE0A1A9-CC3F-47EF-97D3-285949C63CD4}" presName="parTx" presStyleLbl="revTx" presStyleIdx="0" presStyleCnt="5">
        <dgm:presLayoutVars>
          <dgm:chMax val="0"/>
          <dgm:chPref val="0"/>
        </dgm:presLayoutVars>
      </dgm:prSet>
      <dgm:spPr/>
    </dgm:pt>
    <dgm:pt modelId="{CA5DCFC7-81D3-4348-80C3-4FDA3F82BFCF}" type="pres">
      <dgm:prSet presAssocID="{741AAA2B-471E-4FB1-881A-876FE80C043A}" presName="sibTrans" presStyleCnt="0"/>
      <dgm:spPr/>
    </dgm:pt>
    <dgm:pt modelId="{00B16C5C-3053-4FC9-9D40-FC7C1553D2D0}" type="pres">
      <dgm:prSet presAssocID="{302ED086-2134-454E-9694-95B44772B1E8}" presName="compNode" presStyleCnt="0"/>
      <dgm:spPr/>
    </dgm:pt>
    <dgm:pt modelId="{49D27EB5-7D08-489A-91F6-74DFCA092D8C}" type="pres">
      <dgm:prSet presAssocID="{302ED086-2134-454E-9694-95B44772B1E8}" presName="bgRect" presStyleLbl="bgShp" presStyleIdx="1" presStyleCnt="4"/>
      <dgm:spPr/>
    </dgm:pt>
    <dgm:pt modelId="{25FCB194-6DAF-4412-811E-51207EECBBBF}" type="pres">
      <dgm:prSet presAssocID="{302ED086-2134-454E-9694-95B44772B1E8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BB82A668-0445-40B2-B543-F2496EA0D1BE}" type="pres">
      <dgm:prSet presAssocID="{302ED086-2134-454E-9694-95B44772B1E8}" presName="spaceRect" presStyleCnt="0"/>
      <dgm:spPr/>
    </dgm:pt>
    <dgm:pt modelId="{C9FFC72C-4E1E-4D88-AE6F-A927DC23B1C7}" type="pres">
      <dgm:prSet presAssocID="{302ED086-2134-454E-9694-95B44772B1E8}" presName="parTx" presStyleLbl="revTx" presStyleIdx="1" presStyleCnt="5">
        <dgm:presLayoutVars>
          <dgm:chMax val="0"/>
          <dgm:chPref val="0"/>
        </dgm:presLayoutVars>
      </dgm:prSet>
      <dgm:spPr/>
    </dgm:pt>
    <dgm:pt modelId="{4657D5FF-3E85-40D7-9B23-B56C772D2978}" type="pres">
      <dgm:prSet presAssocID="{72E97806-E238-423E-A47A-71C286BBA19B}" presName="sibTrans" presStyleCnt="0"/>
      <dgm:spPr/>
    </dgm:pt>
    <dgm:pt modelId="{B1C2846E-D5A1-42F9-AED6-1AF442690628}" type="pres">
      <dgm:prSet presAssocID="{7D344BF8-73EE-49C9-A184-9932A2E0347E}" presName="compNode" presStyleCnt="0"/>
      <dgm:spPr/>
    </dgm:pt>
    <dgm:pt modelId="{F2FA0A6A-312B-4617-B689-7486B334C37A}" type="pres">
      <dgm:prSet presAssocID="{7D344BF8-73EE-49C9-A184-9932A2E0347E}" presName="bgRect" presStyleLbl="bgShp" presStyleIdx="2" presStyleCnt="4"/>
      <dgm:spPr/>
    </dgm:pt>
    <dgm:pt modelId="{A54EAD1D-1298-47B9-9175-E5E04BED3B93}" type="pres">
      <dgm:prSet presAssocID="{7D344BF8-73EE-49C9-A184-9932A2E0347E}" presName="iconRect" presStyleLbl="node1" presStyleIdx="2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EAA13550-A34E-4E30-9658-9B1A3ADEC5C9}" type="pres">
      <dgm:prSet presAssocID="{7D344BF8-73EE-49C9-A184-9932A2E0347E}" presName="spaceRect" presStyleCnt="0"/>
      <dgm:spPr/>
    </dgm:pt>
    <dgm:pt modelId="{787A9344-4E26-45E2-A5BD-3CA4283CA7F5}" type="pres">
      <dgm:prSet presAssocID="{7D344BF8-73EE-49C9-A184-9932A2E0347E}" presName="parTx" presStyleLbl="revTx" presStyleIdx="2" presStyleCnt="5">
        <dgm:presLayoutVars>
          <dgm:chMax val="0"/>
          <dgm:chPref val="0"/>
        </dgm:presLayoutVars>
      </dgm:prSet>
      <dgm:spPr/>
    </dgm:pt>
    <dgm:pt modelId="{EA649CB3-E68B-407D-AD3D-E23BF640893A}" type="pres">
      <dgm:prSet presAssocID="{712ECBDF-5918-47AD-82C7-2FE72399DD61}" presName="sibTrans" presStyleCnt="0"/>
      <dgm:spPr/>
    </dgm:pt>
    <dgm:pt modelId="{4D573182-6FEF-45A2-8140-130463920542}" type="pres">
      <dgm:prSet presAssocID="{8447FD57-225D-493C-93ED-1FE077D0BAD0}" presName="compNode" presStyleCnt="0"/>
      <dgm:spPr/>
    </dgm:pt>
    <dgm:pt modelId="{FB9BC9FB-831C-4846-B823-84794FAA321C}" type="pres">
      <dgm:prSet presAssocID="{8447FD57-225D-493C-93ED-1FE077D0BAD0}" presName="bgRect" presStyleLbl="bgShp" presStyleIdx="3" presStyleCnt="4"/>
      <dgm:spPr/>
    </dgm:pt>
    <dgm:pt modelId="{62A5DF66-A2E7-4B66-A748-4A1B0C7EDC34}" type="pres">
      <dgm:prSet presAssocID="{8447FD57-225D-493C-93ED-1FE077D0BAD0}" presName="iconRect" presStyleLbl="node1" presStyleIdx="3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mage"/>
        </a:ext>
      </dgm:extLst>
    </dgm:pt>
    <dgm:pt modelId="{293F7F70-D93D-4CF9-BBE7-BD9B9FB8A452}" type="pres">
      <dgm:prSet presAssocID="{8447FD57-225D-493C-93ED-1FE077D0BAD0}" presName="spaceRect" presStyleCnt="0"/>
      <dgm:spPr/>
    </dgm:pt>
    <dgm:pt modelId="{15E25771-1A2A-49F7-8C8F-5EC0484EF723}" type="pres">
      <dgm:prSet presAssocID="{8447FD57-225D-493C-93ED-1FE077D0BAD0}" presName="parTx" presStyleLbl="revTx" presStyleIdx="3" presStyleCnt="5">
        <dgm:presLayoutVars>
          <dgm:chMax val="0"/>
          <dgm:chPref val="0"/>
        </dgm:presLayoutVars>
      </dgm:prSet>
      <dgm:spPr/>
    </dgm:pt>
    <dgm:pt modelId="{BB1F21E8-F30F-4BAA-914D-BC86E3AADA55}" type="pres">
      <dgm:prSet presAssocID="{8447FD57-225D-493C-93ED-1FE077D0BAD0}" presName="desTx" presStyleLbl="revTx" presStyleIdx="4" presStyleCnt="5">
        <dgm:presLayoutVars/>
      </dgm:prSet>
      <dgm:spPr/>
    </dgm:pt>
  </dgm:ptLst>
  <dgm:cxnLst>
    <dgm:cxn modelId="{0CF73003-C5E5-48C0-8B35-2880939C09A9}" srcId="{8447FD57-225D-493C-93ED-1FE077D0BAD0}" destId="{87A85428-C8D1-4E56-B8AE-98B606726D96}" srcOrd="1" destOrd="0" parTransId="{1A6E8329-54C7-46DA-927C-EC8056E430D2}" sibTransId="{B032BA1B-7363-40D0-BB70-6830FDC5C719}"/>
    <dgm:cxn modelId="{2B1EB203-2FC0-422A-81CD-B7E3458F5A14}" type="presOf" srcId="{87A85428-C8D1-4E56-B8AE-98B606726D96}" destId="{BB1F21E8-F30F-4BAA-914D-BC86E3AADA55}" srcOrd="0" destOrd="1" presId="urn:microsoft.com/office/officeart/2018/2/layout/IconVerticalSolidList"/>
    <dgm:cxn modelId="{3553A10B-C739-4F3A-A6A5-AAA4606313CE}" srcId="{779E3361-3272-4487-9009-1B640CC4326F}" destId="{302ED086-2134-454E-9694-95B44772B1E8}" srcOrd="1" destOrd="0" parTransId="{13058758-0AB0-4035-AAD6-8FBF7DCC722F}" sibTransId="{72E97806-E238-423E-A47A-71C286BBA19B}"/>
    <dgm:cxn modelId="{10E60E2E-1F09-4F42-9023-32DDB6B572F9}" type="presOf" srcId="{F2174E2E-1630-4372-82AC-611E36D53EBD}" destId="{BB1F21E8-F30F-4BAA-914D-BC86E3AADA55}" srcOrd="0" destOrd="0" presId="urn:microsoft.com/office/officeart/2018/2/layout/IconVerticalSolidList"/>
    <dgm:cxn modelId="{F20E1938-04B1-4A96-8AFE-33AAE841060B}" type="presOf" srcId="{7D344BF8-73EE-49C9-A184-9932A2E0347E}" destId="{787A9344-4E26-45E2-A5BD-3CA4283CA7F5}" srcOrd="0" destOrd="0" presId="urn:microsoft.com/office/officeart/2018/2/layout/IconVerticalSolidList"/>
    <dgm:cxn modelId="{8A569559-CD0B-460A-939C-B6B2FE06C6DB}" type="presOf" srcId="{CDE0A1A9-CC3F-47EF-97D3-285949C63CD4}" destId="{4EC86FF6-F6D4-49D1-9E24-EA478FBCFF7D}" srcOrd="0" destOrd="0" presId="urn:microsoft.com/office/officeart/2018/2/layout/IconVerticalSolidList"/>
    <dgm:cxn modelId="{D584D559-7108-4A61-95CD-FC803F7C7F10}" srcId="{779E3361-3272-4487-9009-1B640CC4326F}" destId="{8447FD57-225D-493C-93ED-1FE077D0BAD0}" srcOrd="3" destOrd="0" parTransId="{19BCCD57-1A12-45A0-B9A2-A80EB5CE813F}" sibTransId="{A28A4616-8A78-43D7-8BD6-FA5F8F3C77F3}"/>
    <dgm:cxn modelId="{DB328267-3A61-49EB-BB3E-1D94D560933B}" type="presOf" srcId="{779E3361-3272-4487-9009-1B640CC4326F}" destId="{886A84B7-1FBC-4ABF-89AD-9D36E0D29E3F}" srcOrd="0" destOrd="0" presId="urn:microsoft.com/office/officeart/2018/2/layout/IconVerticalSolidList"/>
    <dgm:cxn modelId="{D690CC7C-D5B0-4977-81D3-E300431FA1FB}" srcId="{779E3361-3272-4487-9009-1B640CC4326F}" destId="{7D344BF8-73EE-49C9-A184-9932A2E0347E}" srcOrd="2" destOrd="0" parTransId="{51C62D3F-CCD9-4E96-8BD0-FCE04C3818CC}" sibTransId="{712ECBDF-5918-47AD-82C7-2FE72399DD61}"/>
    <dgm:cxn modelId="{6A58E996-CE91-4CBC-984B-88D2A602D4A2}" srcId="{779E3361-3272-4487-9009-1B640CC4326F}" destId="{CDE0A1A9-CC3F-47EF-97D3-285949C63CD4}" srcOrd="0" destOrd="0" parTransId="{FAADEDE7-4B6C-4FA8-A923-E6EDBD0124D4}" sibTransId="{741AAA2B-471E-4FB1-881A-876FE80C043A}"/>
    <dgm:cxn modelId="{944E66C5-A02A-477E-830C-4A3E1AC13575}" type="presOf" srcId="{8447FD57-225D-493C-93ED-1FE077D0BAD0}" destId="{15E25771-1A2A-49F7-8C8F-5EC0484EF723}" srcOrd="0" destOrd="0" presId="urn:microsoft.com/office/officeart/2018/2/layout/IconVerticalSolidList"/>
    <dgm:cxn modelId="{4E3897D9-7439-491C-B470-C644B7277DEB}" srcId="{8447FD57-225D-493C-93ED-1FE077D0BAD0}" destId="{F2174E2E-1630-4372-82AC-611E36D53EBD}" srcOrd="0" destOrd="0" parTransId="{309ABBA7-D27B-41A7-9CBB-973CF9AAF837}" sibTransId="{F3D96602-84B6-458E-987A-FCEF78E88DF4}"/>
    <dgm:cxn modelId="{498620EC-75AC-4F23-960C-C57140BE3CFD}" type="presOf" srcId="{302ED086-2134-454E-9694-95B44772B1E8}" destId="{C9FFC72C-4E1E-4D88-AE6F-A927DC23B1C7}" srcOrd="0" destOrd="0" presId="urn:microsoft.com/office/officeart/2018/2/layout/IconVerticalSolidList"/>
    <dgm:cxn modelId="{4ACFE180-80C0-453A-98AC-B0CADB35F370}" type="presParOf" srcId="{886A84B7-1FBC-4ABF-89AD-9D36E0D29E3F}" destId="{A331B33E-2286-4FD9-9CCC-123FE735AA58}" srcOrd="0" destOrd="0" presId="urn:microsoft.com/office/officeart/2018/2/layout/IconVerticalSolidList"/>
    <dgm:cxn modelId="{505B43A8-CBDC-4111-8A87-168484A913AB}" type="presParOf" srcId="{A331B33E-2286-4FD9-9CCC-123FE735AA58}" destId="{68100AA2-2FA6-4669-84A2-E48D20601C19}" srcOrd="0" destOrd="0" presId="urn:microsoft.com/office/officeart/2018/2/layout/IconVerticalSolidList"/>
    <dgm:cxn modelId="{8D423A25-3F7E-4AC9-9DAD-1C15D950AE89}" type="presParOf" srcId="{A331B33E-2286-4FD9-9CCC-123FE735AA58}" destId="{1ADAC821-8DC1-412A-9714-5679BA96207C}" srcOrd="1" destOrd="0" presId="urn:microsoft.com/office/officeart/2018/2/layout/IconVerticalSolidList"/>
    <dgm:cxn modelId="{0CBFF98F-06BC-4D6E-B667-4B123132F755}" type="presParOf" srcId="{A331B33E-2286-4FD9-9CCC-123FE735AA58}" destId="{19213D36-F026-41AC-B36B-D06E6BDF940E}" srcOrd="2" destOrd="0" presId="urn:microsoft.com/office/officeart/2018/2/layout/IconVerticalSolidList"/>
    <dgm:cxn modelId="{1A9254FE-1E5E-477F-9B6D-778788AF1499}" type="presParOf" srcId="{A331B33E-2286-4FD9-9CCC-123FE735AA58}" destId="{4EC86FF6-F6D4-49D1-9E24-EA478FBCFF7D}" srcOrd="3" destOrd="0" presId="urn:microsoft.com/office/officeart/2018/2/layout/IconVerticalSolidList"/>
    <dgm:cxn modelId="{0BD5BCC5-ED51-4FCB-B505-9DFF99165868}" type="presParOf" srcId="{886A84B7-1FBC-4ABF-89AD-9D36E0D29E3F}" destId="{CA5DCFC7-81D3-4348-80C3-4FDA3F82BFCF}" srcOrd="1" destOrd="0" presId="urn:microsoft.com/office/officeart/2018/2/layout/IconVerticalSolidList"/>
    <dgm:cxn modelId="{BCF169B4-2B6C-42F1-BA88-C0A0A56FB295}" type="presParOf" srcId="{886A84B7-1FBC-4ABF-89AD-9D36E0D29E3F}" destId="{00B16C5C-3053-4FC9-9D40-FC7C1553D2D0}" srcOrd="2" destOrd="0" presId="urn:microsoft.com/office/officeart/2018/2/layout/IconVerticalSolidList"/>
    <dgm:cxn modelId="{0F11B63C-4317-463C-9E37-038DEB67784E}" type="presParOf" srcId="{00B16C5C-3053-4FC9-9D40-FC7C1553D2D0}" destId="{49D27EB5-7D08-489A-91F6-74DFCA092D8C}" srcOrd="0" destOrd="0" presId="urn:microsoft.com/office/officeart/2018/2/layout/IconVerticalSolidList"/>
    <dgm:cxn modelId="{910E5DBC-F675-4EC7-B107-D807844B3FCB}" type="presParOf" srcId="{00B16C5C-3053-4FC9-9D40-FC7C1553D2D0}" destId="{25FCB194-6DAF-4412-811E-51207EECBBBF}" srcOrd="1" destOrd="0" presId="urn:microsoft.com/office/officeart/2018/2/layout/IconVerticalSolidList"/>
    <dgm:cxn modelId="{FC868B65-36C7-435B-B05F-A635A9466742}" type="presParOf" srcId="{00B16C5C-3053-4FC9-9D40-FC7C1553D2D0}" destId="{BB82A668-0445-40B2-B543-F2496EA0D1BE}" srcOrd="2" destOrd="0" presId="urn:microsoft.com/office/officeart/2018/2/layout/IconVerticalSolidList"/>
    <dgm:cxn modelId="{DC6CC1E9-2B8C-48CE-9AD9-1AEE9DBC1233}" type="presParOf" srcId="{00B16C5C-3053-4FC9-9D40-FC7C1553D2D0}" destId="{C9FFC72C-4E1E-4D88-AE6F-A927DC23B1C7}" srcOrd="3" destOrd="0" presId="urn:microsoft.com/office/officeart/2018/2/layout/IconVerticalSolidList"/>
    <dgm:cxn modelId="{0B8B17E8-04B1-4D4D-A863-1AA5EE773BD1}" type="presParOf" srcId="{886A84B7-1FBC-4ABF-89AD-9D36E0D29E3F}" destId="{4657D5FF-3E85-40D7-9B23-B56C772D2978}" srcOrd="3" destOrd="0" presId="urn:microsoft.com/office/officeart/2018/2/layout/IconVerticalSolidList"/>
    <dgm:cxn modelId="{A7A4902A-55C0-41FF-A1FE-B8CF61AE9ABE}" type="presParOf" srcId="{886A84B7-1FBC-4ABF-89AD-9D36E0D29E3F}" destId="{B1C2846E-D5A1-42F9-AED6-1AF442690628}" srcOrd="4" destOrd="0" presId="urn:microsoft.com/office/officeart/2018/2/layout/IconVerticalSolidList"/>
    <dgm:cxn modelId="{BB6A808B-A21F-43FC-9BFE-1020AA0FD7AF}" type="presParOf" srcId="{B1C2846E-D5A1-42F9-AED6-1AF442690628}" destId="{F2FA0A6A-312B-4617-B689-7486B334C37A}" srcOrd="0" destOrd="0" presId="urn:microsoft.com/office/officeart/2018/2/layout/IconVerticalSolidList"/>
    <dgm:cxn modelId="{19DF65B5-C1C7-4B77-AE1F-7CC48D0932D5}" type="presParOf" srcId="{B1C2846E-D5A1-42F9-AED6-1AF442690628}" destId="{A54EAD1D-1298-47B9-9175-E5E04BED3B93}" srcOrd="1" destOrd="0" presId="urn:microsoft.com/office/officeart/2018/2/layout/IconVerticalSolidList"/>
    <dgm:cxn modelId="{065ECC22-6A3D-4E8B-BBD8-FAC37ED55280}" type="presParOf" srcId="{B1C2846E-D5A1-42F9-AED6-1AF442690628}" destId="{EAA13550-A34E-4E30-9658-9B1A3ADEC5C9}" srcOrd="2" destOrd="0" presId="urn:microsoft.com/office/officeart/2018/2/layout/IconVerticalSolidList"/>
    <dgm:cxn modelId="{F04B59AE-2237-4078-9A02-60AFB21250D7}" type="presParOf" srcId="{B1C2846E-D5A1-42F9-AED6-1AF442690628}" destId="{787A9344-4E26-45E2-A5BD-3CA4283CA7F5}" srcOrd="3" destOrd="0" presId="urn:microsoft.com/office/officeart/2018/2/layout/IconVerticalSolidList"/>
    <dgm:cxn modelId="{3D7E1310-FA40-4C70-8BCB-324C38C85A04}" type="presParOf" srcId="{886A84B7-1FBC-4ABF-89AD-9D36E0D29E3F}" destId="{EA649CB3-E68B-407D-AD3D-E23BF640893A}" srcOrd="5" destOrd="0" presId="urn:microsoft.com/office/officeart/2018/2/layout/IconVerticalSolidList"/>
    <dgm:cxn modelId="{35EFD7A7-9724-4357-8003-1572A91C0F22}" type="presParOf" srcId="{886A84B7-1FBC-4ABF-89AD-9D36E0D29E3F}" destId="{4D573182-6FEF-45A2-8140-130463920542}" srcOrd="6" destOrd="0" presId="urn:microsoft.com/office/officeart/2018/2/layout/IconVerticalSolidList"/>
    <dgm:cxn modelId="{B6F560C7-928D-4BCD-AC85-B413AE621852}" type="presParOf" srcId="{4D573182-6FEF-45A2-8140-130463920542}" destId="{FB9BC9FB-831C-4846-B823-84794FAA321C}" srcOrd="0" destOrd="0" presId="urn:microsoft.com/office/officeart/2018/2/layout/IconVerticalSolidList"/>
    <dgm:cxn modelId="{91EEDA6F-C2AD-44E1-883E-E4545B337623}" type="presParOf" srcId="{4D573182-6FEF-45A2-8140-130463920542}" destId="{62A5DF66-A2E7-4B66-A748-4A1B0C7EDC34}" srcOrd="1" destOrd="0" presId="urn:microsoft.com/office/officeart/2018/2/layout/IconVerticalSolidList"/>
    <dgm:cxn modelId="{71E793AA-47BC-4D6F-99B9-364D51CD21D2}" type="presParOf" srcId="{4D573182-6FEF-45A2-8140-130463920542}" destId="{293F7F70-D93D-4CF9-BBE7-BD9B9FB8A452}" srcOrd="2" destOrd="0" presId="urn:microsoft.com/office/officeart/2018/2/layout/IconVerticalSolidList"/>
    <dgm:cxn modelId="{F55D9968-1D5C-4D50-9749-BD837A5A4F52}" type="presParOf" srcId="{4D573182-6FEF-45A2-8140-130463920542}" destId="{15E25771-1A2A-49F7-8C8F-5EC0484EF723}" srcOrd="3" destOrd="0" presId="urn:microsoft.com/office/officeart/2018/2/layout/IconVerticalSolidList"/>
    <dgm:cxn modelId="{3CAD129D-3FEC-4C1D-B442-E6D5F59CA658}" type="presParOf" srcId="{4D573182-6FEF-45A2-8140-130463920542}" destId="{BB1F21E8-F30F-4BAA-914D-BC86E3AADA55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CE63D-34AF-4E51-BA0E-675EA49C72C2}">
      <dsp:nvSpPr>
        <dsp:cNvPr id="0" name=""/>
        <dsp:cNvSpPr/>
      </dsp:nvSpPr>
      <dsp:spPr>
        <a:xfrm>
          <a:off x="0" y="39687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MPEG has created, and is still producing, media standards that enable </a:t>
          </a:r>
          <a:r>
            <a:rPr lang="en-GB" sz="2000" b="1" kern="1200"/>
            <a:t>huge markets to flourish</a:t>
          </a:r>
          <a:endParaRPr lang="en-US" sz="2000" kern="1200"/>
        </a:p>
      </dsp:txBody>
      <dsp:txXfrm>
        <a:off x="96249" y="135936"/>
        <a:ext cx="3093627" cy="1779177"/>
      </dsp:txXfrm>
    </dsp:sp>
    <dsp:sp modelId="{E1616A0F-C0A6-469B-9CBA-9D7B2C01BF91}">
      <dsp:nvSpPr>
        <dsp:cNvPr id="0" name=""/>
        <dsp:cNvSpPr/>
      </dsp:nvSpPr>
      <dsp:spPr>
        <a:xfrm>
          <a:off x="3614737" y="39687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MPEG works on </a:t>
          </a:r>
          <a:r>
            <a:rPr lang="en-GB" sz="2000" b="1" kern="1200"/>
            <a:t>requirements from industry</a:t>
          </a:r>
          <a:endParaRPr lang="en-US" sz="2000" kern="1200"/>
        </a:p>
      </dsp:txBody>
      <dsp:txXfrm>
        <a:off x="3710986" y="135936"/>
        <a:ext cx="3093627" cy="1779177"/>
      </dsp:txXfrm>
    </dsp:sp>
    <dsp:sp modelId="{9DABAD95-0E37-4170-B81F-4E87EBDC2691}">
      <dsp:nvSpPr>
        <dsp:cNvPr id="0" name=""/>
        <dsp:cNvSpPr/>
      </dsp:nvSpPr>
      <dsp:spPr>
        <a:xfrm>
          <a:off x="7229475" y="39687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Many industries are represented in MPEG, but not all of </a:t>
          </a:r>
          <a:r>
            <a:rPr lang="en-GB" sz="2000" b="1" kern="1200" dirty="0"/>
            <a:t>MPEG’s customers </a:t>
          </a:r>
          <a:r>
            <a:rPr lang="en-GB" sz="2000" kern="1200" dirty="0"/>
            <a:t>can or need to participate in the process</a:t>
          </a:r>
          <a:endParaRPr lang="en-US" sz="2000" kern="1200" dirty="0"/>
        </a:p>
      </dsp:txBody>
      <dsp:txXfrm>
        <a:off x="7325724" y="135936"/>
        <a:ext cx="3093627" cy="1779177"/>
      </dsp:txXfrm>
    </dsp:sp>
    <dsp:sp modelId="{8FD9EFFC-DD31-40FE-8061-FCB939BB588E}">
      <dsp:nvSpPr>
        <dsp:cNvPr id="0" name=""/>
        <dsp:cNvSpPr/>
      </dsp:nvSpPr>
      <dsp:spPr>
        <a:xfrm>
          <a:off x="1807368" y="2339975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MPEG wants to inform its customers about its </a:t>
          </a:r>
          <a:r>
            <a:rPr lang="en-GB" sz="2000" b="1" kern="1200"/>
            <a:t>long-term</a:t>
          </a:r>
          <a:r>
            <a:rPr lang="en-GB" sz="2000" kern="1200"/>
            <a:t> </a:t>
          </a:r>
          <a:r>
            <a:rPr lang="en-GB" sz="2000" b="1" kern="1200"/>
            <a:t>plans</a:t>
          </a:r>
          <a:r>
            <a:rPr lang="en-GB" sz="2000" kern="1200"/>
            <a:t> </a:t>
          </a:r>
          <a:br>
            <a:rPr lang="en-GB" sz="2000" kern="1200"/>
          </a:br>
          <a:r>
            <a:rPr lang="en-GB" sz="2000" kern="1200"/>
            <a:t>(~ 5 years out)</a:t>
          </a:r>
          <a:endParaRPr lang="en-US" sz="2000" kern="1200"/>
        </a:p>
      </dsp:txBody>
      <dsp:txXfrm>
        <a:off x="1903617" y="2436224"/>
        <a:ext cx="3093627" cy="1779177"/>
      </dsp:txXfrm>
    </dsp:sp>
    <dsp:sp modelId="{390E0B53-6322-44AC-81F3-3CC411702743}">
      <dsp:nvSpPr>
        <dsp:cNvPr id="0" name=""/>
        <dsp:cNvSpPr/>
      </dsp:nvSpPr>
      <dsp:spPr>
        <a:xfrm>
          <a:off x="5422106" y="2339975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MPEG collects feedback and requirements </a:t>
          </a:r>
          <a:r>
            <a:rPr lang="en-GB" sz="2000" kern="1200"/>
            <a:t>from these customers</a:t>
          </a:r>
          <a:endParaRPr lang="en-US" sz="2000" kern="1200"/>
        </a:p>
      </dsp:txBody>
      <dsp:txXfrm>
        <a:off x="5518355" y="2436224"/>
        <a:ext cx="3093627" cy="17791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100AA2-2FA6-4669-84A2-E48D20601C19}">
      <dsp:nvSpPr>
        <dsp:cNvPr id="0" name=""/>
        <dsp:cNvSpPr/>
      </dsp:nvSpPr>
      <dsp:spPr>
        <a:xfrm>
          <a:off x="0" y="5001"/>
          <a:ext cx="6312150" cy="1163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DAC821-8DC1-412A-9714-5679BA96207C}">
      <dsp:nvSpPr>
        <dsp:cNvPr id="0" name=""/>
        <dsp:cNvSpPr/>
      </dsp:nvSpPr>
      <dsp:spPr>
        <a:xfrm>
          <a:off x="352096" y="266890"/>
          <a:ext cx="640174" cy="64017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C86FF6-F6D4-49D1-9E24-EA478FBCFF7D}">
      <dsp:nvSpPr>
        <dsp:cNvPr id="0" name=""/>
        <dsp:cNvSpPr/>
      </dsp:nvSpPr>
      <dsp:spPr>
        <a:xfrm>
          <a:off x="1344366" y="5001"/>
          <a:ext cx="4966469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Winner of 9 Emmy Awards </a:t>
          </a:r>
        </a:p>
      </dsp:txBody>
      <dsp:txXfrm>
        <a:off x="1344366" y="5001"/>
        <a:ext cx="4966469" cy="1163953"/>
      </dsp:txXfrm>
    </dsp:sp>
    <dsp:sp modelId="{49D27EB5-7D08-489A-91F6-74DFCA092D8C}">
      <dsp:nvSpPr>
        <dsp:cNvPr id="0" name=""/>
        <dsp:cNvSpPr/>
      </dsp:nvSpPr>
      <dsp:spPr>
        <a:xfrm>
          <a:off x="0" y="1459943"/>
          <a:ext cx="6312150" cy="1163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FCB194-6DAF-4412-811E-51207EECBBBF}">
      <dsp:nvSpPr>
        <dsp:cNvPr id="0" name=""/>
        <dsp:cNvSpPr/>
      </dsp:nvSpPr>
      <dsp:spPr>
        <a:xfrm>
          <a:off x="352096" y="1721833"/>
          <a:ext cx="640174" cy="64017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FFC72C-4E1E-4D88-AE6F-A927DC23B1C7}">
      <dsp:nvSpPr>
        <dsp:cNvPr id="0" name=""/>
        <dsp:cNvSpPr/>
      </dsp:nvSpPr>
      <dsp:spPr>
        <a:xfrm>
          <a:off x="1344366" y="1459943"/>
          <a:ext cx="4966469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Organized under ISO/IEC JTC1/SC29 </a:t>
          </a:r>
        </a:p>
      </dsp:txBody>
      <dsp:txXfrm>
        <a:off x="1344366" y="1459943"/>
        <a:ext cx="4966469" cy="1163953"/>
      </dsp:txXfrm>
    </dsp:sp>
    <dsp:sp modelId="{F2FA0A6A-312B-4617-B689-7486B334C37A}">
      <dsp:nvSpPr>
        <dsp:cNvPr id="0" name=""/>
        <dsp:cNvSpPr/>
      </dsp:nvSpPr>
      <dsp:spPr>
        <a:xfrm>
          <a:off x="0" y="2914885"/>
          <a:ext cx="6312150" cy="1163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4EAD1D-1298-47B9-9175-E5E04BED3B93}">
      <dsp:nvSpPr>
        <dsp:cNvPr id="0" name=""/>
        <dsp:cNvSpPr/>
      </dsp:nvSpPr>
      <dsp:spPr>
        <a:xfrm>
          <a:off x="352096" y="3176775"/>
          <a:ext cx="640174" cy="64017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7A9344-4E26-45E2-A5BD-3CA4283CA7F5}">
      <dsp:nvSpPr>
        <dsp:cNvPr id="0" name=""/>
        <dsp:cNvSpPr/>
      </dsp:nvSpPr>
      <dsp:spPr>
        <a:xfrm>
          <a:off x="1344366" y="2914885"/>
          <a:ext cx="4966469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Develops International Standards</a:t>
          </a:r>
        </a:p>
      </dsp:txBody>
      <dsp:txXfrm>
        <a:off x="1344366" y="2914885"/>
        <a:ext cx="4966469" cy="1163953"/>
      </dsp:txXfrm>
    </dsp:sp>
    <dsp:sp modelId="{FB9BC9FB-831C-4846-B823-84794FAA321C}">
      <dsp:nvSpPr>
        <dsp:cNvPr id="0" name=""/>
        <dsp:cNvSpPr/>
      </dsp:nvSpPr>
      <dsp:spPr>
        <a:xfrm>
          <a:off x="0" y="4369828"/>
          <a:ext cx="6312150" cy="1163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A5DF66-A2E7-4B66-A748-4A1B0C7EDC34}">
      <dsp:nvSpPr>
        <dsp:cNvPr id="0" name=""/>
        <dsp:cNvSpPr/>
      </dsp:nvSpPr>
      <dsp:spPr>
        <a:xfrm>
          <a:off x="352096" y="4631717"/>
          <a:ext cx="640174" cy="64017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E25771-1A2A-49F7-8C8F-5EC0484EF723}">
      <dsp:nvSpPr>
        <dsp:cNvPr id="0" name=""/>
        <dsp:cNvSpPr/>
      </dsp:nvSpPr>
      <dsp:spPr>
        <a:xfrm>
          <a:off x="1344366" y="4369828"/>
          <a:ext cx="2840467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Forms basis of services &amp; applications</a:t>
          </a:r>
        </a:p>
      </dsp:txBody>
      <dsp:txXfrm>
        <a:off x="1344366" y="4369828"/>
        <a:ext cx="2840467" cy="1163953"/>
      </dsp:txXfrm>
    </dsp:sp>
    <dsp:sp modelId="{BB1F21E8-F30F-4BAA-914D-BC86E3AADA55}">
      <dsp:nvSpPr>
        <dsp:cNvPr id="0" name=""/>
        <dsp:cNvSpPr/>
      </dsp:nvSpPr>
      <dsp:spPr>
        <a:xfrm>
          <a:off x="4184834" y="4369828"/>
          <a:ext cx="2126001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coding of images, audio, moving pictures</a:t>
          </a:r>
          <a:r>
            <a:rPr lang="en-CA" sz="1100" kern="1200"/>
            <a:t> and some other types of digital data (such as genomics)</a:t>
          </a:r>
          <a:endParaRPr lang="en-US" sz="1100" kern="1200"/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/>
            <a:t>digital information support for media technology in systems. </a:t>
          </a:r>
          <a:endParaRPr lang="en-US" sz="1100" kern="1200"/>
        </a:p>
      </dsp:txBody>
      <dsp:txXfrm>
        <a:off x="4184834" y="4369828"/>
        <a:ext cx="2126001" cy="11639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02600-A406-4230-B2D7-435EDCDF25CF}" type="datetimeFigureOut">
              <a:rPr lang="en-GB" smtClean="0"/>
              <a:t>18/07/2026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2C8E6-32BA-4645-BE3F-65A1F0665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47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471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DA2CF-B2C2-E425-A679-DCBD3CFF1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1AB42A-1CF7-6651-7F9F-06836EE803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5D6B84-1A3E-5FC2-16AC-8848E35BE8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DAFF12-1BAD-3C1F-2130-C8C47C202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851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692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010AB-3D9E-EB1D-DF2F-FA2016AA5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82D40-6BB2-8D65-CC46-1BB50349F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F370E9-44F5-14B6-7CA9-A9F37E0C55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D99D5-41F6-7826-DC95-3E29C1CAC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1EEF9-83F5-46AC-BD06-5FE4654C602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2131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1EEF9-83F5-46AC-BD06-5FE4654C602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181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835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D7E51-A0D9-1F33-CE4A-052CDC8B8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167CE5-C169-87A5-0E86-50BBA4FC7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F91BCB-91E0-1C99-4735-ACB376D883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56610E-A8F5-2909-EAC9-2210F51ADE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825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ue and white logo&#10;&#10;AI-generated content may be incorrect.">
            <a:extLst>
              <a:ext uri="{FF2B5EF4-FFF2-40B4-BE49-F238E27FC236}">
                <a16:creationId xmlns:a16="http://schemas.microsoft.com/office/drawing/2014/main" id="{EE6E8C3C-0D2F-155D-B6AF-CCECCAEB4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DADC01-B09D-B22F-7E33-5936C8A8DF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78298" y="2863272"/>
            <a:ext cx="9144000" cy="1081833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Title Goes Here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FC7F38-CB5A-8BEE-1D7B-CE123CD54F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178298" y="4186262"/>
            <a:ext cx="8149087" cy="81019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Text goes here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137927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E848F00F-E3D4-769B-B628-1A1F2E74D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514DC5-4E2E-AF6A-B59E-CCACCCF2A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7218"/>
            <a:ext cx="10515600" cy="1083469"/>
          </a:xfrm>
        </p:spPr>
        <p:txBody>
          <a:bodyPr anchor="t" anchorCtr="0"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37769-3B82-CD9C-0A8B-4915D345D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F6EB145-DA94-8E3B-9ABA-ACF0EC3A9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7/18/26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C8134A9-D899-2510-0299-D7B2E8679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43053B-F203-2A9F-2A48-559568242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85069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71970E6C-ECD2-1920-E515-77F7D884D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23A58D-DBD9-D310-5A0D-4D85D783D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C5A4C-6307-F135-A95A-CB8F275F5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BCE0-340E-F753-D3EF-FF31F803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7/18/26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0429F-DE43-0374-393E-CBF23698A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8F720-DBF7-6359-D647-424F2D8CE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50299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69665DFC-0E61-C006-A1EB-751C4A972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D0A2BA-44B8-3AAC-1363-25BCD683C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833D4-CD44-40D5-F4C9-5A3E34D8FF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EBFFB6-D9D3-7551-EE67-5D77D258D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62034-02D7-9444-8A12-015E5095D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7/18/26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EB9C24-4522-EFEA-0DB1-008546172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E17A76-687F-E6FA-C143-215F6CBF0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42744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C4C62B82-0589-CA42-272C-9C4454D70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91" b="88687"/>
          <a:stretch/>
        </p:blipFill>
        <p:spPr>
          <a:xfrm>
            <a:off x="0" y="0"/>
            <a:ext cx="1939636" cy="7758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7BBCBD-7A4F-3DCD-EEDF-E6833FCE3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6D291E-C657-928A-C59B-5638ABBC3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7/18/26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6D6B8F-E457-11BC-75DB-235CEB3E3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B5822-8BDC-283E-0146-7113F29A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45690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82A4E648-2D01-C48A-105F-AFE7325DF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91" b="88687"/>
          <a:stretch/>
        </p:blipFill>
        <p:spPr>
          <a:xfrm>
            <a:off x="0" y="0"/>
            <a:ext cx="1939636" cy="77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03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BAEF83-FE38-4129-9AE2-B47A11036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D4EED-D9FC-CDD2-A12B-3C4BEDFD2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0BDA4-ABAA-0EB3-8F45-1F06C63270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0202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CF1133-3259-4C45-BABA-5B62D9C6F78D}" type="datetimeFigureOut">
              <a:rPr lang="en-US" smtClean="0"/>
              <a:t>7/18/26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887BB3-5B57-BCBB-FD11-6CDA3DF294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35677" y="6356350"/>
            <a:ext cx="8704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2BB2DE-CBFD-2CDD-60C3-A2B2530E53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41230" y="6356350"/>
            <a:ext cx="6125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238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emf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13" Type="http://schemas.openxmlformats.org/officeDocument/2006/relationships/image" Target="../media/image18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12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g"/><Relationship Id="rId11" Type="http://schemas.openxmlformats.org/officeDocument/2006/relationships/image" Target="../media/image16.jpg"/><Relationship Id="rId5" Type="http://schemas.openxmlformats.org/officeDocument/2006/relationships/image" Target="../media/image10.jpg"/><Relationship Id="rId10" Type="http://schemas.openxmlformats.org/officeDocument/2006/relationships/image" Target="../media/image15.jpg"/><Relationship Id="rId4" Type="http://schemas.openxmlformats.org/officeDocument/2006/relationships/image" Target="../media/image9.jpeg"/><Relationship Id="rId9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2164080" y="2802644"/>
            <a:ext cx="9558130" cy="1394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INTERNATIONAL ORGANISATION FOR STANDARDISATION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ORGANISATION INTERNATIONALE DE NORMALISATION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ISO/IEC JTC 1/SC 29/WG 2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MPEG TECHNICAL REQUIREMENTS</a:t>
            </a:r>
            <a:b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</a:b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ISO/IEC JTC 1/SC 29/WG 2 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N00521</a:t>
            </a:r>
            <a:r>
              <a:rPr lang="en-GB" altLang="zh-CN" sz="32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 				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Geneva, Switzerland </a:t>
            </a: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– 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July</a:t>
            </a: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 2026</a:t>
            </a:r>
            <a:endParaRPr lang="en-GB" altLang="zh-CN" sz="1400" b="1" spc="0" dirty="0">
              <a:solidFill>
                <a:srgbClr val="FF0000"/>
              </a:solidFill>
              <a:latin typeface="Arial" panose="020B0604020202020204" pitchFamily="34" charset="0"/>
              <a:ea typeface="SimSun" pitchFamily="2" charset="-122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86394D-8A0A-885C-BD96-9A4D48428B6B}"/>
              </a:ext>
            </a:extLst>
          </p:cNvPr>
          <p:cNvSpPr txBox="1"/>
          <p:nvPr/>
        </p:nvSpPr>
        <p:spPr>
          <a:xfrm>
            <a:off x="101600" y="41091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FI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6DC575B-9F45-F5EF-2E5C-9A646FC5B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272093"/>
              </p:ext>
            </p:extLst>
          </p:nvPr>
        </p:nvGraphicFramePr>
        <p:xfrm>
          <a:off x="1820753" y="4284454"/>
          <a:ext cx="9213007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4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8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WG2 MPEG Technical Requirements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207641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Status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048183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Editors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Igor Curcio (Nokia), Arianne Hinds (Tencent), Sachin Deshpande (Sharp)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Title</a:t>
                      </a:r>
                      <a:endParaRPr lang="en-GB" sz="1600" noProof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MPEG Roadmap after the MPEG 155 meeting (long form)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Serial Number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26698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3062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335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What is in the roadmap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1450" y="1825625"/>
            <a:ext cx="10233800" cy="4351338"/>
          </a:xfrm>
        </p:spPr>
        <p:txBody>
          <a:bodyPr/>
          <a:lstStyle/>
          <a:p>
            <a:r>
              <a:rPr lang="en-GB" dirty="0"/>
              <a:t>Introduction of what and who MPEG is</a:t>
            </a:r>
          </a:p>
          <a:p>
            <a:r>
              <a:rPr lang="en-GB" dirty="0"/>
              <a:t>Outline of MPEG’s most important standards</a:t>
            </a:r>
          </a:p>
          <a:p>
            <a:r>
              <a:rPr lang="en-GB" dirty="0"/>
              <a:t>An overview of MPEG’s areas of activity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739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053" y="4841542"/>
            <a:ext cx="1998902" cy="1927068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MPEG-1,2,4,5,CD,G,H,I</a:t>
            </a:r>
          </a:p>
        </p:txBody>
      </p:sp>
      <p:sp>
        <p:nvSpPr>
          <p:cNvPr id="5" name="Oval 4"/>
          <p:cNvSpPr/>
          <p:nvPr/>
        </p:nvSpPr>
        <p:spPr>
          <a:xfrm>
            <a:off x="1617713" y="4259606"/>
            <a:ext cx="1998902" cy="19270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MPEG-7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3061554" y="3775119"/>
            <a:ext cx="1998902" cy="1927068"/>
          </a:xfrm>
          <a:prstGeom prst="ellipse">
            <a:avLst/>
          </a:prstGeom>
          <a:solidFill>
            <a:srgbClr val="0274B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MPEG-21</a:t>
            </a:r>
          </a:p>
        </p:txBody>
      </p:sp>
      <p:sp>
        <p:nvSpPr>
          <p:cNvPr id="7" name="Oval 6"/>
          <p:cNvSpPr/>
          <p:nvPr/>
        </p:nvSpPr>
        <p:spPr>
          <a:xfrm>
            <a:off x="4478369" y="3154910"/>
            <a:ext cx="1998902" cy="192706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it-IT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MPEG-A</a:t>
            </a:r>
            <a:endParaRPr lang="it-IT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5943650" y="2569137"/>
            <a:ext cx="1998902" cy="1927068"/>
          </a:xfrm>
          <a:prstGeom prst="ellipse">
            <a:avLst/>
          </a:prstGeom>
          <a:solidFill>
            <a:srgbClr val="0274B3"/>
          </a:solidFill>
          <a:ln>
            <a:solidFill>
              <a:schemeClr val="tx2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 </a:t>
            </a:r>
            <a:b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B, CICP, DASH</a:t>
            </a:r>
          </a:p>
          <a:p>
            <a:pPr algn="ctr"/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IoMT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7473644" y="1986145"/>
            <a:ext cx="1998902" cy="1927068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MPEG-E,M</a:t>
            </a:r>
          </a:p>
        </p:txBody>
      </p:sp>
      <p:sp>
        <p:nvSpPr>
          <p:cNvPr id="10" name="Oval 9"/>
          <p:cNvSpPr/>
          <p:nvPr/>
        </p:nvSpPr>
        <p:spPr>
          <a:xfrm>
            <a:off x="8938925" y="1501932"/>
            <a:ext cx="1998902" cy="1927068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MPEG-U,V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053" y="702857"/>
            <a:ext cx="673381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5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tx1"/>
                </a:solidFill>
              </a:rPr>
              <a:t>MPEG’s areas of activity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503" y="3159024"/>
            <a:ext cx="19339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Compression </a:t>
            </a:r>
            <a:br>
              <a:rPr lang="en-US" b="1" dirty="0"/>
            </a:br>
            <a:r>
              <a:rPr lang="en-US" b="1" dirty="0"/>
              <a:t>of media, </a:t>
            </a:r>
          </a:p>
          <a:p>
            <a:pPr algn="ctr"/>
            <a:r>
              <a:rPr lang="en-US" b="1" dirty="0"/>
              <a:t>genomes and </a:t>
            </a:r>
          </a:p>
          <a:p>
            <a:pPr algn="ctr"/>
            <a:r>
              <a:rPr lang="en-US" b="1" dirty="0"/>
              <a:t>neural networks</a:t>
            </a:r>
          </a:p>
        </p:txBody>
      </p:sp>
      <p:cxnSp>
        <p:nvCxnSpPr>
          <p:cNvPr id="13" name="Straight Arrow Connector 12"/>
          <p:cNvCxnSpPr>
            <a:cxnSpLocks/>
            <a:stCxn id="2" idx="2"/>
            <a:endCxn id="4" idx="0"/>
          </p:cNvCxnSpPr>
          <p:nvPr/>
        </p:nvCxnSpPr>
        <p:spPr>
          <a:xfrm>
            <a:off x="1030499" y="4359353"/>
            <a:ext cx="45005" cy="482189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69070" y="5805076"/>
            <a:ext cx="2343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Description of video, </a:t>
            </a:r>
          </a:p>
          <a:p>
            <a:pPr algn="ctr"/>
            <a:r>
              <a:rPr lang="en-US" b="1" dirty="0"/>
              <a:t>audio and multimedia </a:t>
            </a:r>
          </a:p>
          <a:p>
            <a:pPr algn="ctr"/>
            <a:r>
              <a:rPr lang="en-US" b="1" dirty="0"/>
              <a:t>for content search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53380" y="2074181"/>
            <a:ext cx="26938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/>
            </a:lvl1pPr>
          </a:lstStyle>
          <a:p>
            <a:r>
              <a:rPr lang="en-US" dirty="0"/>
              <a:t>Technologies for content </a:t>
            </a:r>
            <a:br>
              <a:rPr lang="en-US" dirty="0"/>
            </a:br>
            <a:r>
              <a:rPr lang="en-US" dirty="0"/>
              <a:t>e-commerce</a:t>
            </a:r>
          </a:p>
        </p:txBody>
      </p:sp>
      <p:cxnSp>
        <p:nvCxnSpPr>
          <p:cNvPr id="25" name="Straight Arrow Connector 24"/>
          <p:cNvCxnSpPr>
            <a:cxnSpLocks/>
            <a:stCxn id="23" idx="2"/>
            <a:endCxn id="6" idx="0"/>
          </p:cNvCxnSpPr>
          <p:nvPr/>
        </p:nvCxnSpPr>
        <p:spPr>
          <a:xfrm>
            <a:off x="3600329" y="2997511"/>
            <a:ext cx="460676" cy="777608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854965" y="5482534"/>
            <a:ext cx="25533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Multimedia Application </a:t>
            </a:r>
          </a:p>
          <a:p>
            <a:pPr algn="ctr"/>
            <a:r>
              <a:rPr lang="en-US" b="1" dirty="0"/>
              <a:t>Formats (combinations</a:t>
            </a:r>
          </a:p>
          <a:p>
            <a:pPr algn="ctr"/>
            <a:r>
              <a:rPr lang="en-US" b="1" dirty="0"/>
              <a:t>of content formats)</a:t>
            </a:r>
          </a:p>
        </p:txBody>
      </p:sp>
      <p:cxnSp>
        <p:nvCxnSpPr>
          <p:cNvPr id="27" name="Straight Arrow Connector 26"/>
          <p:cNvCxnSpPr>
            <a:cxnSpLocks/>
            <a:stCxn id="26" idx="1"/>
            <a:endCxn id="7" idx="5"/>
          </p:cNvCxnSpPr>
          <p:nvPr/>
        </p:nvCxnSpPr>
        <p:spPr>
          <a:xfrm flipH="1" flipV="1">
            <a:off x="6184539" y="4799765"/>
            <a:ext cx="670426" cy="1144434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cxnSpLocks/>
            <a:stCxn id="16" idx="1"/>
            <a:endCxn id="5" idx="5"/>
          </p:cNvCxnSpPr>
          <p:nvPr/>
        </p:nvCxnSpPr>
        <p:spPr>
          <a:xfrm flipH="1" flipV="1">
            <a:off x="3323883" y="5904461"/>
            <a:ext cx="745187" cy="362280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290912" y="4538715"/>
            <a:ext cx="1292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Systems &amp; </a:t>
            </a:r>
            <a:br>
              <a:rPr lang="en-US" b="1" dirty="0"/>
            </a:br>
            <a:r>
              <a:rPr lang="en-US" b="1" dirty="0"/>
              <a:t>transport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033995" y="792182"/>
            <a:ext cx="14647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Multimedia </a:t>
            </a:r>
          </a:p>
          <a:p>
            <a:pPr algn="ctr"/>
            <a:r>
              <a:rPr lang="en-US" b="1" dirty="0"/>
              <a:t>Platform </a:t>
            </a:r>
          </a:p>
          <a:p>
            <a:pPr algn="ctr"/>
            <a:r>
              <a:rPr lang="en-US" b="1" dirty="0"/>
              <a:t>Technologies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938376" y="4138750"/>
            <a:ext cx="13420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Device &amp; </a:t>
            </a:r>
          </a:p>
          <a:p>
            <a:pPr algn="ctr"/>
            <a:r>
              <a:rPr lang="en-US" b="1" dirty="0"/>
              <a:t>application </a:t>
            </a:r>
          </a:p>
          <a:p>
            <a:pPr algn="ctr"/>
            <a:r>
              <a:rPr lang="en-US" b="1" dirty="0"/>
              <a:t>interfaces</a:t>
            </a:r>
          </a:p>
        </p:txBody>
      </p:sp>
      <p:cxnSp>
        <p:nvCxnSpPr>
          <p:cNvPr id="43" name="Straight Arrow Connector 42"/>
          <p:cNvCxnSpPr>
            <a:cxnSpLocks/>
            <a:stCxn id="35" idx="2"/>
            <a:endCxn id="9" idx="1"/>
          </p:cNvCxnSpPr>
          <p:nvPr/>
        </p:nvCxnSpPr>
        <p:spPr>
          <a:xfrm>
            <a:off x="7766376" y="1715512"/>
            <a:ext cx="0" cy="552846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cxnSpLocks/>
            <a:stCxn id="34" idx="1"/>
            <a:endCxn id="8" idx="5"/>
          </p:cNvCxnSpPr>
          <p:nvPr/>
        </p:nvCxnSpPr>
        <p:spPr>
          <a:xfrm flipH="1" flipV="1">
            <a:off x="7649820" y="4213992"/>
            <a:ext cx="641092" cy="647889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cxnSpLocks/>
            <a:stCxn id="10" idx="4"/>
            <a:endCxn id="36" idx="0"/>
          </p:cNvCxnSpPr>
          <p:nvPr/>
        </p:nvCxnSpPr>
        <p:spPr>
          <a:xfrm>
            <a:off x="9938376" y="3429000"/>
            <a:ext cx="671017" cy="709750"/>
          </a:xfrm>
          <a:prstGeom prst="straightConnector1">
            <a:avLst/>
          </a:prstGeom>
          <a:ln w="57150">
            <a:solidFill>
              <a:srgbClr val="00B0F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E56D9478-0486-57E7-C866-89EB00F8DA53}"/>
              </a:ext>
            </a:extLst>
          </p:cNvPr>
          <p:cNvSpPr/>
          <p:nvPr/>
        </p:nvSpPr>
        <p:spPr>
          <a:xfrm>
            <a:off x="10253919" y="792182"/>
            <a:ext cx="1998902" cy="19270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MPEG - AI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3CB438-9F85-7B33-60C9-579B4E45591D}"/>
              </a:ext>
            </a:extLst>
          </p:cNvPr>
          <p:cNvSpPr txBox="1"/>
          <p:nvPr/>
        </p:nvSpPr>
        <p:spPr>
          <a:xfrm>
            <a:off x="8937083" y="396507"/>
            <a:ext cx="1975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AI for multimedia 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B47EA19-F11F-9FD3-ECFE-A454FEF2AEB5}"/>
              </a:ext>
            </a:extLst>
          </p:cNvPr>
          <p:cNvCxnSpPr>
            <a:cxnSpLocks/>
          </p:cNvCxnSpPr>
          <p:nvPr/>
        </p:nvCxnSpPr>
        <p:spPr>
          <a:xfrm>
            <a:off x="9924691" y="771193"/>
            <a:ext cx="528281" cy="382465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05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What is in the roadmap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1450" y="1825625"/>
            <a:ext cx="10233800" cy="4351338"/>
          </a:xfrm>
        </p:spPr>
        <p:txBody>
          <a:bodyPr/>
          <a:lstStyle/>
          <a:p>
            <a:r>
              <a:rPr lang="en-GB" dirty="0"/>
              <a:t>Introduction of what and who MPEG is</a:t>
            </a:r>
          </a:p>
          <a:p>
            <a:r>
              <a:rPr lang="en-GB" dirty="0"/>
              <a:t>Outline of MPEG’s most important standards</a:t>
            </a:r>
          </a:p>
          <a:p>
            <a:r>
              <a:rPr lang="en-GB" dirty="0"/>
              <a:t>An overview of MPEG’s areas of activity</a:t>
            </a:r>
          </a:p>
          <a:p>
            <a:r>
              <a:rPr lang="en-GB" dirty="0"/>
              <a:t>An overview of MPEG’s standards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6154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999" y="547338"/>
            <a:ext cx="11977687" cy="132556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sz="4400" b="1" dirty="0"/>
              <a:t>Roadmap shaped by significant developments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9999" y="1988651"/>
            <a:ext cx="10520065" cy="3861146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The relentless increase of IP-distributed and mobile media</a:t>
            </a:r>
          </a:p>
          <a:p>
            <a:r>
              <a:rPr lang="en-GB" dirty="0"/>
              <a:t>Higher quality media</a:t>
            </a:r>
          </a:p>
          <a:p>
            <a:r>
              <a:rPr lang="en-GB" dirty="0"/>
              <a:t>More immersion (UHD, VR, AR, Light Fields, Holography)</a:t>
            </a:r>
          </a:p>
          <a:p>
            <a:r>
              <a:rPr lang="en-GB" dirty="0"/>
              <a:t>The Internet of Media Things &amp; Wearables</a:t>
            </a:r>
          </a:p>
          <a:p>
            <a:r>
              <a:rPr lang="en-GB" dirty="0"/>
              <a:t>Cloud-based media processing, storage and delivery</a:t>
            </a:r>
          </a:p>
          <a:p>
            <a:r>
              <a:rPr lang="en-GB" dirty="0"/>
              <a:t>New high-speed networks including </a:t>
            </a:r>
            <a:r>
              <a:rPr lang="en-GB" dirty="0" err="1"/>
              <a:t>fiber</a:t>
            </a:r>
            <a:r>
              <a:rPr lang="en-GB" dirty="0"/>
              <a:t>, 5G mobile, and cable 10G</a:t>
            </a:r>
          </a:p>
          <a:p>
            <a:r>
              <a:rPr lang="en-GB" dirty="0"/>
              <a:t>New emerging technologies (machine vision, AI)</a:t>
            </a:r>
          </a:p>
        </p:txBody>
      </p:sp>
    </p:spTree>
    <p:extLst>
      <p:ext uri="{BB962C8B-B14F-4D97-AF65-F5344CB8AC3E}">
        <p14:creationId xmlns:p14="http://schemas.microsoft.com/office/powerpoint/2010/main" val="1060295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A0CA7F6-6B47-4BFB-9D70-0EAEFE1AB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Near</a:t>
            </a:r>
            <a:r>
              <a:rPr lang="nl-NL" dirty="0"/>
              <a:t>-term planning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5245910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CF1BA-4F43-D224-9F70-E83ACC299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944FD037-A065-C863-0608-8DADBEFA4184}"/>
              </a:ext>
            </a:extLst>
          </p:cNvPr>
          <p:cNvGrpSpPr/>
          <p:nvPr/>
        </p:nvGrpSpPr>
        <p:grpSpPr>
          <a:xfrm>
            <a:off x="1395742" y="128482"/>
            <a:ext cx="8723860" cy="6577838"/>
            <a:chOff x="2568812" y="128482"/>
            <a:chExt cx="7583356" cy="657783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5D39955-34AE-D216-62D1-7E673226CF83}"/>
                </a:ext>
              </a:extLst>
            </p:cNvPr>
            <p:cNvGrpSpPr/>
            <p:nvPr/>
          </p:nvGrpSpPr>
          <p:grpSpPr>
            <a:xfrm>
              <a:off x="3422807" y="128482"/>
              <a:ext cx="596385" cy="6577838"/>
              <a:chOff x="3411695" y="128482"/>
              <a:chExt cx="596385" cy="6577838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6F3DD3FE-681B-4296-4B04-C70A204F5E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076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8D6C3CA-5494-C500-7F81-7219EE4CBFB4}"/>
                  </a:ext>
                </a:extLst>
              </p:cNvPr>
              <p:cNvSpPr txBox="1"/>
              <p:nvPr/>
            </p:nvSpPr>
            <p:spPr>
              <a:xfrm>
                <a:off x="3411695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B9D27DA-D283-2B0B-48B6-DF8A374AC2E3}"/>
                </a:ext>
              </a:extLst>
            </p:cNvPr>
            <p:cNvGrpSpPr/>
            <p:nvPr/>
          </p:nvGrpSpPr>
          <p:grpSpPr>
            <a:xfrm>
              <a:off x="5007406" y="128482"/>
              <a:ext cx="596385" cy="6577838"/>
              <a:chOff x="4999028" y="128482"/>
              <a:chExt cx="596385" cy="6577838"/>
            </a:xfrm>
          </p:grpSpPr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CDB52E6C-5F68-2972-052D-1154273968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9296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3AEE00F-0EDA-4EE2-DD1F-93C0AE3BB2DD}"/>
                  </a:ext>
                </a:extLst>
              </p:cNvPr>
              <p:cNvSpPr txBox="1"/>
              <p:nvPr/>
            </p:nvSpPr>
            <p:spPr>
              <a:xfrm>
                <a:off x="4999028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2026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67EBB65-82A9-66E8-3B65-37C2D2EBBF41}"/>
                </a:ext>
              </a:extLst>
            </p:cNvPr>
            <p:cNvGrpSpPr/>
            <p:nvPr/>
          </p:nvGrpSpPr>
          <p:grpSpPr>
            <a:xfrm>
              <a:off x="6590398" y="131049"/>
              <a:ext cx="596385" cy="6575271"/>
              <a:chOff x="6579153" y="131049"/>
              <a:chExt cx="596385" cy="6575271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25E828DE-1814-E211-8960-0B4DD8163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517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FEC0AFE-099E-A8F4-2AF5-0F62FA4087BA}"/>
                  </a:ext>
                </a:extLst>
              </p:cNvPr>
              <p:cNvSpPr txBox="1"/>
              <p:nvPr/>
            </p:nvSpPr>
            <p:spPr>
              <a:xfrm>
                <a:off x="6579153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2027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B77F3E4-F0CA-9E04-7B04-C7DDEF56448D}"/>
                </a:ext>
              </a:extLst>
            </p:cNvPr>
            <p:cNvGrpSpPr/>
            <p:nvPr/>
          </p:nvGrpSpPr>
          <p:grpSpPr>
            <a:xfrm>
              <a:off x="8169225" y="131049"/>
              <a:ext cx="596385" cy="6575271"/>
              <a:chOff x="8157966" y="131049"/>
              <a:chExt cx="596385" cy="6575271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3499560A-AF2F-F204-2C56-14C4C6BF6F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386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2B81188-E5C1-BFFA-3989-1EC1EE7C2D46}"/>
                  </a:ext>
                </a:extLst>
              </p:cNvPr>
              <p:cNvSpPr txBox="1"/>
              <p:nvPr/>
            </p:nvSpPr>
            <p:spPr>
              <a:xfrm>
                <a:off x="8157966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2028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113B96D-94BB-8BD8-6166-3DE83A5E909D}"/>
                </a:ext>
              </a:extLst>
            </p:cNvPr>
            <p:cNvGrpSpPr/>
            <p:nvPr/>
          </p:nvGrpSpPr>
          <p:grpSpPr>
            <a:xfrm>
              <a:off x="9555783" y="131049"/>
              <a:ext cx="596385" cy="6575271"/>
              <a:chOff x="9535452" y="131049"/>
              <a:chExt cx="596385" cy="6575271"/>
            </a:xfrm>
          </p:grpSpPr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5F8A3ACF-4110-C45A-1A4A-BD7AC8658F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3189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1F4560CD-0A93-A3F5-33B6-CF45905A5A7B}"/>
                  </a:ext>
                </a:extLst>
              </p:cNvPr>
              <p:cNvSpPr txBox="1"/>
              <p:nvPr/>
            </p:nvSpPr>
            <p:spPr>
              <a:xfrm>
                <a:off x="9535452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2029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3224058-2F44-EAC2-1CF4-417D59DF2343}"/>
                </a:ext>
              </a:extLst>
            </p:cNvPr>
            <p:cNvGrpSpPr/>
            <p:nvPr/>
          </p:nvGrpSpPr>
          <p:grpSpPr>
            <a:xfrm>
              <a:off x="2568812" y="436009"/>
              <a:ext cx="6020782" cy="228926"/>
              <a:chOff x="2573747" y="456142"/>
              <a:chExt cx="6020782" cy="228926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1488E5F-1D06-2021-F9C1-8671E8FE2003}"/>
                  </a:ext>
                </a:extLst>
              </p:cNvPr>
              <p:cNvSpPr txBox="1"/>
              <p:nvPr/>
            </p:nvSpPr>
            <p:spPr>
              <a:xfrm>
                <a:off x="357529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DC775E1D-DC93-4AC1-D533-7AA868008C13}"/>
                  </a:ext>
                </a:extLst>
              </p:cNvPr>
              <p:cNvSpPr txBox="1"/>
              <p:nvPr/>
            </p:nvSpPr>
            <p:spPr>
              <a:xfrm>
                <a:off x="51468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8FB7C4D-6EB6-4BF2-142D-B0A1322533A3}"/>
                  </a:ext>
                </a:extLst>
              </p:cNvPr>
              <p:cNvSpPr txBox="1"/>
              <p:nvPr/>
            </p:nvSpPr>
            <p:spPr>
              <a:xfrm>
                <a:off x="6719275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9F7E19EF-A5D0-5943-8A68-668BEF2F1FB3}"/>
                  </a:ext>
                </a:extLst>
              </p:cNvPr>
              <p:cNvSpPr txBox="1"/>
              <p:nvPr/>
            </p:nvSpPr>
            <p:spPr>
              <a:xfrm>
                <a:off x="8306093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A4EF41B0-87AF-0424-BE2A-4092D86290E9}"/>
                  </a:ext>
                </a:extLst>
              </p:cNvPr>
              <p:cNvSpPr txBox="1"/>
              <p:nvPr/>
            </p:nvSpPr>
            <p:spPr>
              <a:xfrm>
                <a:off x="3971199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4B843827-CC5F-8E72-E99C-575EF8F24A7F}"/>
                  </a:ext>
                </a:extLst>
              </p:cNvPr>
              <p:cNvSpPr txBox="1"/>
              <p:nvPr/>
            </p:nvSpPr>
            <p:spPr>
              <a:xfrm>
                <a:off x="436389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BAA9A313-A575-9995-BFEB-BB93EBDED574}"/>
                  </a:ext>
                </a:extLst>
              </p:cNvPr>
              <p:cNvSpPr txBox="1"/>
              <p:nvPr/>
            </p:nvSpPr>
            <p:spPr>
              <a:xfrm>
                <a:off x="475579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A6CECAFD-EF60-7EDC-866C-771C114457FC}"/>
                  </a:ext>
                </a:extLst>
              </p:cNvPr>
              <p:cNvSpPr txBox="1"/>
              <p:nvPr/>
            </p:nvSpPr>
            <p:spPr>
              <a:xfrm>
                <a:off x="553958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FCE4FD48-B0B1-CCA1-E66D-BE081806E69B}"/>
                  </a:ext>
                </a:extLst>
              </p:cNvPr>
              <p:cNvSpPr txBox="1"/>
              <p:nvPr/>
            </p:nvSpPr>
            <p:spPr>
              <a:xfrm>
                <a:off x="59322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632DCD51-7DD2-EC98-38A5-7ADC9A52AF8E}"/>
                  </a:ext>
                </a:extLst>
              </p:cNvPr>
              <p:cNvSpPr txBox="1"/>
              <p:nvPr/>
            </p:nvSpPr>
            <p:spPr>
              <a:xfrm>
                <a:off x="63257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F1388674-536B-E55E-A125-E5C065FC7A33}"/>
                  </a:ext>
                </a:extLst>
              </p:cNvPr>
              <p:cNvSpPr txBox="1"/>
              <p:nvPr/>
            </p:nvSpPr>
            <p:spPr>
              <a:xfrm>
                <a:off x="71135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A7AB116-F6E4-F913-3000-CEE64E8A5B9C}"/>
                  </a:ext>
                </a:extLst>
              </p:cNvPr>
              <p:cNvSpPr txBox="1"/>
              <p:nvPr/>
            </p:nvSpPr>
            <p:spPr>
              <a:xfrm>
                <a:off x="7511081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AA991224-E54F-FB70-2CBB-85AD9AC682CF}"/>
                  </a:ext>
                </a:extLst>
              </p:cNvPr>
              <p:cNvSpPr txBox="1"/>
              <p:nvPr/>
            </p:nvSpPr>
            <p:spPr>
              <a:xfrm>
                <a:off x="79085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8D89CFCB-1F63-923E-6EEF-3147CB75589F}"/>
                  </a:ext>
                </a:extLst>
              </p:cNvPr>
              <p:cNvSpPr txBox="1"/>
              <p:nvPr/>
            </p:nvSpPr>
            <p:spPr>
              <a:xfrm>
                <a:off x="2573747" y="485017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1CA45E7-3292-42D8-7497-A429F1920F91}"/>
              </a:ext>
            </a:extLst>
          </p:cNvPr>
          <p:cNvGrpSpPr/>
          <p:nvPr/>
        </p:nvGrpSpPr>
        <p:grpSpPr>
          <a:xfrm>
            <a:off x="0" y="638752"/>
            <a:ext cx="11932188" cy="6308011"/>
            <a:chOff x="990391" y="315426"/>
            <a:chExt cx="11932188" cy="6650008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157716C-5AD1-27BD-3DE2-A0BDA9DC09EB}"/>
                </a:ext>
              </a:extLst>
            </p:cNvPr>
            <p:cNvSpPr txBox="1"/>
            <p:nvPr/>
          </p:nvSpPr>
          <p:spPr>
            <a:xfrm>
              <a:off x="1239295" y="507702"/>
              <a:ext cx="2993546" cy="177563"/>
            </a:xfrm>
            <a:prstGeom prst="rightArrow">
              <a:avLst>
                <a:gd name="adj1" fmla="val 59315"/>
                <a:gd name="adj2" fmla="val 50000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006DBA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/>
              </a:lvl1pPr>
            </a:lstStyle>
            <a:p>
              <a:r>
                <a:rPr lang="en-GB" dirty="0"/>
                <a:t>MPEG Immersive Video v.2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A7D7071C-C501-48E7-34F4-4F6D2C82B4C5}"/>
                </a:ext>
              </a:extLst>
            </p:cNvPr>
            <p:cNvSpPr txBox="1"/>
            <p:nvPr/>
          </p:nvSpPr>
          <p:spPr>
            <a:xfrm>
              <a:off x="10980399" y="841230"/>
              <a:ext cx="1942180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4000" b="1" dirty="0">
                  <a:solidFill>
                    <a:srgbClr val="006D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Media</a:t>
              </a:r>
              <a:br>
                <a:rPr lang="en-GB" sz="4000" b="1" dirty="0">
                  <a:solidFill>
                    <a:srgbClr val="FF717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GB" sz="4000" b="1" dirty="0">
                  <a:solidFill>
                    <a:srgbClr val="006D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Coding</a:t>
              </a:r>
              <a:endParaRPr lang="en-GB" sz="4400" b="1" dirty="0">
                <a:solidFill>
                  <a:srgbClr val="006D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05777E5-69FE-FA58-DFBD-A4BD7E13E118}"/>
                </a:ext>
              </a:extLst>
            </p:cNvPr>
            <p:cNvGrpSpPr/>
            <p:nvPr/>
          </p:nvGrpSpPr>
          <p:grpSpPr>
            <a:xfrm>
              <a:off x="1140027" y="4467463"/>
              <a:ext cx="9702408" cy="1681048"/>
              <a:chOff x="2298951" y="4037730"/>
              <a:chExt cx="9702408" cy="1681048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8064019-6B47-6A88-2E88-81A40C44FC1B}"/>
                  </a:ext>
                </a:extLst>
              </p:cNvPr>
              <p:cNvSpPr txBox="1"/>
              <p:nvPr/>
            </p:nvSpPr>
            <p:spPr>
              <a:xfrm>
                <a:off x="2358297" y="4037730"/>
                <a:ext cx="4337773" cy="286518"/>
              </a:xfrm>
              <a:prstGeom prst="rightArrow">
                <a:avLst>
                  <a:gd name="adj1" fmla="val 61197"/>
                  <a:gd name="adj2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73CBB2"/>
                  </a:gs>
                </a:gsLst>
                <a:lin ang="0" scaled="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anchor="ctr" anchorCtr="1">
                <a:noAutofit/>
              </a:bodyPr>
              <a:lstStyle>
                <a:defPPr>
                  <a:defRPr lang="en-US"/>
                </a:defPPr>
                <a:lvl1pPr algn="ctr">
                  <a:defRPr sz="1400" b="1"/>
                </a:lvl1pPr>
              </a:lstStyle>
              <a:p>
                <a:r>
                  <a:rPr lang="en-GB" sz="1200" dirty="0"/>
                  <a:t>Scene Description with Advanced Interactivity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2E0F24F9-678D-4773-D8D0-881D390E0E11}"/>
                  </a:ext>
                </a:extLst>
              </p:cNvPr>
              <p:cNvSpPr txBox="1"/>
              <p:nvPr/>
            </p:nvSpPr>
            <p:spPr>
              <a:xfrm>
                <a:off x="2298951" y="5490286"/>
                <a:ext cx="9702408" cy="228492"/>
              </a:xfrm>
              <a:prstGeom prst="rightArrow">
                <a:avLst>
                  <a:gd name="adj1" fmla="val 61197"/>
                  <a:gd name="adj2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73CBB2"/>
                  </a:gs>
                </a:gsLst>
                <a:lin ang="0" scaled="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anchor="ctr" anchorCtr="1">
                <a:noAutofit/>
              </a:bodyPr>
              <a:lstStyle>
                <a:defPPr>
                  <a:defRPr lang="en-US"/>
                </a:defPPr>
                <a:lvl1pPr algn="ctr">
                  <a:defRPr sz="1400" b="1"/>
                </a:lvl1pPr>
              </a:lstStyle>
              <a:p>
                <a:r>
                  <a:rPr lang="en-GB" sz="1200" dirty="0"/>
                  <a:t>Media authenticity and provenance indication</a:t>
                </a: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685A0A9-2F13-EB69-A744-CA30309DBC6F}"/>
                </a:ext>
              </a:extLst>
            </p:cNvPr>
            <p:cNvSpPr txBox="1"/>
            <p:nvPr/>
          </p:nvSpPr>
          <p:spPr>
            <a:xfrm>
              <a:off x="990391" y="1387981"/>
              <a:ext cx="5482070" cy="325461"/>
            </a:xfrm>
            <a:prstGeom prst="rightArrow">
              <a:avLst>
                <a:gd name="adj1" fmla="val 54721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006DBA"/>
                </a:gs>
              </a:gsLst>
              <a:lin ang="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 i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defRPr>
              </a:lvl1pPr>
            </a:lstStyle>
            <a:p>
              <a:pPr algn="r"/>
              <a:r>
                <a:rPr lang="en-GB" sz="1100" i="0" dirty="0">
                  <a:solidFill>
                    <a:schemeClr val="tx1"/>
                  </a:solidFill>
                </a:rPr>
                <a:t>Enhanced Geometry-based PCC (advanced compression tools)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BE9A158-B837-BD5A-A417-4EAD668F4D52}"/>
                </a:ext>
              </a:extLst>
            </p:cNvPr>
            <p:cNvSpPr txBox="1"/>
            <p:nvPr/>
          </p:nvSpPr>
          <p:spPr>
            <a:xfrm>
              <a:off x="1199374" y="4048386"/>
              <a:ext cx="4364141" cy="260331"/>
            </a:xfrm>
            <a:prstGeom prst="rightArrow">
              <a:avLst>
                <a:gd name="adj1" fmla="val 60230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73CBB2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000" dirty="0"/>
                <a:t>Omnidirectional </a:t>
              </a:r>
              <a:r>
                <a:rPr lang="en-GB" sz="1000" dirty="0" err="1"/>
                <a:t>MediA</a:t>
              </a:r>
              <a:r>
                <a:rPr lang="en-GB" sz="1000" dirty="0"/>
                <a:t> Format (OMAF) – Server-Side Dynamic Adaptation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177DE9A-F39A-D4A9-0C7E-93D80352465D}"/>
                </a:ext>
              </a:extLst>
            </p:cNvPr>
            <p:cNvSpPr txBox="1"/>
            <p:nvPr/>
          </p:nvSpPr>
          <p:spPr>
            <a:xfrm>
              <a:off x="1074679" y="4799017"/>
              <a:ext cx="6329004" cy="216611"/>
            </a:xfrm>
            <a:prstGeom prst="rightArrow">
              <a:avLst>
                <a:gd name="adj1" fmla="val 61197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73CBB2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Video Decoding  Interface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314126E-CB5C-4D4D-3476-6C81EDEF06D0}"/>
                </a:ext>
              </a:extLst>
            </p:cNvPr>
            <p:cNvSpPr txBox="1"/>
            <p:nvPr/>
          </p:nvSpPr>
          <p:spPr>
            <a:xfrm>
              <a:off x="10172723" y="5586471"/>
              <a:ext cx="2495240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4000" b="1" dirty="0">
                  <a:solidFill>
                    <a:srgbClr val="0F3A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Beyond Media</a:t>
              </a:r>
              <a:endParaRPr lang="en-GB" sz="6000" b="1" dirty="0">
                <a:solidFill>
                  <a:srgbClr val="0F3A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68947CA-74AF-52BE-68BC-3D97FE171F41}"/>
                </a:ext>
              </a:extLst>
            </p:cNvPr>
            <p:cNvSpPr txBox="1"/>
            <p:nvPr/>
          </p:nvSpPr>
          <p:spPr>
            <a:xfrm>
              <a:off x="10008121" y="3319156"/>
              <a:ext cx="2895738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000" b="1" i="0" u="none" strike="noStrike" kern="1200" cap="none" spc="0" normalizeH="0" baseline="0" dirty="0">
                  <a:ln>
                    <a:noFill/>
                  </a:ln>
                  <a:solidFill>
                    <a:srgbClr val="73CB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Systems  and Tools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F84246E-8417-F9FA-F5EC-8EBB1F136879}"/>
                </a:ext>
              </a:extLst>
            </p:cNvPr>
            <p:cNvSpPr txBox="1"/>
            <p:nvPr/>
          </p:nvSpPr>
          <p:spPr>
            <a:xfrm>
              <a:off x="1315491" y="315426"/>
              <a:ext cx="7857755" cy="231200"/>
            </a:xfrm>
            <a:prstGeom prst="rightArrow">
              <a:avLst>
                <a:gd name="adj1" fmla="val 50969"/>
                <a:gd name="adj2" fmla="val 4782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006DBA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6 </a:t>
              </a:r>
              <a:r>
                <a:rPr lang="en-GB" sz="1200" dirty="0" err="1"/>
                <a:t>DoF</a:t>
              </a:r>
              <a:r>
                <a:rPr lang="en-GB" sz="1200" dirty="0"/>
                <a:t> Audio v.2</a:t>
              </a: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6082F868-49E8-39A9-8441-37631A62A926}"/>
              </a:ext>
            </a:extLst>
          </p:cNvPr>
          <p:cNvSpPr txBox="1"/>
          <p:nvPr/>
        </p:nvSpPr>
        <p:spPr>
          <a:xfrm>
            <a:off x="84287" y="2679904"/>
            <a:ext cx="6324023" cy="244958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Video Coding for Machines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3A7FF75-69E3-82AC-DBC9-E9364F5E67BB}"/>
              </a:ext>
            </a:extLst>
          </p:cNvPr>
          <p:cNvSpPr txBox="1"/>
          <p:nvPr/>
        </p:nvSpPr>
        <p:spPr>
          <a:xfrm>
            <a:off x="278531" y="4374060"/>
            <a:ext cx="6114775" cy="245965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Carriage of Dynamic Mesh Compression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AECF629-6BD3-1BDC-1AA5-38598DBBA50E}"/>
              </a:ext>
            </a:extLst>
          </p:cNvPr>
          <p:cNvSpPr txBox="1"/>
          <p:nvPr/>
        </p:nvSpPr>
        <p:spPr>
          <a:xfrm>
            <a:off x="3157362" y="3945441"/>
            <a:ext cx="5025490" cy="23917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Green metadata v.4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933DEF-B11F-7283-9B8E-CE4BD3A70BEB}"/>
              </a:ext>
            </a:extLst>
          </p:cNvPr>
          <p:cNvSpPr txBox="1"/>
          <p:nvPr/>
        </p:nvSpPr>
        <p:spPr>
          <a:xfrm>
            <a:off x="84287" y="2894272"/>
            <a:ext cx="8098583" cy="215672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Immersive Haptics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66653A-E328-3CA4-F45F-F842F64C143F}"/>
              </a:ext>
            </a:extLst>
          </p:cNvPr>
          <p:cNvSpPr txBox="1"/>
          <p:nvPr/>
        </p:nvSpPr>
        <p:spPr>
          <a:xfrm>
            <a:off x="502345" y="3579538"/>
            <a:ext cx="4078365" cy="237368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Carriage of Haptics Data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B8821B-60D1-A81C-A826-58D13F64934D}"/>
              </a:ext>
            </a:extLst>
          </p:cNvPr>
          <p:cNvSpPr txBox="1"/>
          <p:nvPr/>
        </p:nvSpPr>
        <p:spPr>
          <a:xfrm>
            <a:off x="75982" y="2050698"/>
            <a:ext cx="4488519" cy="25217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Compression of LIDAR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618C7E-455D-4DD1-9E2F-8B5F9578F6A9}"/>
              </a:ext>
            </a:extLst>
          </p:cNvPr>
          <p:cNvSpPr txBox="1"/>
          <p:nvPr/>
        </p:nvSpPr>
        <p:spPr>
          <a:xfrm>
            <a:off x="9198578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164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D14AF92-C391-0161-3B29-D7A2D6141F75}"/>
              </a:ext>
            </a:extLst>
          </p:cNvPr>
          <p:cNvSpPr txBox="1"/>
          <p:nvPr/>
        </p:nvSpPr>
        <p:spPr>
          <a:xfrm>
            <a:off x="8435270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162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67A797-8DCF-6F44-2EEF-46D7D9DAFC2C}"/>
              </a:ext>
            </a:extLst>
          </p:cNvPr>
          <p:cNvSpPr txBox="1"/>
          <p:nvPr/>
        </p:nvSpPr>
        <p:spPr>
          <a:xfrm>
            <a:off x="8823696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163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56F383-C230-4957-209A-14EBF74BB1F3}"/>
              </a:ext>
            </a:extLst>
          </p:cNvPr>
          <p:cNvSpPr txBox="1"/>
          <p:nvPr/>
        </p:nvSpPr>
        <p:spPr>
          <a:xfrm>
            <a:off x="57523" y="3792809"/>
            <a:ext cx="3642554" cy="198969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Open Font Format v.5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C7AA3E-94C0-8304-AA50-D646AF18AD8B}"/>
              </a:ext>
            </a:extLst>
          </p:cNvPr>
          <p:cNvSpPr txBox="1"/>
          <p:nvPr/>
        </p:nvSpPr>
        <p:spPr>
          <a:xfrm>
            <a:off x="420742" y="5338868"/>
            <a:ext cx="8527947" cy="171946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DASH v.7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25AD73-CC27-19CF-3E99-4DAF6339FC92}"/>
              </a:ext>
            </a:extLst>
          </p:cNvPr>
          <p:cNvSpPr txBox="1"/>
          <p:nvPr/>
        </p:nvSpPr>
        <p:spPr>
          <a:xfrm>
            <a:off x="3935492" y="5531338"/>
            <a:ext cx="5013197" cy="216741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File Format (ISOBMFF) v.10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D383EF-6656-16CF-2A9F-1D18D127F96F}"/>
              </a:ext>
            </a:extLst>
          </p:cNvPr>
          <p:cNvSpPr txBox="1"/>
          <p:nvPr/>
        </p:nvSpPr>
        <p:spPr>
          <a:xfrm>
            <a:off x="149637" y="6132643"/>
            <a:ext cx="8110750" cy="254172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Graph genome support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B40F810-8A30-8BCE-6C4D-BA82746BFF28}"/>
              </a:ext>
            </a:extLst>
          </p:cNvPr>
          <p:cNvSpPr txBox="1"/>
          <p:nvPr/>
        </p:nvSpPr>
        <p:spPr>
          <a:xfrm>
            <a:off x="141323" y="6332584"/>
            <a:ext cx="8041523" cy="246640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New search capabilities of genomic data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65D35AD-5305-3184-D650-89CDF0812CD0}"/>
              </a:ext>
            </a:extLst>
          </p:cNvPr>
          <p:cNvSpPr txBox="1"/>
          <p:nvPr/>
        </p:nvSpPr>
        <p:spPr>
          <a:xfrm>
            <a:off x="84288" y="2452529"/>
            <a:ext cx="6836149" cy="302250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AI Graphics Compression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532C29-2476-4634-1C14-C83123313718}"/>
              </a:ext>
            </a:extLst>
          </p:cNvPr>
          <p:cNvSpPr txBox="1"/>
          <p:nvPr/>
        </p:nvSpPr>
        <p:spPr>
          <a:xfrm>
            <a:off x="2879508" y="1054577"/>
            <a:ext cx="5303337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Feature Coding for Machines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F4916DA-B611-D870-2F4D-B9F120A7CD29}"/>
              </a:ext>
            </a:extLst>
          </p:cNvPr>
          <p:cNvSpPr txBox="1"/>
          <p:nvPr/>
        </p:nvSpPr>
        <p:spPr>
          <a:xfrm>
            <a:off x="1064652" y="928215"/>
            <a:ext cx="3113556" cy="24955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900" dirty="0"/>
              <a:t>Video coding optimizations for machine analysis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A5C8211-C0BD-6CE5-FB56-65EE19966367}"/>
              </a:ext>
            </a:extLst>
          </p:cNvPr>
          <p:cNvSpPr txBox="1"/>
          <p:nvPr/>
        </p:nvSpPr>
        <p:spPr>
          <a:xfrm>
            <a:off x="1508943" y="2240396"/>
            <a:ext cx="7508775" cy="29460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 err="1"/>
              <a:t>Lenslet</a:t>
            </a:r>
            <a:r>
              <a:rPr lang="en-GB" sz="1200" dirty="0"/>
              <a:t> video coding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EE1859B-C0BF-302C-624E-7C43B4659D3F}"/>
              </a:ext>
            </a:extLst>
          </p:cNvPr>
          <p:cNvSpPr txBox="1"/>
          <p:nvPr/>
        </p:nvSpPr>
        <p:spPr>
          <a:xfrm>
            <a:off x="1285535" y="6556424"/>
            <a:ext cx="4157635" cy="222383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Biomedical waveform coding (BWC)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0F1908-E679-4783-4CD3-6F8FF9717950}"/>
              </a:ext>
            </a:extLst>
          </p:cNvPr>
          <p:cNvSpPr txBox="1"/>
          <p:nvPr/>
        </p:nvSpPr>
        <p:spPr>
          <a:xfrm>
            <a:off x="57522" y="5104564"/>
            <a:ext cx="5470337" cy="223986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Avatar representation formats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BA7C48-8E6D-A47E-5950-04101A1CE321}"/>
              </a:ext>
            </a:extLst>
          </p:cNvPr>
          <p:cNvSpPr txBox="1"/>
          <p:nvPr/>
        </p:nvSpPr>
        <p:spPr>
          <a:xfrm>
            <a:off x="9594109" y="445539"/>
            <a:ext cx="38604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US" sz="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0DF7A5-AEB8-50EF-FD96-0B8A116BB809}"/>
              </a:ext>
            </a:extLst>
          </p:cNvPr>
          <p:cNvSpPr txBox="1"/>
          <p:nvPr/>
        </p:nvSpPr>
        <p:spPr>
          <a:xfrm>
            <a:off x="248904" y="1413147"/>
            <a:ext cx="4332223" cy="30872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Dynamic Mesh Compression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581FF9-0F9F-ACC8-82E1-F77A0DE95E46}"/>
              </a:ext>
            </a:extLst>
          </p:cNvPr>
          <p:cNvSpPr txBox="1"/>
          <p:nvPr/>
        </p:nvSpPr>
        <p:spPr>
          <a:xfrm>
            <a:off x="2899534" y="1253277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Solid Point Cloud Coding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933C5B-E3C4-0727-F593-21C8EF5A5417}"/>
              </a:ext>
            </a:extLst>
          </p:cNvPr>
          <p:cNvSpPr txBox="1"/>
          <p:nvPr/>
        </p:nvSpPr>
        <p:spPr>
          <a:xfrm>
            <a:off x="3265600" y="3231615"/>
            <a:ext cx="3120253" cy="306634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Video-based Gaussian Splat Coding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96F953A-2370-3225-8EEC-0B54CDC0A5E8}"/>
              </a:ext>
            </a:extLst>
          </p:cNvPr>
          <p:cNvSpPr txBox="1"/>
          <p:nvPr/>
        </p:nvSpPr>
        <p:spPr>
          <a:xfrm>
            <a:off x="3455123" y="3462364"/>
            <a:ext cx="3356711" cy="180841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endParaRPr lang="en-GB" dirty="0"/>
          </a:p>
          <a:p>
            <a:r>
              <a:rPr lang="en-GB" dirty="0"/>
              <a:t>Geometry based Gaussian Splat Coding</a:t>
            </a:r>
          </a:p>
          <a:p>
            <a:endParaRPr lang="en-GB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0D9880B-21D1-2D32-A065-4AD5C28AB4D1}"/>
              </a:ext>
            </a:extLst>
          </p:cNvPr>
          <p:cNvSpPr txBox="1"/>
          <p:nvPr/>
        </p:nvSpPr>
        <p:spPr>
          <a:xfrm>
            <a:off x="2547920" y="3067912"/>
            <a:ext cx="3860389" cy="225962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Audio Authenticity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7A64CE1-81BA-E9AE-DCA5-AA32E0C01134}"/>
              </a:ext>
            </a:extLst>
          </p:cNvPr>
          <p:cNvSpPr txBox="1"/>
          <p:nvPr/>
        </p:nvSpPr>
        <p:spPr>
          <a:xfrm>
            <a:off x="3700076" y="5743525"/>
            <a:ext cx="5317637" cy="216741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CMAF v.4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A98365-9F87-6980-7442-7D2870908BD4}"/>
              </a:ext>
            </a:extLst>
          </p:cNvPr>
          <p:cNvSpPr txBox="1"/>
          <p:nvPr/>
        </p:nvSpPr>
        <p:spPr>
          <a:xfrm>
            <a:off x="5023693" y="1843992"/>
            <a:ext cx="5230015" cy="319803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Audio Coding for Machines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30D0C2-9E80-0CDF-811D-915F73683EBE}"/>
              </a:ext>
            </a:extLst>
          </p:cNvPr>
          <p:cNvSpPr txBox="1"/>
          <p:nvPr/>
        </p:nvSpPr>
        <p:spPr>
          <a:xfrm>
            <a:off x="5378399" y="6539981"/>
            <a:ext cx="3726392" cy="222383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Neural Network Compression v.3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0E3993-A6A8-6765-CE4B-09BBC0F4D61B}"/>
              </a:ext>
            </a:extLst>
          </p:cNvPr>
          <p:cNvSpPr txBox="1"/>
          <p:nvPr/>
        </p:nvSpPr>
        <p:spPr>
          <a:xfrm>
            <a:off x="5119335" y="1563763"/>
            <a:ext cx="6045692" cy="356307"/>
          </a:xfrm>
          <a:prstGeom prst="rightArrow">
            <a:avLst>
              <a:gd name="adj1" fmla="val 54721"/>
              <a:gd name="adj2" fmla="val 50000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pPr algn="r"/>
            <a:r>
              <a:rPr lang="en-GB" i="0" dirty="0">
                <a:solidFill>
                  <a:schemeClr val="tx1"/>
                </a:solidFill>
              </a:rPr>
              <a:t>Enhanced compression beyond VVC capabilities</a:t>
            </a:r>
          </a:p>
        </p:txBody>
      </p:sp>
    </p:spTree>
    <p:extLst>
      <p:ext uri="{BB962C8B-B14F-4D97-AF65-F5344CB8AC3E}">
        <p14:creationId xmlns:p14="http://schemas.microsoft.com/office/powerpoint/2010/main" val="2656224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D5C39BFA-1C6D-4D7E-AC4E-CD3EAA0B3CCA}"/>
              </a:ext>
            </a:extLst>
          </p:cNvPr>
          <p:cNvGrpSpPr/>
          <p:nvPr/>
        </p:nvGrpSpPr>
        <p:grpSpPr>
          <a:xfrm>
            <a:off x="1256342" y="494242"/>
            <a:ext cx="6911060" cy="6363758"/>
            <a:chOff x="2568812" y="128482"/>
            <a:chExt cx="6206682" cy="636375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C859B63-4B1D-4529-B302-BF559381DDE5}"/>
                </a:ext>
              </a:extLst>
            </p:cNvPr>
            <p:cNvGrpSpPr/>
            <p:nvPr/>
          </p:nvGrpSpPr>
          <p:grpSpPr>
            <a:xfrm>
              <a:off x="3412921" y="128482"/>
              <a:ext cx="616153" cy="6363758"/>
              <a:chOff x="3401809" y="128482"/>
              <a:chExt cx="616153" cy="6363758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1786F98-A168-4D41-ABE0-8C10270213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0760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/>
              <p:cNvSpPr txBox="1"/>
              <p:nvPr/>
            </p:nvSpPr>
            <p:spPr>
              <a:xfrm>
                <a:off x="3401809" y="128482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B616703-16FC-4070-9C1E-1CC437532D37}"/>
                </a:ext>
              </a:extLst>
            </p:cNvPr>
            <p:cNvGrpSpPr/>
            <p:nvPr/>
          </p:nvGrpSpPr>
          <p:grpSpPr>
            <a:xfrm>
              <a:off x="4997521" y="128482"/>
              <a:ext cx="616154" cy="6359949"/>
              <a:chOff x="4989143" y="128482"/>
              <a:chExt cx="616154" cy="6359949"/>
            </a:xfrm>
          </p:grpSpPr>
          <p:cxnSp>
            <p:nvCxnSpPr>
              <p:cNvPr id="73" name="Straight Connector 72"/>
              <p:cNvCxnSpPr>
                <a:cxnSpLocks/>
              </p:cNvCxnSpPr>
              <p:nvPr/>
            </p:nvCxnSpPr>
            <p:spPr>
              <a:xfrm>
                <a:off x="5282573" y="693924"/>
                <a:ext cx="0" cy="5794507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4989143" y="128482"/>
                <a:ext cx="616154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2026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2F2C6FD-353D-4077-87E2-5AD4C55921B3}"/>
                </a:ext>
              </a:extLst>
            </p:cNvPr>
            <p:cNvGrpSpPr/>
            <p:nvPr/>
          </p:nvGrpSpPr>
          <p:grpSpPr>
            <a:xfrm>
              <a:off x="6580514" y="131049"/>
              <a:ext cx="616153" cy="6361191"/>
              <a:chOff x="6569269" y="131049"/>
              <a:chExt cx="616153" cy="6361191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F55A5888-A840-4A56-AF3C-CA09ECE91D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5178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6569269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2027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DD51B6C-5BE0-400F-A492-B8043F17AD32}"/>
                </a:ext>
              </a:extLst>
            </p:cNvPr>
            <p:cNvGrpSpPr/>
            <p:nvPr/>
          </p:nvGrpSpPr>
          <p:grpSpPr>
            <a:xfrm>
              <a:off x="8159341" y="131049"/>
              <a:ext cx="616153" cy="6361191"/>
              <a:chOff x="8148082" y="131049"/>
              <a:chExt cx="616153" cy="6361191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8D1C54F9-718A-44A5-BDDE-8A6A2DC9D7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386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BC0F3E0-DBDC-4BB7-9FA1-13031CFFF366}"/>
                  </a:ext>
                </a:extLst>
              </p:cNvPr>
              <p:cNvSpPr txBox="1"/>
              <p:nvPr/>
            </p:nvSpPr>
            <p:spPr>
              <a:xfrm>
                <a:off x="8148082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2028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353AD96-92B5-42CA-80FB-7F9C989EFC17}"/>
                </a:ext>
              </a:extLst>
            </p:cNvPr>
            <p:cNvGrpSpPr/>
            <p:nvPr/>
          </p:nvGrpSpPr>
          <p:grpSpPr>
            <a:xfrm>
              <a:off x="2568812" y="436009"/>
              <a:ext cx="6025559" cy="200051"/>
              <a:chOff x="2573747" y="456142"/>
              <a:chExt cx="6025559" cy="200051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22EDE35-E996-4E26-A2C4-B522BD2B54B9}"/>
                  </a:ext>
                </a:extLst>
              </p:cNvPr>
              <p:cNvSpPr txBox="1"/>
              <p:nvPr/>
            </p:nvSpPr>
            <p:spPr>
              <a:xfrm>
                <a:off x="357051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ED0DA2B-7F49-4238-BEAA-0F0EB751488C}"/>
                  </a:ext>
                </a:extLst>
              </p:cNvPr>
              <p:cNvSpPr txBox="1"/>
              <p:nvPr/>
            </p:nvSpPr>
            <p:spPr>
              <a:xfrm>
                <a:off x="514210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D674251F-AD3A-4A84-ABBF-0028148E06B1}"/>
                  </a:ext>
                </a:extLst>
              </p:cNvPr>
              <p:cNvSpPr txBox="1"/>
              <p:nvPr/>
            </p:nvSpPr>
            <p:spPr>
              <a:xfrm>
                <a:off x="67144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02C02753-2901-415E-BBC6-762696029A9A}"/>
                  </a:ext>
                </a:extLst>
              </p:cNvPr>
              <p:cNvSpPr txBox="1"/>
              <p:nvPr/>
            </p:nvSpPr>
            <p:spPr>
              <a:xfrm>
                <a:off x="8301309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0C810F66-2A0F-4106-933B-6080789A86CD}"/>
                  </a:ext>
                </a:extLst>
              </p:cNvPr>
              <p:cNvSpPr txBox="1"/>
              <p:nvPr/>
            </p:nvSpPr>
            <p:spPr>
              <a:xfrm>
                <a:off x="396641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533A0AE2-9FA9-4441-B260-F5626E7C8923}"/>
                  </a:ext>
                </a:extLst>
              </p:cNvPr>
              <p:cNvSpPr txBox="1"/>
              <p:nvPr/>
            </p:nvSpPr>
            <p:spPr>
              <a:xfrm>
                <a:off x="435911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9ABD7971-52EF-49D3-8606-17D2488D8C44}"/>
                  </a:ext>
                </a:extLst>
              </p:cNvPr>
              <p:cNvSpPr txBox="1"/>
              <p:nvPr/>
            </p:nvSpPr>
            <p:spPr>
              <a:xfrm>
                <a:off x="475101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8167102-02AA-408E-ADBD-EE81A9E64003}"/>
                  </a:ext>
                </a:extLst>
              </p:cNvPr>
              <p:cNvSpPr txBox="1"/>
              <p:nvPr/>
            </p:nvSpPr>
            <p:spPr>
              <a:xfrm>
                <a:off x="553480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4E3C137F-D699-4894-8653-7C3D1699460F}"/>
                  </a:ext>
                </a:extLst>
              </p:cNvPr>
              <p:cNvSpPr txBox="1"/>
              <p:nvPr/>
            </p:nvSpPr>
            <p:spPr>
              <a:xfrm>
                <a:off x="592749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4760B1AE-E318-48F7-9645-87FB1899D415}"/>
                  </a:ext>
                </a:extLst>
              </p:cNvPr>
              <p:cNvSpPr txBox="1"/>
              <p:nvPr/>
            </p:nvSpPr>
            <p:spPr>
              <a:xfrm>
                <a:off x="632099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5B65AB71-9087-4E29-95DD-E3D7DFFFE7F4}"/>
                  </a:ext>
                </a:extLst>
              </p:cNvPr>
              <p:cNvSpPr txBox="1"/>
              <p:nvPr/>
            </p:nvSpPr>
            <p:spPr>
              <a:xfrm>
                <a:off x="71087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12775B8-0C14-45C8-9315-E3AA1A5543FC}"/>
                  </a:ext>
                </a:extLst>
              </p:cNvPr>
              <p:cNvSpPr txBox="1"/>
              <p:nvPr/>
            </p:nvSpPr>
            <p:spPr>
              <a:xfrm>
                <a:off x="7506301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0E99CD9B-E61E-47DE-9C23-3C41E5496959}"/>
                  </a:ext>
                </a:extLst>
              </p:cNvPr>
              <p:cNvSpPr txBox="1"/>
              <p:nvPr/>
            </p:nvSpPr>
            <p:spPr>
              <a:xfrm>
                <a:off x="790380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08C20783-1301-4CC6-BE69-DA8DEE645539}"/>
                  </a:ext>
                </a:extLst>
              </p:cNvPr>
              <p:cNvSpPr txBox="1"/>
              <p:nvPr/>
            </p:nvSpPr>
            <p:spPr>
              <a:xfrm>
                <a:off x="2573747" y="456142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28997AE-938D-43B9-9947-37ED82B4A88A}"/>
              </a:ext>
            </a:extLst>
          </p:cNvPr>
          <p:cNvGrpSpPr/>
          <p:nvPr/>
        </p:nvGrpSpPr>
        <p:grpSpPr>
          <a:xfrm>
            <a:off x="199519" y="1059684"/>
            <a:ext cx="12049949" cy="4994622"/>
            <a:chOff x="1171004" y="382939"/>
            <a:chExt cx="12204463" cy="3835584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6030D51-3357-4735-943D-3213D203B034}"/>
                </a:ext>
              </a:extLst>
            </p:cNvPr>
            <p:cNvSpPr txBox="1"/>
            <p:nvPr/>
          </p:nvSpPr>
          <p:spPr>
            <a:xfrm>
              <a:off x="1171004" y="382939"/>
              <a:ext cx="5972774" cy="288739"/>
            </a:xfrm>
            <a:prstGeom prst="rightArrow">
              <a:avLst>
                <a:gd name="adj1" fmla="val 52605"/>
                <a:gd name="adj2" fmla="val 5391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10A7DD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Neural network-based video compression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0D19399-7260-4B02-A87C-41EAEE11FCD2}"/>
                </a:ext>
              </a:extLst>
            </p:cNvPr>
            <p:cNvSpPr txBox="1"/>
            <p:nvPr/>
          </p:nvSpPr>
          <p:spPr>
            <a:xfrm>
              <a:off x="10182742" y="2774666"/>
              <a:ext cx="3192725" cy="14438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1200" cap="none" spc="0" normalizeH="0" baseline="0" dirty="0">
                  <a:ln>
                    <a:noFill/>
                  </a:ln>
                  <a:solidFill>
                    <a:srgbClr val="E9713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Major </a:t>
              </a:r>
            </a:p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1200" cap="none" spc="0" normalizeH="0" baseline="0" dirty="0">
                  <a:ln>
                    <a:noFill/>
                  </a:ln>
                  <a:solidFill>
                    <a:srgbClr val="E9713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Maintenance and Extensions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0610703" y="1244714"/>
              <a:ext cx="2733897" cy="535360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2800" b="1" dirty="0">
                  <a:solidFill>
                    <a:srgbClr val="10A7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Explorations</a:t>
              </a: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F61D987E-103C-4948-B11F-4CD5B3B95A31}"/>
              </a:ext>
            </a:extLst>
          </p:cNvPr>
          <p:cNvSpPr txBox="1"/>
          <p:nvPr/>
        </p:nvSpPr>
        <p:spPr>
          <a:xfrm>
            <a:off x="4287409" y="5557087"/>
            <a:ext cx="4181432" cy="32782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Video supplemental enhancement information v5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130201-9F2A-853B-B1CC-1FF8AB3B4B86}"/>
              </a:ext>
            </a:extLst>
          </p:cNvPr>
          <p:cNvSpPr txBox="1"/>
          <p:nvPr/>
        </p:nvSpPr>
        <p:spPr>
          <a:xfrm>
            <a:off x="848080" y="2697192"/>
            <a:ext cx="5245103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AI support for representation and search of genomic data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324F1A-AE0A-0F76-5234-6CBCED533A66}"/>
              </a:ext>
            </a:extLst>
          </p:cNvPr>
          <p:cNvSpPr txBox="1"/>
          <p:nvPr/>
        </p:nvSpPr>
        <p:spPr>
          <a:xfrm>
            <a:off x="761367" y="2978577"/>
            <a:ext cx="5340135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Management of privacy and protection of genomic data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1DD45B-55C6-E264-EB11-A2F6FB1F5CBC}"/>
              </a:ext>
            </a:extLst>
          </p:cNvPr>
          <p:cNvSpPr txBox="1"/>
          <p:nvPr/>
        </p:nvSpPr>
        <p:spPr>
          <a:xfrm>
            <a:off x="1859281" y="3328408"/>
            <a:ext cx="4242221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Systems Technologies for AI-based Compression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D7F9B97-2D67-0679-66C0-4C4C4F6B5F14}"/>
              </a:ext>
            </a:extLst>
          </p:cNvPr>
          <p:cNvSpPr txBox="1"/>
          <p:nvPr/>
        </p:nvSpPr>
        <p:spPr>
          <a:xfrm>
            <a:off x="566349" y="5224226"/>
            <a:ext cx="3458839" cy="31980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Versatile Video Coding v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D5754A-8734-8734-38BB-EE8AB0281226}"/>
              </a:ext>
            </a:extLst>
          </p:cNvPr>
          <p:cNvSpPr txBox="1"/>
          <p:nvPr/>
        </p:nvSpPr>
        <p:spPr>
          <a:xfrm>
            <a:off x="1504737" y="1391438"/>
            <a:ext cx="4603155" cy="347745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Compression of neural networks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715F44-6162-9819-1CD8-10ACBA3D403F}"/>
              </a:ext>
            </a:extLst>
          </p:cNvPr>
          <p:cNvSpPr txBox="1"/>
          <p:nvPr/>
        </p:nvSpPr>
        <p:spPr>
          <a:xfrm>
            <a:off x="1763178" y="2205678"/>
            <a:ext cx="4791119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Coding for Gaussian Splat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A496B80-A676-310B-E0E2-3380F0941F90}"/>
              </a:ext>
            </a:extLst>
          </p:cNvPr>
          <p:cNvSpPr txBox="1"/>
          <p:nvPr/>
        </p:nvSpPr>
        <p:spPr>
          <a:xfrm>
            <a:off x="3941620" y="3592901"/>
            <a:ext cx="6019123" cy="319803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Audio Coding for Machines v.2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6E6418-B14A-4451-7B84-51E41B1E8AC5}"/>
              </a:ext>
            </a:extLst>
          </p:cNvPr>
          <p:cNvSpPr txBox="1"/>
          <p:nvPr/>
        </p:nvSpPr>
        <p:spPr>
          <a:xfrm>
            <a:off x="1567538" y="4514726"/>
            <a:ext cx="2474275" cy="26563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High Efficiency Video Coding Extensions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3FE554-01DD-19ED-633F-EBB174BB32ED}"/>
              </a:ext>
            </a:extLst>
          </p:cNvPr>
          <p:cNvSpPr txBox="1"/>
          <p:nvPr/>
        </p:nvSpPr>
        <p:spPr>
          <a:xfrm>
            <a:off x="2356987" y="4927143"/>
            <a:ext cx="2474276" cy="29708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Advanced Video Coding Extensions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9BF24C-D919-A155-A546-6C6B188BBCF1}"/>
              </a:ext>
            </a:extLst>
          </p:cNvPr>
          <p:cNvSpPr txBox="1"/>
          <p:nvPr/>
        </p:nvSpPr>
        <p:spPr>
          <a:xfrm>
            <a:off x="1014836" y="2413899"/>
            <a:ext cx="5097247" cy="309285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6G opportunities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D44625-BA49-F53E-0F99-B62E5137711E}"/>
              </a:ext>
            </a:extLst>
          </p:cNvPr>
          <p:cNvSpPr txBox="1"/>
          <p:nvPr/>
        </p:nvSpPr>
        <p:spPr>
          <a:xfrm>
            <a:off x="2849604" y="3860549"/>
            <a:ext cx="322781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Media type independent metadata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7E309B-951E-670E-2642-D712A500BD2B}"/>
              </a:ext>
            </a:extLst>
          </p:cNvPr>
          <p:cNvSpPr txBox="1"/>
          <p:nvPr/>
        </p:nvSpPr>
        <p:spPr>
          <a:xfrm>
            <a:off x="2889800" y="4075550"/>
            <a:ext cx="317414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AI reproducibility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03BAF4-8684-C7B9-FA5A-4863755126D2}"/>
              </a:ext>
            </a:extLst>
          </p:cNvPr>
          <p:cNvSpPr txBox="1"/>
          <p:nvPr/>
        </p:nvSpPr>
        <p:spPr>
          <a:xfrm>
            <a:off x="3042201" y="4272340"/>
            <a:ext cx="3059302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Application Metadata Carriage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08CA6A-04E4-14C1-A87C-39ECCED8979C}"/>
              </a:ext>
            </a:extLst>
          </p:cNvPr>
          <p:cNvSpPr txBox="1"/>
          <p:nvPr/>
        </p:nvSpPr>
        <p:spPr>
          <a:xfrm>
            <a:off x="2160455" y="1723095"/>
            <a:ext cx="4791119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Animation compression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56E053C-33C1-E847-71AF-9816B3E6CA1F}"/>
              </a:ext>
            </a:extLst>
          </p:cNvPr>
          <p:cNvCxnSpPr>
            <a:cxnSpLocks/>
          </p:cNvCxnSpPr>
          <p:nvPr/>
        </p:nvCxnSpPr>
        <p:spPr>
          <a:xfrm>
            <a:off x="9494413" y="1013628"/>
            <a:ext cx="0" cy="581157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5699B8-9E82-DB10-F5C5-AA7E2DCEA312}"/>
              </a:ext>
            </a:extLst>
          </p:cNvPr>
          <p:cNvSpPr txBox="1"/>
          <p:nvPr/>
        </p:nvSpPr>
        <p:spPr>
          <a:xfrm>
            <a:off x="9150006" y="475584"/>
            <a:ext cx="686079" cy="353939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b="1" dirty="0"/>
              <a:t>2029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8C8C5C-C567-9D69-0015-6E7111A99B67}"/>
              </a:ext>
            </a:extLst>
          </p:cNvPr>
          <p:cNvSpPr txBox="1"/>
          <p:nvPr/>
        </p:nvSpPr>
        <p:spPr>
          <a:xfrm>
            <a:off x="9325738" y="803694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F7CFB2-3C79-26A5-4BBA-78AD9ED5390D}"/>
              </a:ext>
            </a:extLst>
          </p:cNvPr>
          <p:cNvSpPr txBox="1"/>
          <p:nvPr/>
        </p:nvSpPr>
        <p:spPr>
          <a:xfrm>
            <a:off x="7997893" y="803694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162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A4AA29-7F89-A3FF-9FC9-C8CECAFDBC24}"/>
              </a:ext>
            </a:extLst>
          </p:cNvPr>
          <p:cNvSpPr txBox="1"/>
          <p:nvPr/>
        </p:nvSpPr>
        <p:spPr>
          <a:xfrm>
            <a:off x="8440507" y="803694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163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590A00-987D-9871-A68C-51BF880BC0C9}"/>
              </a:ext>
            </a:extLst>
          </p:cNvPr>
          <p:cNvSpPr txBox="1"/>
          <p:nvPr/>
        </p:nvSpPr>
        <p:spPr>
          <a:xfrm>
            <a:off x="8883126" y="803694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164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910AD2-10F4-1388-2E0B-4C6B1065BB07}"/>
              </a:ext>
            </a:extLst>
          </p:cNvPr>
          <p:cNvSpPr txBox="1"/>
          <p:nvPr/>
        </p:nvSpPr>
        <p:spPr>
          <a:xfrm>
            <a:off x="4556014" y="1959087"/>
            <a:ext cx="5565444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Gaussian Splat Avatar Representation and Coding </a:t>
            </a:r>
          </a:p>
        </p:txBody>
      </p:sp>
    </p:spTree>
    <p:extLst>
      <p:ext uri="{BB962C8B-B14F-4D97-AF65-F5344CB8AC3E}">
        <p14:creationId xmlns:p14="http://schemas.microsoft.com/office/powerpoint/2010/main" val="4190305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2487" y="43847"/>
            <a:ext cx="5964195" cy="92333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GB" sz="4400" b="1" dirty="0"/>
              <a:t>MPEG-I (ISO/IEC 23090)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278" y="1123999"/>
            <a:ext cx="5964195" cy="569015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800" b="1" i="1" dirty="0"/>
          </a:p>
          <a:p>
            <a:pPr marL="0" indent="0">
              <a:buNone/>
            </a:pPr>
            <a:r>
              <a:rPr lang="en-US" sz="2400" b="1" dirty="0"/>
              <a:t>Parts</a:t>
            </a:r>
            <a:r>
              <a:rPr lang="en-US" sz="1600" dirty="0"/>
              <a:t>: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Architectures for Immersive Media (Technical Report)</a:t>
            </a:r>
            <a:endParaRPr lang="en-US" sz="1200" dirty="0"/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Omnidirectional </a:t>
            </a:r>
            <a:r>
              <a:rPr lang="en-GB" sz="1200" dirty="0" err="1"/>
              <a:t>MediA</a:t>
            </a:r>
            <a:r>
              <a:rPr lang="en-GB" sz="1200" dirty="0"/>
              <a:t> Format (OMAF)</a:t>
            </a:r>
            <a:endParaRPr lang="en-US" sz="1200" dirty="0"/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Versatile Video Coding</a:t>
            </a:r>
            <a:endParaRPr lang="en-US" sz="1200" dirty="0"/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Immersive Audio</a:t>
            </a:r>
            <a:endParaRPr lang="en-US" sz="1200" dirty="0"/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Video-based Point Cloud Compression (V-PCC)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Metrics for Immersive Services and Applications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Metadata for Immersive Services and Applications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Network-Based Media Processing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Geometry-based Point Cloud Compression (G-PCC)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Carriage of Video Point Cloud Data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Implementation Guidelines for Network-based Media Processing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MPEG Immersive Video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Video Decoding Interface for Immersive Media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MPEG-I Scene Description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sz="1200" dirty="0"/>
              <a:t>Conformance testing for versatile video coding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CA" sz="1200" dirty="0"/>
              <a:t>Reference software for versatile video coding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CA" sz="1200" dirty="0"/>
              <a:t>Reference software and conformance for OMAF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CA" sz="1200" dirty="0"/>
              <a:t>Carriage of geometry-based point cloud compression data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Reference software for V-PCC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Conformance for V-PCC</a:t>
            </a:r>
          </a:p>
          <a:p>
            <a:pPr marL="859536" lvl="1" indent="-457200">
              <a:lnSpc>
                <a:spcPct val="100000"/>
              </a:lnSpc>
              <a:buFont typeface="+mj-lt"/>
              <a:buAutoNum type="arabicPeriod" startAt="21"/>
            </a:pPr>
            <a:r>
              <a:rPr lang="en-GB" sz="1200" dirty="0">
                <a:solidFill>
                  <a:schemeClr val="tx1"/>
                </a:solidFill>
              </a:rPr>
              <a:t>Reference software for G-PCC</a:t>
            </a:r>
          </a:p>
          <a:p>
            <a:pPr marL="859536" lvl="1" indent="-457200">
              <a:lnSpc>
                <a:spcPct val="100000"/>
              </a:lnSpc>
              <a:buFont typeface="+mj-lt"/>
              <a:buAutoNum type="arabicPeriod" startAt="21"/>
            </a:pPr>
            <a:r>
              <a:rPr lang="en-GB" sz="1200" dirty="0">
                <a:solidFill>
                  <a:schemeClr val="tx1"/>
                </a:solidFill>
              </a:rPr>
              <a:t>Conformance for G-PCC</a:t>
            </a:r>
          </a:p>
          <a:p>
            <a:pPr marL="400034" lvl="1" indent="0">
              <a:buNone/>
            </a:pPr>
            <a:endParaRPr lang="en-GB" sz="1400" dirty="0"/>
          </a:p>
          <a:p>
            <a:pPr marL="400034" lvl="1" indent="0">
              <a:buNone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400034" lvl="1" indent="0">
              <a:buNone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US" sz="1400" dirty="0"/>
          </a:p>
          <a:p>
            <a:pPr marL="400034" lvl="1" indent="0">
              <a:buNone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9A5647-2943-014E-8F55-12F60638DEA3}"/>
              </a:ext>
            </a:extLst>
          </p:cNvPr>
          <p:cNvSpPr txBox="1"/>
          <p:nvPr/>
        </p:nvSpPr>
        <p:spPr>
          <a:xfrm>
            <a:off x="2113010" y="684462"/>
            <a:ext cx="9205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Coded Representation of Immersive Media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0FA8803-CAEC-9140-B685-B94892D4E37B}"/>
              </a:ext>
            </a:extLst>
          </p:cNvPr>
          <p:cNvSpPr txBox="1">
            <a:spLocks/>
          </p:cNvSpPr>
          <p:nvPr/>
        </p:nvSpPr>
        <p:spPr>
          <a:xfrm>
            <a:off x="5636800" y="1163914"/>
            <a:ext cx="6594389" cy="570811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b="1" i="1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600" b="1" dirty="0">
                <a:solidFill>
                  <a:schemeClr val="tx1"/>
                </a:solidFill>
              </a:rPr>
              <a:t>Parts</a:t>
            </a:r>
            <a:r>
              <a:rPr lang="en-US" sz="9600" dirty="0">
                <a:solidFill>
                  <a:schemeClr val="tx1"/>
                </a:solidFill>
              </a:rPr>
              <a:t>: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GB" sz="4800" dirty="0">
                <a:solidFill>
                  <a:schemeClr val="tx1"/>
                </a:solidFill>
              </a:rPr>
              <a:t>Conformance and reference software for MPEG Immersive Video</a:t>
            </a:r>
            <a:endParaRPr lang="en-CA" sz="4800" dirty="0">
              <a:solidFill>
                <a:schemeClr val="tx1"/>
              </a:solidFill>
            </a:endParaRP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CA" sz="4800" dirty="0">
                <a:solidFill>
                  <a:schemeClr val="tx1"/>
                </a:solidFill>
              </a:rPr>
              <a:t>Conformance and reference software for Scene Description for MPEG Media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Conformance and reference software for carriage of  V-PCC data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GB" sz="4800" dirty="0">
                <a:solidFill>
                  <a:schemeClr val="tx1"/>
                </a:solidFill>
              </a:rPr>
              <a:t>Conformance and reference software for carriage of G-PCC data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Media, renderers, and game engines for render- based systems and applications </a:t>
            </a:r>
            <a:endParaRPr lang="en-GB" sz="4800" dirty="0">
              <a:solidFill>
                <a:schemeClr val="tx1"/>
              </a:solidFill>
            </a:endParaRP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Efficient 3D graphics media representation for render-based systems and applications 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Dynamic mesh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Low latency, low complexity codec for LiDAR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Haptics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Carriage of haptics data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Conformance and reference software for haptics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Immersive audio reference software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Conformance and reference software for low latency, low complexity LiDAR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Conformance and reference software for V-DMC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Conformance and reference software for carriage of haptics data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Enhanced geometry-based point cloud compression</a:t>
            </a:r>
            <a:endParaRPr lang="en-US" sz="4800" dirty="0">
              <a:solidFill>
                <a:schemeClr val="tx1"/>
              </a:solidFill>
            </a:endParaRP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Avatar representation formats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Conformance and reference software for enhanced G-PCC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Geometry-based point cloud coding for solid objects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 err="1">
                <a:solidFill>
                  <a:schemeClr val="tx1"/>
                </a:solidFill>
                <a:effectLst/>
              </a:rPr>
              <a:t>Lenslet</a:t>
            </a: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 video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Conformance and reference software for avatar representation format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Immersive haptics</a:t>
            </a:r>
          </a:p>
          <a:p>
            <a:pPr marL="401637" lvl="1" indent="0">
              <a:lnSpc>
                <a:spcPct val="100000"/>
              </a:lnSpc>
              <a:buNone/>
            </a:pPr>
            <a:endParaRPr lang="en-US" sz="4800" b="0" i="0" u="none" strike="noStrike" dirty="0">
              <a:solidFill>
                <a:schemeClr val="tx1"/>
              </a:solidFill>
              <a:effectLst/>
            </a:endParaRPr>
          </a:p>
          <a:p>
            <a:pPr marL="402336" lvl="1" indent="0">
              <a:lnSpc>
                <a:spcPct val="100000"/>
              </a:lnSpc>
              <a:buNone/>
            </a:pPr>
            <a:endParaRPr lang="en-US" sz="5200" dirty="0">
              <a:solidFill>
                <a:schemeClr val="tx1"/>
              </a:solidFill>
            </a:endParaRPr>
          </a:p>
          <a:p>
            <a:pPr marL="1374775" lvl="1" indent="-1143000">
              <a:buFont typeface="+mj-lt"/>
              <a:buAutoNum type="arabicPeriod" startAt="23"/>
            </a:pPr>
            <a:endParaRPr lang="en-US" sz="60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605957-75BB-4D4F-B8DF-D8623256BB2D}"/>
              </a:ext>
            </a:extLst>
          </p:cNvPr>
          <p:cNvSpPr txBox="1"/>
          <p:nvPr/>
        </p:nvSpPr>
        <p:spPr>
          <a:xfrm>
            <a:off x="461315" y="487170"/>
            <a:ext cx="1828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Activities for immersive media</a:t>
            </a:r>
          </a:p>
        </p:txBody>
      </p:sp>
    </p:spTree>
    <p:extLst>
      <p:ext uri="{BB962C8B-B14F-4D97-AF65-F5344CB8AC3E}">
        <p14:creationId xmlns:p14="http://schemas.microsoft.com/office/powerpoint/2010/main" val="2272816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B4442-F2B4-A4CD-E886-5CE1AEDA0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C1AC0-6E3F-E562-38C9-556380B23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2487" y="43847"/>
            <a:ext cx="6635442" cy="92333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GB" sz="4400" b="1" dirty="0"/>
              <a:t>MPEG-AI (ISO/IEC 23888)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B4496-55AC-6BBD-F713-7130B73C1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277" y="1330793"/>
            <a:ext cx="11924117" cy="54833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800" b="1" i="1" dirty="0"/>
          </a:p>
          <a:p>
            <a:pPr marL="0" indent="0">
              <a:buNone/>
            </a:pPr>
            <a:r>
              <a:rPr lang="en-US" sz="4000" b="1" dirty="0"/>
              <a:t>Parts</a:t>
            </a:r>
            <a:r>
              <a:rPr lang="en-US" sz="4000" dirty="0"/>
              <a:t>: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Vision and scenarios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Video coding for machines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Optimization of encoders and receiving systems for machine analysis of coded video content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Feature coding for machines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AI-based point cloud coding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Media authenticity and provenance indication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Conformance and reference software for video </a:t>
            </a:r>
            <a:r>
              <a:rPr lang="en-US"/>
              <a:t>coding for machines</a:t>
            </a:r>
            <a:endParaRPr lang="en-GB" dirty="0"/>
          </a:p>
          <a:p>
            <a:pPr marL="400034" lvl="1" indent="0">
              <a:buNone/>
            </a:pPr>
            <a:endParaRPr lang="en-GB" sz="18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400034" lvl="1" indent="0">
              <a:buNone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US" sz="1400" dirty="0"/>
          </a:p>
          <a:p>
            <a:pPr marL="400034" lvl="1" indent="0">
              <a:buNone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56BE77-57B1-3F91-FEF3-1B4920BE7C6F}"/>
              </a:ext>
            </a:extLst>
          </p:cNvPr>
          <p:cNvSpPr txBox="1"/>
          <p:nvPr/>
        </p:nvSpPr>
        <p:spPr>
          <a:xfrm>
            <a:off x="3148315" y="684462"/>
            <a:ext cx="6088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MPEG artificial intelligence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7B1F90-3449-31E2-6FBD-460BB0FC085A}"/>
              </a:ext>
            </a:extLst>
          </p:cNvPr>
          <p:cNvSpPr txBox="1"/>
          <p:nvPr/>
        </p:nvSpPr>
        <p:spPr>
          <a:xfrm>
            <a:off x="461315" y="487170"/>
            <a:ext cx="1828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Activities for Artificial Intelligence</a:t>
            </a:r>
          </a:p>
        </p:txBody>
      </p:sp>
    </p:spTree>
    <p:extLst>
      <p:ext uri="{BB962C8B-B14F-4D97-AF65-F5344CB8AC3E}">
        <p14:creationId xmlns:p14="http://schemas.microsoft.com/office/powerpoint/2010/main" val="384702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90862C1-79FD-8A44-A945-F95991C7B094}"/>
              </a:ext>
            </a:extLst>
          </p:cNvPr>
          <p:cNvSpPr txBox="1">
            <a:spLocks/>
          </p:cNvSpPr>
          <p:nvPr/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6000" b="1" dirty="0">
                <a:solidFill>
                  <a:schemeClr val="tx1"/>
                </a:solidFill>
              </a:rPr>
              <a:t>MPEG Standardization Roadmap</a:t>
            </a:r>
            <a:br>
              <a:rPr lang="en-US" sz="6000" b="1" dirty="0">
                <a:solidFill>
                  <a:schemeClr val="tx1"/>
                </a:solidFill>
              </a:rPr>
            </a:br>
            <a:r>
              <a:rPr lang="en-US" sz="6000" b="1" dirty="0">
                <a:solidFill>
                  <a:schemeClr val="tx1"/>
                </a:solidFill>
              </a:rPr>
              <a:t>July 2026</a:t>
            </a:r>
          </a:p>
        </p:txBody>
      </p:sp>
    </p:spTree>
    <p:extLst>
      <p:ext uri="{BB962C8B-B14F-4D97-AF65-F5344CB8AC3E}">
        <p14:creationId xmlns:p14="http://schemas.microsoft.com/office/powerpoint/2010/main" val="3688137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b="1"/>
              <a:t>Why a standardization roadmap?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D73D6E1-049A-E946-97E9-1453E4496A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441849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6070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What is in the roadmap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Introduction of what and who MPEG is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8823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3BAF0DF-337D-0B4D-BF50-B263C6E43EC2}"/>
              </a:ext>
            </a:extLst>
          </p:cNvPr>
          <p:cNvSpPr txBox="1"/>
          <p:nvPr/>
        </p:nvSpPr>
        <p:spPr>
          <a:xfrm>
            <a:off x="7569201" y="638175"/>
            <a:ext cx="3991770" cy="55387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>
                <a:latin typeface="+mj-lt"/>
                <a:ea typeface="+mj-ea"/>
                <a:cs typeface="+mj-cs"/>
              </a:rPr>
              <a:t>MPEG is a community of over 1000 global experts</a:t>
            </a:r>
          </a:p>
        </p:txBody>
      </p:sp>
      <p:graphicFrame>
        <p:nvGraphicFramePr>
          <p:cNvPr id="10" name="Content Placeholder 2">
            <a:extLst>
              <a:ext uri="{FF2B5EF4-FFF2-40B4-BE49-F238E27FC236}">
                <a16:creationId xmlns:a16="http://schemas.microsoft.com/office/drawing/2014/main" id="{7DBDFD50-BFAE-40AF-9A5E-05DE753BCC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1865765"/>
              </p:ext>
            </p:extLst>
          </p:nvPr>
        </p:nvGraphicFramePr>
        <p:xfrm>
          <a:off x="627291" y="638175"/>
          <a:ext cx="6312150" cy="5538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43233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485CE-A1D4-A5DB-4447-2E94FAC98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02B0C-D386-B37F-7E9D-B21A3C45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MPEG Emmy Awards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52F79B-2E98-D759-A494-E4E067CC7D02}"/>
              </a:ext>
            </a:extLst>
          </p:cNvPr>
          <p:cNvSpPr txBox="1"/>
          <p:nvPr/>
        </p:nvSpPr>
        <p:spPr>
          <a:xfrm>
            <a:off x="838200" y="1608881"/>
            <a:ext cx="95558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1995-1996, JPEG, MPEG-1 and MPEG-2</a:t>
            </a:r>
          </a:p>
          <a:p>
            <a:r>
              <a:rPr lang="en-US" sz="2400" dirty="0"/>
              <a:t>September 2008, High Profile of AVC</a:t>
            </a:r>
          </a:p>
          <a:p>
            <a:r>
              <a:rPr lang="en-US" sz="2400" dirty="0"/>
              <a:t>January 2009, AVC</a:t>
            </a:r>
          </a:p>
          <a:p>
            <a:r>
              <a:rPr lang="en-US" sz="2400" dirty="0"/>
              <a:t>2014, MPEG-2 Transport Stream</a:t>
            </a:r>
          </a:p>
          <a:p>
            <a:r>
              <a:rPr lang="en-US" sz="2400" dirty="0"/>
              <a:t>2017, HEVC</a:t>
            </a:r>
          </a:p>
          <a:p>
            <a:r>
              <a:rPr lang="en-US" sz="2400" dirty="0"/>
              <a:t>2021, ISO Base Media File Format</a:t>
            </a:r>
          </a:p>
          <a:p>
            <a:r>
              <a:rPr lang="en-US" sz="2400" dirty="0"/>
              <a:t>2022, MPEG- DASH</a:t>
            </a:r>
          </a:p>
          <a:p>
            <a:r>
              <a:rPr lang="en-US" sz="2400" dirty="0"/>
              <a:t>2022, Open File Format</a:t>
            </a:r>
          </a:p>
          <a:p>
            <a:r>
              <a:rPr lang="en-US" sz="2400" dirty="0"/>
              <a:t>2025, CMAF</a:t>
            </a:r>
          </a:p>
        </p:txBody>
      </p:sp>
    </p:spTree>
    <p:extLst>
      <p:ext uri="{BB962C8B-B14F-4D97-AF65-F5344CB8AC3E}">
        <p14:creationId xmlns:p14="http://schemas.microsoft.com/office/powerpoint/2010/main" val="3761627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00F50-50EE-2ACC-1037-F5F8B5404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E94BD53-3B90-B9BF-8550-4FDBCAB7639C}"/>
              </a:ext>
            </a:extLst>
          </p:cNvPr>
          <p:cNvSpPr/>
          <p:nvPr/>
        </p:nvSpPr>
        <p:spPr>
          <a:xfrm>
            <a:off x="406630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2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Technical </a:t>
            </a:r>
          </a:p>
          <a:p>
            <a:r>
              <a:rPr lang="en-US" sz="1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7" name="Rounded Rectangle 92">
            <a:extLst>
              <a:ext uri="{FF2B5EF4-FFF2-40B4-BE49-F238E27FC236}">
                <a16:creationId xmlns:a16="http://schemas.microsoft.com/office/drawing/2014/main" id="{62C39ECB-E961-2130-2681-F1E354193B3C}"/>
              </a:ext>
            </a:extLst>
          </p:cNvPr>
          <p:cNvSpPr/>
          <p:nvPr/>
        </p:nvSpPr>
        <p:spPr>
          <a:xfrm>
            <a:off x="9473087" y="3211927"/>
            <a:ext cx="1720258" cy="2520062"/>
          </a:xfrm>
          <a:prstGeom prst="roundRect">
            <a:avLst/>
          </a:prstGeom>
          <a:solidFill>
            <a:srgbClr val="027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SC29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C947E8-DFF5-06AB-2423-36533109AFED}"/>
              </a:ext>
            </a:extLst>
          </p:cNvPr>
          <p:cNvSpPr txBox="1"/>
          <p:nvPr/>
        </p:nvSpPr>
        <p:spPr>
          <a:xfrm>
            <a:off x="268274" y="731704"/>
            <a:ext cx="11569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MPEG organization under ISO/IEC JTC1/ SC29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2AF6484-D098-B4B1-C606-81118A52634A}"/>
              </a:ext>
            </a:extLst>
          </p:cNvPr>
          <p:cNvCxnSpPr>
            <a:cxnSpLocks/>
            <a:endCxn id="4" idx="3"/>
          </p:cNvCxnSpPr>
          <p:nvPr/>
        </p:nvCxnSpPr>
        <p:spPr>
          <a:xfrm flipV="1">
            <a:off x="1764718" y="2079711"/>
            <a:ext cx="1119507" cy="2845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DF2E080-B818-3E18-78F2-75F5C3405D7E}"/>
              </a:ext>
            </a:extLst>
          </p:cNvPr>
          <p:cNvSpPr txBox="1"/>
          <p:nvPr/>
        </p:nvSpPr>
        <p:spPr>
          <a:xfrm>
            <a:off x="374663" y="2707125"/>
            <a:ext cx="2969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Igor Curcio, WG2 Convenor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559A11-C9C8-3C26-5F03-A85B376AF76B}"/>
              </a:ext>
            </a:extLst>
          </p:cNvPr>
          <p:cNvSpPr txBox="1"/>
          <p:nvPr/>
        </p:nvSpPr>
        <p:spPr>
          <a:xfrm>
            <a:off x="3174257" y="2707125"/>
            <a:ext cx="3034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Youngkwon Lim, WG3 Convenor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76231A6-D038-7343-4142-9BF0E426036E}"/>
              </a:ext>
            </a:extLst>
          </p:cNvPr>
          <p:cNvSpPr txBox="1"/>
          <p:nvPr/>
        </p:nvSpPr>
        <p:spPr>
          <a:xfrm>
            <a:off x="6451013" y="2707125"/>
            <a:ext cx="2296134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Lu Yu, WG4 Convenor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91B4FEF-ACB8-A7BC-33B1-A399EEE8392B}"/>
              </a:ext>
            </a:extLst>
          </p:cNvPr>
          <p:cNvSpPr txBox="1"/>
          <p:nvPr/>
        </p:nvSpPr>
        <p:spPr>
          <a:xfrm>
            <a:off x="9030840" y="2707125"/>
            <a:ext cx="31084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Jens-Rainer Ohm, WG5 Convenor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169B152-5D7F-D9C8-1BAD-8C53DF28ACB4}"/>
              </a:ext>
            </a:extLst>
          </p:cNvPr>
          <p:cNvSpPr txBox="1"/>
          <p:nvPr/>
        </p:nvSpPr>
        <p:spPr>
          <a:xfrm>
            <a:off x="274447" y="4438470"/>
            <a:ext cx="3108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Thomas Sporer,  WG6 Convenor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07FE772-1CCD-CBA2-4BB3-C949A1FA5749}"/>
              </a:ext>
            </a:extLst>
          </p:cNvPr>
          <p:cNvSpPr txBox="1"/>
          <p:nvPr/>
        </p:nvSpPr>
        <p:spPr>
          <a:xfrm>
            <a:off x="3277065" y="4438470"/>
            <a:ext cx="3026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Marius </a:t>
            </a:r>
            <a:r>
              <a:rPr lang="en-US" sz="1400" b="1" dirty="0" err="1">
                <a:solidFill>
                  <a:schemeClr val="accent1"/>
                </a:solidFill>
              </a:rPr>
              <a:t>Preda</a:t>
            </a:r>
            <a:r>
              <a:rPr lang="en-US" sz="1400" b="1" dirty="0">
                <a:solidFill>
                  <a:schemeClr val="accent1"/>
                </a:solidFill>
              </a:rPr>
              <a:t>, WG7 Convenor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68AF17E-2594-E7D7-E3A8-2C4F4EAF7099}"/>
              </a:ext>
            </a:extLst>
          </p:cNvPr>
          <p:cNvSpPr txBox="1"/>
          <p:nvPr/>
        </p:nvSpPr>
        <p:spPr>
          <a:xfrm>
            <a:off x="6097336" y="4438470"/>
            <a:ext cx="3052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Marco </a:t>
            </a:r>
            <a:r>
              <a:rPr lang="en-US" sz="1400" b="1" dirty="0" err="1">
                <a:solidFill>
                  <a:schemeClr val="accent1"/>
                </a:solidFill>
              </a:rPr>
              <a:t>Mattavelli</a:t>
            </a:r>
            <a:r>
              <a:rPr lang="en-US" sz="1400" b="1" dirty="0">
                <a:solidFill>
                  <a:schemeClr val="accent1"/>
                </a:solidFill>
              </a:rPr>
              <a:t>, WG8 Convenor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7103284-DC9A-4E1A-8CA5-422FEFDD5543}"/>
              </a:ext>
            </a:extLst>
          </p:cNvPr>
          <p:cNvSpPr txBox="1"/>
          <p:nvPr/>
        </p:nvSpPr>
        <p:spPr>
          <a:xfrm>
            <a:off x="3238679" y="6159920"/>
            <a:ext cx="33860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4"/>
                </a:solidFill>
              </a:rPr>
              <a:t>Jörn</a:t>
            </a:r>
            <a:r>
              <a:rPr lang="en-US" sz="1400" b="1" dirty="0">
                <a:solidFill>
                  <a:schemeClr val="accent4"/>
                </a:solidFill>
              </a:rPr>
              <a:t> Ostermann, AG2 Convenor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351E165-0374-CC53-C065-C72915615FC0}"/>
              </a:ext>
            </a:extLst>
          </p:cNvPr>
          <p:cNvSpPr txBox="1"/>
          <p:nvPr/>
        </p:nvSpPr>
        <p:spPr>
          <a:xfrm>
            <a:off x="334919" y="6159920"/>
            <a:ext cx="2692228" cy="319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4"/>
                </a:solidFill>
              </a:rPr>
              <a:t>Kyuheon</a:t>
            </a:r>
            <a:r>
              <a:rPr lang="en-US" sz="1400" b="1" dirty="0">
                <a:solidFill>
                  <a:schemeClr val="accent4"/>
                </a:solidFill>
              </a:rPr>
              <a:t> Kim, AG3 Convenor</a:t>
            </a: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DF4CC1C3-0C77-104D-00CF-A2C66589284A}"/>
              </a:ext>
            </a:extLst>
          </p:cNvPr>
          <p:cNvSpPr/>
          <p:nvPr/>
        </p:nvSpPr>
        <p:spPr>
          <a:xfrm>
            <a:off x="6300539" y="4893480"/>
            <a:ext cx="2477596" cy="11809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5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Visual Quality </a:t>
            </a:r>
          </a:p>
          <a:p>
            <a:r>
              <a:rPr lang="en-US" sz="1400" dirty="0">
                <a:solidFill>
                  <a:schemeClr val="bg1"/>
                </a:solidFill>
              </a:rPr>
              <a:t>Assessment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1A33A47-1D39-8409-F420-77CB9FCD71BC}"/>
              </a:ext>
            </a:extLst>
          </p:cNvPr>
          <p:cNvSpPr txBox="1"/>
          <p:nvPr/>
        </p:nvSpPr>
        <p:spPr>
          <a:xfrm>
            <a:off x="6296969" y="6145541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</a:rPr>
              <a:t>Mathias Wien, AG5 Convenor</a:t>
            </a: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B16FAB74-FC1D-4ADA-9703-A3F8589B2B27}"/>
              </a:ext>
            </a:extLst>
          </p:cNvPr>
          <p:cNvSpPr/>
          <p:nvPr/>
        </p:nvSpPr>
        <p:spPr>
          <a:xfrm>
            <a:off x="3356972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3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Systems</a:t>
            </a:r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CF12B98C-061F-36DA-C3EC-E15BE213E559}"/>
              </a:ext>
            </a:extLst>
          </p:cNvPr>
          <p:cNvSpPr/>
          <p:nvPr/>
        </p:nvSpPr>
        <p:spPr>
          <a:xfrm>
            <a:off x="6307314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4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Video Coding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353B9626-BF28-9C1F-AAAA-B84FB384FABF}"/>
              </a:ext>
            </a:extLst>
          </p:cNvPr>
          <p:cNvSpPr/>
          <p:nvPr/>
        </p:nvSpPr>
        <p:spPr>
          <a:xfrm>
            <a:off x="9257655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5 Joint Video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Coding Team </a:t>
            </a:r>
          </a:p>
          <a:p>
            <a:r>
              <a:rPr lang="en-US" sz="1400" dirty="0">
                <a:solidFill>
                  <a:schemeClr val="bg1"/>
                </a:solidFill>
              </a:rPr>
              <a:t>with ITU</a:t>
            </a:r>
          </a:p>
        </p:txBody>
      </p:sp>
      <p:pic>
        <p:nvPicPr>
          <p:cNvPr id="17" name="Picture 16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E6297CA9-C5FD-CDA9-E050-8F3753CCC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682" y="3813493"/>
            <a:ext cx="884858" cy="1017342"/>
          </a:xfrm>
          <a:prstGeom prst="rect">
            <a:avLst/>
          </a:prstGeom>
        </p:spPr>
      </p:pic>
      <p:sp>
        <p:nvSpPr>
          <p:cNvPr id="19" name="TextBox 55">
            <a:extLst>
              <a:ext uri="{FF2B5EF4-FFF2-40B4-BE49-F238E27FC236}">
                <a16:creationId xmlns:a16="http://schemas.microsoft.com/office/drawing/2014/main" id="{BADB35CD-B0A3-7037-D8B1-8F017A235963}"/>
              </a:ext>
            </a:extLst>
          </p:cNvPr>
          <p:cNvSpPr txBox="1"/>
          <p:nvPr/>
        </p:nvSpPr>
        <p:spPr>
          <a:xfrm>
            <a:off x="9107469" y="5898310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0274B3"/>
                </a:solidFill>
              </a:rPr>
              <a:t>Gary Sullivan, SC29 Chairman</a:t>
            </a: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730ABE21-7F80-B40F-8D4B-4B62F53C967F}"/>
              </a:ext>
            </a:extLst>
          </p:cNvPr>
          <p:cNvSpPr/>
          <p:nvPr/>
        </p:nvSpPr>
        <p:spPr>
          <a:xfrm>
            <a:off x="429940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6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Audio Coding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99E4B612-4BBB-FE9D-0226-16A7B3B43541}"/>
              </a:ext>
            </a:extLst>
          </p:cNvPr>
          <p:cNvSpPr/>
          <p:nvPr/>
        </p:nvSpPr>
        <p:spPr>
          <a:xfrm>
            <a:off x="3403740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7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Coding for 3D</a:t>
            </a:r>
          </a:p>
          <a:p>
            <a:r>
              <a:rPr lang="en-US" sz="1400" dirty="0">
                <a:solidFill>
                  <a:schemeClr val="bg1"/>
                </a:solidFill>
              </a:rPr>
              <a:t>Graphics and</a:t>
            </a:r>
          </a:p>
          <a:p>
            <a:r>
              <a:rPr lang="en-US" sz="1400" dirty="0">
                <a:solidFill>
                  <a:schemeClr val="bg1"/>
                </a:solidFill>
              </a:rPr>
              <a:t>Haptics</a:t>
            </a:r>
          </a:p>
        </p:txBody>
      </p:sp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E065185F-BDC4-74CC-CBBE-B926C5D7E27C}"/>
              </a:ext>
            </a:extLst>
          </p:cNvPr>
          <p:cNvSpPr/>
          <p:nvPr/>
        </p:nvSpPr>
        <p:spPr>
          <a:xfrm>
            <a:off x="6310164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8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Genomic Coding</a:t>
            </a:r>
          </a:p>
        </p:txBody>
      </p:sp>
      <p:pic>
        <p:nvPicPr>
          <p:cNvPr id="74" name="Picture 73" descr="A person with dark hair&#10;&#10;Description automatically generated with low confidence">
            <a:extLst>
              <a:ext uri="{FF2B5EF4-FFF2-40B4-BE49-F238E27FC236}">
                <a16:creationId xmlns:a16="http://schemas.microsoft.com/office/drawing/2014/main" id="{8A157765-901D-BF79-3DB0-6EDBF7BB46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5976" y="3333407"/>
            <a:ext cx="888483" cy="888483"/>
          </a:xfrm>
          <a:prstGeom prst="rect">
            <a:avLst/>
          </a:prstGeom>
        </p:spPr>
      </p:pic>
      <p:sp>
        <p:nvSpPr>
          <p:cNvPr id="22" name="Rounded Rectangle 3">
            <a:extLst>
              <a:ext uri="{FF2B5EF4-FFF2-40B4-BE49-F238E27FC236}">
                <a16:creationId xmlns:a16="http://schemas.microsoft.com/office/drawing/2014/main" id="{4DB5D656-6A43-64B0-84C9-6A45C0FB4D4A}"/>
              </a:ext>
            </a:extLst>
          </p:cNvPr>
          <p:cNvSpPr/>
          <p:nvPr/>
        </p:nvSpPr>
        <p:spPr>
          <a:xfrm>
            <a:off x="420315" y="4893480"/>
            <a:ext cx="2477595" cy="118510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3 MPEG</a:t>
            </a:r>
          </a:p>
          <a:p>
            <a:r>
              <a:rPr lang="en-US" sz="1400" dirty="0">
                <a:solidFill>
                  <a:schemeClr val="bg1"/>
                </a:solidFill>
              </a:rPr>
              <a:t>Liaison and 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Communication</a:t>
            </a:r>
          </a:p>
        </p:txBody>
      </p:sp>
      <p:sp>
        <p:nvSpPr>
          <p:cNvPr id="28" name="Rounded Rectangle 3">
            <a:extLst>
              <a:ext uri="{FF2B5EF4-FFF2-40B4-BE49-F238E27FC236}">
                <a16:creationId xmlns:a16="http://schemas.microsoft.com/office/drawing/2014/main" id="{EAFB7A84-D2CF-6C5D-DDD6-EB08A604FBB9}"/>
              </a:ext>
            </a:extLst>
          </p:cNvPr>
          <p:cNvSpPr/>
          <p:nvPr/>
        </p:nvSpPr>
        <p:spPr>
          <a:xfrm>
            <a:off x="3392398" y="4893480"/>
            <a:ext cx="2477595" cy="118510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2 MPEG  </a:t>
            </a:r>
          </a:p>
          <a:p>
            <a:r>
              <a:rPr lang="en-US" sz="1400" dirty="0">
                <a:solidFill>
                  <a:schemeClr val="bg1"/>
                </a:solidFill>
              </a:rPr>
              <a:t>Technical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Coordination</a:t>
            </a:r>
          </a:p>
        </p:txBody>
      </p:sp>
      <p:pic>
        <p:nvPicPr>
          <p:cNvPr id="3" name="Picture 2" descr="A person in a plaid shirt&#10;&#10;Description automatically generated">
            <a:extLst>
              <a:ext uri="{FF2B5EF4-FFF2-40B4-BE49-F238E27FC236}">
                <a16:creationId xmlns:a16="http://schemas.microsoft.com/office/drawing/2014/main" id="{97073442-E6EA-6D75-3234-17476D4E09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5267" y="1523025"/>
            <a:ext cx="1119507" cy="1119507"/>
          </a:xfrm>
          <a:prstGeom prst="rect">
            <a:avLst/>
          </a:prstGeom>
        </p:spPr>
      </p:pic>
      <p:pic>
        <p:nvPicPr>
          <p:cNvPr id="16" name="Picture 15" descr="A person with long hair wearing a suit and glasses&#10;&#10;Description automatically generated">
            <a:extLst>
              <a:ext uri="{FF2B5EF4-FFF2-40B4-BE49-F238E27FC236}">
                <a16:creationId xmlns:a16="http://schemas.microsoft.com/office/drawing/2014/main" id="{BBC90C3F-F677-B146-0873-CFC9D37D73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9989" y="1528130"/>
            <a:ext cx="1097656" cy="1097656"/>
          </a:xfrm>
          <a:prstGeom prst="rect">
            <a:avLst/>
          </a:prstGeom>
        </p:spPr>
      </p:pic>
      <p:pic>
        <p:nvPicPr>
          <p:cNvPr id="25" name="Picture 24" descr="A person wearing glasses and a pink jacket&#10;&#10;Description automatically generated">
            <a:extLst>
              <a:ext uri="{FF2B5EF4-FFF2-40B4-BE49-F238E27FC236}">
                <a16:creationId xmlns:a16="http://schemas.microsoft.com/office/drawing/2014/main" id="{8ED04D63-DDDA-56A8-EB1A-D5180C78FE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5363" y="1508150"/>
            <a:ext cx="1161384" cy="1161384"/>
          </a:xfrm>
          <a:prstGeom prst="rect">
            <a:avLst/>
          </a:prstGeom>
        </p:spPr>
      </p:pic>
      <p:pic>
        <p:nvPicPr>
          <p:cNvPr id="29" name="Picture 28" descr="A person wearing glasses smiling&#10;&#10;Description automatically generated">
            <a:extLst>
              <a:ext uri="{FF2B5EF4-FFF2-40B4-BE49-F238E27FC236}">
                <a16:creationId xmlns:a16="http://schemas.microsoft.com/office/drawing/2014/main" id="{890E39D6-EBB9-E35A-3EC4-B497FEEEAC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92357" y="1562583"/>
            <a:ext cx="931318" cy="995864"/>
          </a:xfrm>
          <a:prstGeom prst="rect">
            <a:avLst/>
          </a:prstGeom>
        </p:spPr>
      </p:pic>
      <p:pic>
        <p:nvPicPr>
          <p:cNvPr id="32" name="Picture 31" descr="A person with a beard smiling&#10;&#10;Description automatically generated">
            <a:extLst>
              <a:ext uri="{FF2B5EF4-FFF2-40B4-BE49-F238E27FC236}">
                <a16:creationId xmlns:a16="http://schemas.microsoft.com/office/drawing/2014/main" id="{D118BB8C-9B4B-BEE2-E6FB-0A23227958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8300" y="3265134"/>
            <a:ext cx="1052736" cy="1094588"/>
          </a:xfrm>
          <a:prstGeom prst="rect">
            <a:avLst/>
          </a:prstGeom>
        </p:spPr>
      </p:pic>
      <p:pic>
        <p:nvPicPr>
          <p:cNvPr id="34" name="Picture 33" descr="A person in a blue suit&#10;&#10;Description automatically generated">
            <a:extLst>
              <a:ext uri="{FF2B5EF4-FFF2-40B4-BE49-F238E27FC236}">
                <a16:creationId xmlns:a16="http://schemas.microsoft.com/office/drawing/2014/main" id="{A6018913-9B52-E327-5A92-67EE5B47C9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37809" y="3254156"/>
            <a:ext cx="1083381" cy="1083381"/>
          </a:xfrm>
          <a:prstGeom prst="rect">
            <a:avLst/>
          </a:prstGeom>
        </p:spPr>
      </p:pic>
      <p:pic>
        <p:nvPicPr>
          <p:cNvPr id="36" name="Picture 35" descr="A person smiling at the camera&#10;&#10;Description automatically generated">
            <a:extLst>
              <a:ext uri="{FF2B5EF4-FFF2-40B4-BE49-F238E27FC236}">
                <a16:creationId xmlns:a16="http://schemas.microsoft.com/office/drawing/2014/main" id="{1099824C-1630-3B80-3493-5F74FF1AF7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99120" y="4921604"/>
            <a:ext cx="1086646" cy="1115328"/>
          </a:xfrm>
          <a:prstGeom prst="rect">
            <a:avLst/>
          </a:prstGeom>
        </p:spPr>
      </p:pic>
      <p:pic>
        <p:nvPicPr>
          <p:cNvPr id="38" name="Picture 37" descr="A person in a suit smiling&#10;&#10;Description automatically generated">
            <a:extLst>
              <a:ext uri="{FF2B5EF4-FFF2-40B4-BE49-F238E27FC236}">
                <a16:creationId xmlns:a16="http://schemas.microsoft.com/office/drawing/2014/main" id="{03B81F68-C874-B7CE-5872-9999FF859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27441" y="4930704"/>
            <a:ext cx="1122759" cy="1129377"/>
          </a:xfrm>
          <a:prstGeom prst="rect">
            <a:avLst/>
          </a:prstGeom>
        </p:spPr>
      </p:pic>
      <p:pic>
        <p:nvPicPr>
          <p:cNvPr id="40" name="Picture 39" descr="A person in a suit and glasses&#10;&#10;Description automatically generated">
            <a:extLst>
              <a:ext uri="{FF2B5EF4-FFF2-40B4-BE49-F238E27FC236}">
                <a16:creationId xmlns:a16="http://schemas.microsoft.com/office/drawing/2014/main" id="{17D12B76-9C18-62A5-D72D-C93D8F5456A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82067" y="4924279"/>
            <a:ext cx="1048887" cy="112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47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What is in the roadmap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1450" y="1825625"/>
            <a:ext cx="10233800" cy="4351338"/>
          </a:xfrm>
        </p:spPr>
        <p:txBody>
          <a:bodyPr/>
          <a:lstStyle/>
          <a:p>
            <a:r>
              <a:rPr lang="en-GB" dirty="0"/>
              <a:t>Introduction of who and what MPEG is</a:t>
            </a:r>
          </a:p>
          <a:p>
            <a:r>
              <a:rPr lang="en-GB" dirty="0"/>
              <a:t>Outline of MPEG’s most important standards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4097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CDB5766-D3EC-AE41-8D26-2493958430BA}"/>
              </a:ext>
            </a:extLst>
          </p:cNvPr>
          <p:cNvCxnSpPr>
            <a:cxnSpLocks/>
          </p:cNvCxnSpPr>
          <p:nvPr/>
        </p:nvCxnSpPr>
        <p:spPr>
          <a:xfrm>
            <a:off x="10225788" y="1305321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29903EE9-EA5C-6E48-A67E-BDF44CD9D4A3}"/>
              </a:ext>
            </a:extLst>
          </p:cNvPr>
          <p:cNvCxnSpPr>
            <a:cxnSpLocks/>
          </p:cNvCxnSpPr>
          <p:nvPr/>
        </p:nvCxnSpPr>
        <p:spPr>
          <a:xfrm>
            <a:off x="8315038" y="1343417"/>
            <a:ext cx="10753" cy="4977613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3A7A2E7-C874-0F49-970A-13EAD66BFCAD}"/>
              </a:ext>
            </a:extLst>
          </p:cNvPr>
          <p:cNvCxnSpPr>
            <a:cxnSpLocks/>
          </p:cNvCxnSpPr>
          <p:nvPr/>
        </p:nvCxnSpPr>
        <p:spPr>
          <a:xfrm>
            <a:off x="6879586" y="1343417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C5693A95-DA9D-0448-BD6C-0698D7030287}"/>
              </a:ext>
            </a:extLst>
          </p:cNvPr>
          <p:cNvCxnSpPr>
            <a:cxnSpLocks/>
          </p:cNvCxnSpPr>
          <p:nvPr/>
        </p:nvCxnSpPr>
        <p:spPr>
          <a:xfrm>
            <a:off x="5467288" y="1357705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579CEE27-F080-8243-89C0-17623A666CA3}"/>
              </a:ext>
            </a:extLst>
          </p:cNvPr>
          <p:cNvCxnSpPr>
            <a:cxnSpLocks/>
          </p:cNvCxnSpPr>
          <p:nvPr/>
        </p:nvCxnSpPr>
        <p:spPr>
          <a:xfrm>
            <a:off x="4067958" y="1338649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97F92D22-A7CE-AC49-83E7-656A07FA59A2}"/>
              </a:ext>
            </a:extLst>
          </p:cNvPr>
          <p:cNvCxnSpPr>
            <a:cxnSpLocks/>
          </p:cNvCxnSpPr>
          <p:nvPr/>
        </p:nvCxnSpPr>
        <p:spPr>
          <a:xfrm>
            <a:off x="2763933" y="1333881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cxnSpLocks/>
            <a:stCxn id="4" idx="2"/>
          </p:cNvCxnSpPr>
          <p:nvPr/>
        </p:nvCxnSpPr>
        <p:spPr>
          <a:xfrm>
            <a:off x="349362" y="1314498"/>
            <a:ext cx="0" cy="5250163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-7900" y="914388"/>
            <a:ext cx="7145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1990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09770" y="908925"/>
            <a:ext cx="692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2000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63563" y="914387"/>
            <a:ext cx="779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4" name="Straight Connector 123"/>
          <p:cNvCxnSpPr>
            <a:cxnSpLocks/>
            <a:stCxn id="7" idx="2"/>
          </p:cNvCxnSpPr>
          <p:nvPr/>
        </p:nvCxnSpPr>
        <p:spPr>
          <a:xfrm>
            <a:off x="1441301" y="1314498"/>
            <a:ext cx="0" cy="5250163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87200" y="914388"/>
            <a:ext cx="7082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1995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8266" y="914388"/>
            <a:ext cx="685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2005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37573" y="914388"/>
            <a:ext cx="681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906" y="3489598"/>
            <a:ext cx="834236" cy="64326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MP3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4925" y="3299676"/>
            <a:ext cx="1102807" cy="833187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400" dirty="0">
                <a:effectLst/>
              </a:rPr>
              <a:t>MPEG-2 Video &amp; Systems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75966" y="3886774"/>
            <a:ext cx="735651" cy="49217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AVC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86345" y="2776499"/>
            <a:ext cx="831944" cy="42100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HEVC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8963" y="3433938"/>
            <a:ext cx="1159593" cy="321181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ISOBMFF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68778" y="2849095"/>
            <a:ext cx="739963" cy="495076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AAC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07269" y="2442776"/>
            <a:ext cx="1088792" cy="512297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Internet</a:t>
            </a:r>
          </a:p>
          <a:p>
            <a:pPr algn="ctr"/>
            <a:r>
              <a:rPr lang="en-GB" sz="1400" b="1" dirty="0"/>
              <a:t>Audio 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14061" y="1866657"/>
            <a:ext cx="1297608" cy="512297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Digital </a:t>
            </a:r>
          </a:p>
          <a:p>
            <a:pPr algn="ctr"/>
            <a:r>
              <a:rPr lang="en-GB" sz="1400" b="1" dirty="0"/>
              <a:t>Television</a:t>
            </a:r>
          </a:p>
        </p:txBody>
      </p:sp>
      <p:cxnSp>
        <p:nvCxnSpPr>
          <p:cNvPr id="30" name="Straight Arrow Connector 29"/>
          <p:cNvCxnSpPr>
            <a:cxnSpLocks/>
            <a:stCxn id="17" idx="0"/>
            <a:endCxn id="31" idx="2"/>
          </p:cNvCxnSpPr>
          <p:nvPr/>
        </p:nvCxnSpPr>
        <p:spPr>
          <a:xfrm flipH="1" flipV="1">
            <a:off x="2827474" y="2287487"/>
            <a:ext cx="11286" cy="561608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081466" y="1734844"/>
            <a:ext cx="1492015" cy="552643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Music Distribution</a:t>
            </a:r>
          </a:p>
        </p:txBody>
      </p:sp>
      <p:cxnSp>
        <p:nvCxnSpPr>
          <p:cNvPr id="36" name="Straight Arrow Connector 35"/>
          <p:cNvCxnSpPr>
            <a:cxnSpLocks/>
            <a:stCxn id="14" idx="2"/>
            <a:endCxn id="37" idx="0"/>
          </p:cNvCxnSpPr>
          <p:nvPr/>
        </p:nvCxnSpPr>
        <p:spPr>
          <a:xfrm>
            <a:off x="2838760" y="3755119"/>
            <a:ext cx="1749" cy="524964"/>
          </a:xfrm>
          <a:prstGeom prst="straightConnector1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2236461" y="4280083"/>
            <a:ext cx="1208096" cy="916221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US" sz="1400" b="1" dirty="0"/>
              <a:t>Media Storage and Streaming</a:t>
            </a:r>
            <a:endParaRPr lang="en-GB" sz="1400" b="1" dirty="0"/>
          </a:p>
        </p:txBody>
      </p:sp>
      <p:cxnSp>
        <p:nvCxnSpPr>
          <p:cNvPr id="47" name="Straight Arrow Connector 46"/>
          <p:cNvCxnSpPr>
            <a:cxnSpLocks/>
          </p:cNvCxnSpPr>
          <p:nvPr/>
        </p:nvCxnSpPr>
        <p:spPr>
          <a:xfrm flipV="1">
            <a:off x="6518209" y="2210708"/>
            <a:ext cx="0" cy="565791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47"/>
          <p:cNvSpPr/>
          <p:nvPr/>
        </p:nvSpPr>
        <p:spPr>
          <a:xfrm>
            <a:off x="5948471" y="1815301"/>
            <a:ext cx="1559774" cy="40011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/>
              <a:t>UHD &amp; Immersive</a:t>
            </a:r>
            <a:br>
              <a:rPr lang="en-GB" sz="1400" b="1" dirty="0"/>
            </a:br>
            <a:r>
              <a:rPr lang="en-GB" sz="1400" b="1" dirty="0"/>
              <a:t>Services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4428462" y="6126607"/>
            <a:ext cx="1745790" cy="590454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rtlCol="0" anchor="ctr" anchorCtr="1">
            <a:noAutofit/>
          </a:bodyPr>
          <a:lstStyle/>
          <a:p>
            <a:pPr algn="ctr"/>
            <a:r>
              <a:rPr lang="en-GB" sz="1400" b="1" dirty="0"/>
              <a:t>Unified Media</a:t>
            </a:r>
            <a:br>
              <a:rPr lang="en-GB" sz="1400" b="1" dirty="0"/>
            </a:br>
            <a:r>
              <a:rPr lang="en-GB" sz="1400" b="1" dirty="0"/>
              <a:t>Streaming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781365" y="3489188"/>
            <a:ext cx="902903" cy="49507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OFF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533563" y="2720510"/>
            <a:ext cx="1417325" cy="588981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HD Distribution</a:t>
            </a:r>
          </a:p>
        </p:txBody>
      </p:sp>
      <p:cxnSp>
        <p:nvCxnSpPr>
          <p:cNvPr id="62" name="Straight Arrow Connector 61"/>
          <p:cNvCxnSpPr>
            <a:cxnSpLocks/>
            <a:stCxn id="12" idx="0"/>
            <a:endCxn id="40" idx="2"/>
          </p:cNvCxnSpPr>
          <p:nvPr/>
        </p:nvCxnSpPr>
        <p:spPr>
          <a:xfrm flipH="1" flipV="1">
            <a:off x="4242226" y="3309491"/>
            <a:ext cx="1566" cy="577283"/>
          </a:xfrm>
          <a:prstGeom prst="straightConnector1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cxnSpLocks/>
            <a:stCxn id="52" idx="0"/>
            <a:endCxn id="66" idx="2"/>
          </p:cNvCxnSpPr>
          <p:nvPr/>
        </p:nvCxnSpPr>
        <p:spPr>
          <a:xfrm flipV="1">
            <a:off x="5232817" y="2210708"/>
            <a:ext cx="3182" cy="1278480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ounded Rectangle 65"/>
          <p:cNvSpPr/>
          <p:nvPr/>
        </p:nvSpPr>
        <p:spPr>
          <a:xfrm>
            <a:off x="4639711" y="1333881"/>
            <a:ext cx="1192575" cy="876827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US" sz="1400" b="1" dirty="0"/>
              <a:t>Custom Fonts on Web &amp; </a:t>
            </a:r>
            <a:r>
              <a:rPr lang="en-US" sz="1400" b="1" dirty="0" err="1"/>
              <a:t>DigiPub</a:t>
            </a:r>
            <a:endParaRPr lang="en-GB" sz="1400" b="1" dirty="0"/>
          </a:p>
        </p:txBody>
      </p:sp>
      <p:cxnSp>
        <p:nvCxnSpPr>
          <p:cNvPr id="86" name="Straight Arrow Connector 85"/>
          <p:cNvCxnSpPr>
            <a:cxnSpLocks/>
            <a:stCxn id="11" idx="0"/>
          </p:cNvCxnSpPr>
          <p:nvPr/>
        </p:nvCxnSpPr>
        <p:spPr>
          <a:xfrm flipH="1" flipV="1">
            <a:off x="1619216" y="2287487"/>
            <a:ext cx="7113" cy="1012189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cxnSpLocks/>
          </p:cNvCxnSpPr>
          <p:nvPr/>
        </p:nvCxnSpPr>
        <p:spPr>
          <a:xfrm>
            <a:off x="5903834" y="5189570"/>
            <a:ext cx="0" cy="937037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6873098" y="2772976"/>
            <a:ext cx="970299" cy="5267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3D Audio</a:t>
            </a:r>
          </a:p>
        </p:txBody>
      </p:sp>
      <p:cxnSp>
        <p:nvCxnSpPr>
          <p:cNvPr id="147" name="Straight Arrow Connector 146"/>
          <p:cNvCxnSpPr>
            <a:cxnSpLocks/>
            <a:stCxn id="10" idx="0"/>
          </p:cNvCxnSpPr>
          <p:nvPr/>
        </p:nvCxnSpPr>
        <p:spPr>
          <a:xfrm flipV="1">
            <a:off x="557024" y="2955073"/>
            <a:ext cx="0" cy="534525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cxnSpLocks/>
          </p:cNvCxnSpPr>
          <p:nvPr/>
        </p:nvCxnSpPr>
        <p:spPr>
          <a:xfrm flipV="1">
            <a:off x="7200579" y="2210708"/>
            <a:ext cx="3554" cy="638387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CA1882E7-48AF-4414-B754-477A88AE4117}"/>
              </a:ext>
            </a:extLst>
          </p:cNvPr>
          <p:cNvSpPr txBox="1"/>
          <p:nvPr/>
        </p:nvSpPr>
        <p:spPr>
          <a:xfrm>
            <a:off x="8026738" y="908925"/>
            <a:ext cx="8596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3" name="Title 1">
            <a:extLst>
              <a:ext uri="{FF2B5EF4-FFF2-40B4-BE49-F238E27FC236}">
                <a16:creationId xmlns:a16="http://schemas.microsoft.com/office/drawing/2014/main" id="{6A0F23F4-AD89-4830-A77C-4FAD3D1CAF9C}"/>
              </a:ext>
            </a:extLst>
          </p:cNvPr>
          <p:cNvSpPr txBox="1">
            <a:spLocks/>
          </p:cNvSpPr>
          <p:nvPr/>
        </p:nvSpPr>
        <p:spPr>
          <a:xfrm>
            <a:off x="1981200" y="126844"/>
            <a:ext cx="8229600" cy="103567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36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/>
              <a:t>Multimedia MPEG standards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F5181761-54F4-764B-A3AB-C6624A7D7000}"/>
              </a:ext>
            </a:extLst>
          </p:cNvPr>
          <p:cNvSpPr/>
          <p:nvPr/>
        </p:nvSpPr>
        <p:spPr>
          <a:xfrm>
            <a:off x="7251614" y="1266168"/>
            <a:ext cx="2455695" cy="476204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Immersive media &amp; experiences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FD69A27A-1ECF-F245-9384-6061F57BDAE8}"/>
              </a:ext>
            </a:extLst>
          </p:cNvPr>
          <p:cNvSpPr/>
          <p:nvPr/>
        </p:nvSpPr>
        <p:spPr>
          <a:xfrm>
            <a:off x="8371857" y="2676035"/>
            <a:ext cx="1087492" cy="537210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Immersive </a:t>
            </a:r>
          </a:p>
          <a:p>
            <a:pPr algn="ctr"/>
            <a:r>
              <a:rPr lang="en-GB" sz="1400" b="1" dirty="0">
                <a:solidFill>
                  <a:schemeClr val="bg1"/>
                </a:solidFill>
              </a:rPr>
              <a:t>Audio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DB0196E2-F9D6-0445-9FF4-463D044FB190}"/>
              </a:ext>
            </a:extLst>
          </p:cNvPr>
          <p:cNvCxnSpPr>
            <a:cxnSpLocks/>
          </p:cNvCxnSpPr>
          <p:nvPr/>
        </p:nvCxnSpPr>
        <p:spPr>
          <a:xfrm flipV="1">
            <a:off x="8225414" y="1734844"/>
            <a:ext cx="18363" cy="2144845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id="{0DB8DD8B-5D75-2347-BD7D-BE926E9282CE}"/>
              </a:ext>
            </a:extLst>
          </p:cNvPr>
          <p:cNvSpPr/>
          <p:nvPr/>
        </p:nvSpPr>
        <p:spPr>
          <a:xfrm>
            <a:off x="7466617" y="3829085"/>
            <a:ext cx="1876277" cy="446694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/>
              <a:t>Immersive </a:t>
            </a:r>
          </a:p>
          <a:p>
            <a:pPr algn="ctr"/>
            <a:r>
              <a:rPr lang="en-GB" sz="1400" b="1" dirty="0"/>
              <a:t>Visual Media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7409EF6-EA9F-C64B-B15D-73631B69B91F}"/>
              </a:ext>
            </a:extLst>
          </p:cNvPr>
          <p:cNvSpPr txBox="1"/>
          <p:nvPr/>
        </p:nvSpPr>
        <p:spPr>
          <a:xfrm>
            <a:off x="9885726" y="905211"/>
            <a:ext cx="680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2025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88788358-8A3B-8443-8550-2F613789220C}"/>
              </a:ext>
            </a:extLst>
          </p:cNvPr>
          <p:cNvSpPr txBox="1"/>
          <p:nvPr/>
        </p:nvSpPr>
        <p:spPr>
          <a:xfrm>
            <a:off x="7162404" y="4776832"/>
            <a:ext cx="718356" cy="325034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VVC</a:t>
            </a:r>
          </a:p>
        </p:txBody>
      </p: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B8342ACE-D55B-3A4A-9CA2-C6A2543E982A}"/>
              </a:ext>
            </a:extLst>
          </p:cNvPr>
          <p:cNvCxnSpPr>
            <a:cxnSpLocks/>
          </p:cNvCxnSpPr>
          <p:nvPr/>
        </p:nvCxnSpPr>
        <p:spPr>
          <a:xfrm flipH="1" flipV="1">
            <a:off x="7598454" y="4275778"/>
            <a:ext cx="83" cy="503884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>
            <a:extLst>
              <a:ext uri="{FF2B5EF4-FFF2-40B4-BE49-F238E27FC236}">
                <a16:creationId xmlns:a16="http://schemas.microsoft.com/office/drawing/2014/main" id="{6C5FE16A-681F-E14F-ABC0-02B4BFA3D381}"/>
              </a:ext>
            </a:extLst>
          </p:cNvPr>
          <p:cNvSpPr txBox="1"/>
          <p:nvPr/>
        </p:nvSpPr>
        <p:spPr>
          <a:xfrm>
            <a:off x="7552827" y="5205519"/>
            <a:ext cx="879595" cy="325034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MIV</a:t>
            </a:r>
          </a:p>
        </p:txBody>
      </p: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E509B774-F8AA-244E-B1F3-E7BCD9549774}"/>
              </a:ext>
            </a:extLst>
          </p:cNvPr>
          <p:cNvCxnSpPr>
            <a:cxnSpLocks/>
          </p:cNvCxnSpPr>
          <p:nvPr/>
        </p:nvCxnSpPr>
        <p:spPr>
          <a:xfrm flipV="1">
            <a:off x="7891469" y="4281048"/>
            <a:ext cx="0" cy="924471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Rounded Rectangle 144">
            <a:extLst>
              <a:ext uri="{FF2B5EF4-FFF2-40B4-BE49-F238E27FC236}">
                <a16:creationId xmlns:a16="http://schemas.microsoft.com/office/drawing/2014/main" id="{3A70F24E-7E90-5944-B6AB-BF033303540B}"/>
              </a:ext>
            </a:extLst>
          </p:cNvPr>
          <p:cNvSpPr/>
          <p:nvPr/>
        </p:nvSpPr>
        <p:spPr>
          <a:xfrm>
            <a:off x="8580372" y="5175903"/>
            <a:ext cx="1034531" cy="526700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200" b="1" dirty="0">
                <a:solidFill>
                  <a:schemeClr val="bg1"/>
                </a:solidFill>
              </a:rPr>
              <a:t>Point Cloud </a:t>
            </a:r>
          </a:p>
          <a:p>
            <a:pPr algn="ctr"/>
            <a:r>
              <a:rPr lang="en-GB" sz="1200" b="1" dirty="0">
                <a:solidFill>
                  <a:schemeClr val="bg1"/>
                </a:solidFill>
              </a:rPr>
              <a:t>Compression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679A8B1D-44B7-7A4D-B4F3-F6B4D6B5A089}"/>
              </a:ext>
            </a:extLst>
          </p:cNvPr>
          <p:cNvCxnSpPr>
            <a:cxnSpLocks/>
          </p:cNvCxnSpPr>
          <p:nvPr/>
        </p:nvCxnSpPr>
        <p:spPr>
          <a:xfrm flipV="1">
            <a:off x="8352763" y="4275778"/>
            <a:ext cx="0" cy="501054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Rounded Rectangle 147">
            <a:extLst>
              <a:ext uri="{FF2B5EF4-FFF2-40B4-BE49-F238E27FC236}">
                <a16:creationId xmlns:a16="http://schemas.microsoft.com/office/drawing/2014/main" id="{8B6DAE3D-9301-9945-81F8-BFD9B0D05991}"/>
              </a:ext>
            </a:extLst>
          </p:cNvPr>
          <p:cNvSpPr/>
          <p:nvPr/>
        </p:nvSpPr>
        <p:spPr>
          <a:xfrm>
            <a:off x="8572887" y="2065372"/>
            <a:ext cx="694552" cy="447492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Haptics</a:t>
            </a: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5FC7F6BD-6D95-9C44-BBC3-C0337244BFA4}"/>
              </a:ext>
            </a:extLst>
          </p:cNvPr>
          <p:cNvCxnSpPr>
            <a:cxnSpLocks/>
            <a:stCxn id="151" idx="0"/>
          </p:cNvCxnSpPr>
          <p:nvPr/>
        </p:nvCxnSpPr>
        <p:spPr>
          <a:xfrm flipV="1">
            <a:off x="9561983" y="1734844"/>
            <a:ext cx="0" cy="1597634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ounded Rectangle 150">
            <a:extLst>
              <a:ext uri="{FF2B5EF4-FFF2-40B4-BE49-F238E27FC236}">
                <a16:creationId xmlns:a16="http://schemas.microsoft.com/office/drawing/2014/main" id="{38407CED-4222-6A4B-A5B2-825B03A245C0}"/>
              </a:ext>
            </a:extLst>
          </p:cNvPr>
          <p:cNvSpPr/>
          <p:nvPr/>
        </p:nvSpPr>
        <p:spPr>
          <a:xfrm>
            <a:off x="9028356" y="3332478"/>
            <a:ext cx="1067254" cy="392953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Scene</a:t>
            </a:r>
          </a:p>
          <a:p>
            <a:pPr algn="ctr"/>
            <a:r>
              <a:rPr lang="en-GB" sz="1400" b="1" dirty="0">
                <a:solidFill>
                  <a:schemeClr val="bg1"/>
                </a:solidFill>
              </a:rPr>
              <a:t>Description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36F1853B-BBB2-BA40-94E8-BEDC0465F4EC}"/>
              </a:ext>
            </a:extLst>
          </p:cNvPr>
          <p:cNvCxnSpPr>
            <a:cxnSpLocks/>
          </p:cNvCxnSpPr>
          <p:nvPr/>
        </p:nvCxnSpPr>
        <p:spPr>
          <a:xfrm flipV="1">
            <a:off x="8503334" y="1748233"/>
            <a:ext cx="0" cy="927802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5B39BD91-EF74-634B-8837-DE5C05023E67}"/>
              </a:ext>
            </a:extLst>
          </p:cNvPr>
          <p:cNvSpPr txBox="1"/>
          <p:nvPr/>
        </p:nvSpPr>
        <p:spPr>
          <a:xfrm>
            <a:off x="5118418" y="4055451"/>
            <a:ext cx="1029947" cy="49507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CICP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FD236FC-5541-D94C-A220-AB759353A5DD}"/>
              </a:ext>
            </a:extLst>
          </p:cNvPr>
          <p:cNvSpPr txBox="1"/>
          <p:nvPr/>
        </p:nvSpPr>
        <p:spPr>
          <a:xfrm>
            <a:off x="5754253" y="4710444"/>
            <a:ext cx="1029947" cy="49507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CMAF</a:t>
            </a:r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008BE390-B1D2-3E4A-8E0D-43B6FC301295}"/>
              </a:ext>
            </a:extLst>
          </p:cNvPr>
          <p:cNvCxnSpPr>
            <a:cxnSpLocks/>
            <a:stCxn id="90" idx="2"/>
          </p:cNvCxnSpPr>
          <p:nvPr/>
        </p:nvCxnSpPr>
        <p:spPr>
          <a:xfrm flipH="1">
            <a:off x="5629879" y="4550526"/>
            <a:ext cx="3513" cy="1576081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09518C50-F260-124E-8456-2EB6EC4F497A}"/>
              </a:ext>
            </a:extLst>
          </p:cNvPr>
          <p:cNvSpPr txBox="1"/>
          <p:nvPr/>
        </p:nvSpPr>
        <p:spPr>
          <a:xfrm>
            <a:off x="4218418" y="5057680"/>
            <a:ext cx="1029947" cy="49507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DASH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AA454325-4879-D141-9E10-E0B436354AD3}"/>
              </a:ext>
            </a:extLst>
          </p:cNvPr>
          <p:cNvCxnSpPr>
            <a:cxnSpLocks/>
            <a:stCxn id="96" idx="2"/>
          </p:cNvCxnSpPr>
          <p:nvPr/>
        </p:nvCxnSpPr>
        <p:spPr>
          <a:xfrm>
            <a:off x="4733392" y="5552755"/>
            <a:ext cx="1" cy="626312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01A7D002-79D1-384C-9E01-078299879706}"/>
              </a:ext>
            </a:extLst>
          </p:cNvPr>
          <p:cNvSpPr txBox="1"/>
          <p:nvPr/>
        </p:nvSpPr>
        <p:spPr>
          <a:xfrm>
            <a:off x="9773064" y="2732767"/>
            <a:ext cx="819017" cy="43069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NNC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6A7CB39B-70DB-2642-A0CF-F3BDAF02B8D9}"/>
              </a:ext>
            </a:extLst>
          </p:cNvPr>
          <p:cNvCxnSpPr>
            <a:cxnSpLocks/>
          </p:cNvCxnSpPr>
          <p:nvPr/>
        </p:nvCxnSpPr>
        <p:spPr>
          <a:xfrm flipV="1">
            <a:off x="9921014" y="2253461"/>
            <a:ext cx="3382" cy="487547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C97D1D4E-16D0-4A51-9F97-D6A106A468A1}"/>
              </a:ext>
            </a:extLst>
          </p:cNvPr>
          <p:cNvSpPr/>
          <p:nvPr/>
        </p:nvSpPr>
        <p:spPr>
          <a:xfrm>
            <a:off x="7533995" y="2385681"/>
            <a:ext cx="636648" cy="330533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OMAF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5331D4C3-222E-2225-AC5C-5721CB802413}"/>
              </a:ext>
            </a:extLst>
          </p:cNvPr>
          <p:cNvCxnSpPr>
            <a:cxnSpLocks/>
          </p:cNvCxnSpPr>
          <p:nvPr/>
        </p:nvCxnSpPr>
        <p:spPr>
          <a:xfrm flipV="1">
            <a:off x="7831261" y="1742718"/>
            <a:ext cx="9414" cy="677515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B7C7BD56-443D-291D-951A-EBC9888C2386}"/>
              </a:ext>
            </a:extLst>
          </p:cNvPr>
          <p:cNvSpPr/>
          <p:nvPr/>
        </p:nvSpPr>
        <p:spPr>
          <a:xfrm>
            <a:off x="8071156" y="4646164"/>
            <a:ext cx="1002560" cy="505827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100" b="1" dirty="0">
                <a:solidFill>
                  <a:schemeClr val="bg1"/>
                </a:solidFill>
              </a:rPr>
              <a:t>Dynamic Mesh</a:t>
            </a:r>
          </a:p>
          <a:p>
            <a:pPr algn="ctr"/>
            <a:r>
              <a:rPr lang="en-GB" sz="1100" b="1" dirty="0">
                <a:solidFill>
                  <a:schemeClr val="bg1"/>
                </a:solidFill>
              </a:rPr>
              <a:t>Compression</a:t>
            </a:r>
            <a:endParaRPr lang="en-GB" sz="1400" b="1" dirty="0">
              <a:solidFill>
                <a:schemeClr val="bg1"/>
              </a:solidFill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051C3E9-E9E0-1B7E-D217-D723F67C1806}"/>
              </a:ext>
            </a:extLst>
          </p:cNvPr>
          <p:cNvCxnSpPr>
            <a:cxnSpLocks/>
          </p:cNvCxnSpPr>
          <p:nvPr/>
        </p:nvCxnSpPr>
        <p:spPr>
          <a:xfrm flipV="1">
            <a:off x="8754017" y="1742718"/>
            <a:ext cx="0" cy="322654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29D00B2-51AC-9255-050A-E4A11F91A538}"/>
              </a:ext>
            </a:extLst>
          </p:cNvPr>
          <p:cNvSpPr/>
          <p:nvPr/>
        </p:nvSpPr>
        <p:spPr>
          <a:xfrm>
            <a:off x="7122965" y="5540133"/>
            <a:ext cx="1440859" cy="521192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Genome compression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6C271D5-A02F-5BA5-8C50-8106FAC2AB08}"/>
              </a:ext>
            </a:extLst>
          </p:cNvPr>
          <p:cNvSpPr txBox="1"/>
          <p:nvPr/>
        </p:nvSpPr>
        <p:spPr>
          <a:xfrm>
            <a:off x="4786493" y="4595590"/>
            <a:ext cx="687225" cy="429111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MMT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F718495-D685-FDA7-5DD7-83F3ECB36F23}"/>
              </a:ext>
            </a:extLst>
          </p:cNvPr>
          <p:cNvCxnSpPr>
            <a:cxnSpLocks/>
            <a:endCxn id="88" idx="0"/>
          </p:cNvCxnSpPr>
          <p:nvPr/>
        </p:nvCxnSpPr>
        <p:spPr>
          <a:xfrm>
            <a:off x="5301357" y="5024701"/>
            <a:ext cx="0" cy="1101906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E44055F-FA0A-F9A7-C057-6CC83E2BB6E6}"/>
              </a:ext>
            </a:extLst>
          </p:cNvPr>
          <p:cNvSpPr txBox="1"/>
          <p:nvPr/>
        </p:nvSpPr>
        <p:spPr>
          <a:xfrm>
            <a:off x="6689512" y="3692567"/>
            <a:ext cx="718356" cy="325034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USAC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C529B4E-FBA7-B44D-1510-656F5CF0DA14}"/>
              </a:ext>
            </a:extLst>
          </p:cNvPr>
          <p:cNvSpPr/>
          <p:nvPr/>
        </p:nvSpPr>
        <p:spPr>
          <a:xfrm>
            <a:off x="9781729" y="1705431"/>
            <a:ext cx="1488239" cy="57738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/>
              <a:t>AI for </a:t>
            </a:r>
          </a:p>
          <a:p>
            <a:pPr algn="ctr"/>
            <a:r>
              <a:rPr lang="en-GB" sz="1400" b="1" dirty="0"/>
              <a:t>multimedia</a:t>
            </a:r>
          </a:p>
        </p:txBody>
      </p:sp>
      <p:cxnSp>
        <p:nvCxnSpPr>
          <p:cNvPr id="162" name="Straight Arrow Connector 161">
            <a:extLst>
              <a:ext uri="{FF2B5EF4-FFF2-40B4-BE49-F238E27FC236}">
                <a16:creationId xmlns:a16="http://schemas.microsoft.com/office/drawing/2014/main" id="{1E0960CB-71E4-D1D5-9E58-4E2CAF7C1BFA}"/>
              </a:ext>
            </a:extLst>
          </p:cNvPr>
          <p:cNvCxnSpPr>
            <a:cxnSpLocks/>
            <a:stCxn id="145" idx="0"/>
          </p:cNvCxnSpPr>
          <p:nvPr/>
        </p:nvCxnSpPr>
        <p:spPr>
          <a:xfrm flipH="1" flipV="1">
            <a:off x="9088002" y="4210493"/>
            <a:ext cx="9636" cy="965410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5FFDDDD-92CD-A4B0-7167-65E102EA559E}"/>
              </a:ext>
            </a:extLst>
          </p:cNvPr>
          <p:cNvCxnSpPr>
            <a:cxnSpLocks/>
          </p:cNvCxnSpPr>
          <p:nvPr/>
        </p:nvCxnSpPr>
        <p:spPr>
          <a:xfrm flipV="1">
            <a:off x="10653328" y="2282818"/>
            <a:ext cx="0" cy="971981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8819EE0-D07E-8467-3B4A-724F494C4965}"/>
              </a:ext>
            </a:extLst>
          </p:cNvPr>
          <p:cNvCxnSpPr>
            <a:cxnSpLocks/>
          </p:cNvCxnSpPr>
          <p:nvPr/>
        </p:nvCxnSpPr>
        <p:spPr>
          <a:xfrm flipV="1">
            <a:off x="11145008" y="2282818"/>
            <a:ext cx="0" cy="1584022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8E413AD-2DB0-F812-79A0-E63367F00F6D}"/>
              </a:ext>
            </a:extLst>
          </p:cNvPr>
          <p:cNvSpPr txBox="1"/>
          <p:nvPr/>
        </p:nvSpPr>
        <p:spPr>
          <a:xfrm>
            <a:off x="10139817" y="3254799"/>
            <a:ext cx="879595" cy="325034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FCM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AF1C703-6956-E3E8-F21A-5BAE0F9FE2E1}"/>
              </a:ext>
            </a:extLst>
          </p:cNvPr>
          <p:cNvSpPr txBox="1"/>
          <p:nvPr/>
        </p:nvSpPr>
        <p:spPr>
          <a:xfrm>
            <a:off x="10705211" y="3848674"/>
            <a:ext cx="879595" cy="325034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VCM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25F4218-876A-4B0F-78D4-ACE56BA2B54C}"/>
              </a:ext>
            </a:extLst>
          </p:cNvPr>
          <p:cNvSpPr txBox="1"/>
          <p:nvPr/>
        </p:nvSpPr>
        <p:spPr>
          <a:xfrm>
            <a:off x="7039596" y="6329309"/>
            <a:ext cx="1057626" cy="47070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200" dirty="0">
                <a:effectLst/>
              </a:rPr>
              <a:t>Transport </a:t>
            </a:r>
          </a:p>
          <a:p>
            <a:r>
              <a:rPr lang="en-US" sz="1200" dirty="0">
                <a:effectLst/>
              </a:rPr>
              <a:t>and Storage 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0A2F8271-3E39-D55D-4176-49BD6348FA7E}"/>
              </a:ext>
            </a:extLst>
          </p:cNvPr>
          <p:cNvCxnSpPr>
            <a:cxnSpLocks/>
          </p:cNvCxnSpPr>
          <p:nvPr/>
        </p:nvCxnSpPr>
        <p:spPr>
          <a:xfrm flipV="1">
            <a:off x="7557677" y="6021348"/>
            <a:ext cx="0" cy="322654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12A526F2-A8B0-8DAD-75A5-4351CF471562}"/>
              </a:ext>
            </a:extLst>
          </p:cNvPr>
          <p:cNvSpPr txBox="1"/>
          <p:nvPr/>
        </p:nvSpPr>
        <p:spPr>
          <a:xfrm>
            <a:off x="8120283" y="6349889"/>
            <a:ext cx="718356" cy="26862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Coding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4395BAC-806E-F924-9C3B-30E91C1C536B}"/>
              </a:ext>
            </a:extLst>
          </p:cNvPr>
          <p:cNvCxnSpPr>
            <a:cxnSpLocks/>
          </p:cNvCxnSpPr>
          <p:nvPr/>
        </p:nvCxnSpPr>
        <p:spPr>
          <a:xfrm flipH="1" flipV="1">
            <a:off x="8432422" y="6061325"/>
            <a:ext cx="669" cy="254316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413477"/>
      </p:ext>
    </p:extLst>
  </p:cSld>
  <p:clrMapOvr>
    <a:masterClrMapping/>
  </p:clrMapOvr>
</p:sld>
</file>

<file path=ppt/theme/theme1.xml><?xml version="1.0" encoding="utf-8"?>
<a:theme xmlns:a="http://schemas.openxmlformats.org/drawingml/2006/main" name="MPEG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Myriad pro black"/>
        <a:ea typeface=""/>
        <a:cs typeface=""/>
      </a:majorFont>
      <a:minorFont>
        <a:latin typeface="Myriad pro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PEG" id="{A3994803-2B62-43CF-816E-269D633949BC}" vid="{F0859ABC-6FDC-4B18-8346-26CA4A32FC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MPEG</Template>
  <TotalTime>24288</TotalTime>
  <Words>1364</Words>
  <Application>Microsoft Macintosh PowerPoint</Application>
  <PresentationFormat>Widescreen</PresentationFormat>
  <Paragraphs>379</Paragraphs>
  <Slides>18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Corbel</vt:lpstr>
      <vt:lpstr>Myriad pro black</vt:lpstr>
      <vt:lpstr>Myriad pro regular</vt:lpstr>
      <vt:lpstr>Times New Roman</vt:lpstr>
      <vt:lpstr>MPEG</vt:lpstr>
      <vt:lpstr>INTERNATIONAL ORGANISATION FOR STANDARDISATION ORGANISATION INTERNATIONALE DE NORMALISATION ISO/IEC JTC 1/SC 29/WG 2 MPEG TECHNICAL REQUIREMENTS  ISO/IEC JTC 1/SC 29/WG 2 N00521     Geneva, Switzerland – July 2026</vt:lpstr>
      <vt:lpstr>PowerPoint Presentation</vt:lpstr>
      <vt:lpstr>Why a standardization roadmap?</vt:lpstr>
      <vt:lpstr>What is in the roadmap document?</vt:lpstr>
      <vt:lpstr>PowerPoint Presentation</vt:lpstr>
      <vt:lpstr>MPEG Emmy Awards</vt:lpstr>
      <vt:lpstr>PowerPoint Presentation</vt:lpstr>
      <vt:lpstr>What is in the roadmap document?</vt:lpstr>
      <vt:lpstr>PowerPoint Presentation</vt:lpstr>
      <vt:lpstr>What is in the roadmap document?</vt:lpstr>
      <vt:lpstr>PowerPoint Presentation</vt:lpstr>
      <vt:lpstr>What is in the roadmap document?</vt:lpstr>
      <vt:lpstr>Roadmap shaped by significant developments</vt:lpstr>
      <vt:lpstr>Near-term planning</vt:lpstr>
      <vt:lpstr>PowerPoint Presentation</vt:lpstr>
      <vt:lpstr>PowerPoint Presentation</vt:lpstr>
      <vt:lpstr>MPEG-I (ISO/IEC 23090)</vt:lpstr>
      <vt:lpstr>MPEG-AI (ISO/IEC 23888)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for OMAF V.2</dc:title>
  <dc:creator>Koenen, R.H. (Rob)</dc:creator>
  <cp:lastModifiedBy>Igor Curcio</cp:lastModifiedBy>
  <cp:revision>444</cp:revision>
  <dcterms:created xsi:type="dcterms:W3CDTF">2018-01-20T11:00:54Z</dcterms:created>
  <dcterms:modified xsi:type="dcterms:W3CDTF">2026-07-18T19:29:39Z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d2f777e-4347-4fc6-823a-b44ab313546a_Enabled">
    <vt:lpwstr>true</vt:lpwstr>
  </property>
  <property fmtid="{D5CDD505-2E9C-101B-9397-08002B2CF9AE}" pid="3" name="MSIP_Label_4d2f777e-4347-4fc6-823a-b44ab313546a_SetDate">
    <vt:lpwstr>2025-06-30T04:59:42Z</vt:lpwstr>
  </property>
  <property fmtid="{D5CDD505-2E9C-101B-9397-08002B2CF9AE}" pid="4" name="MSIP_Label_4d2f777e-4347-4fc6-823a-b44ab313546a_Method">
    <vt:lpwstr>Standard</vt:lpwstr>
  </property>
  <property fmtid="{D5CDD505-2E9C-101B-9397-08002B2CF9AE}" pid="5" name="MSIP_Label_4d2f777e-4347-4fc6-823a-b44ab313546a_Name">
    <vt:lpwstr>Non-Public</vt:lpwstr>
  </property>
  <property fmtid="{D5CDD505-2E9C-101B-9397-08002B2CF9AE}" pid="6" name="MSIP_Label_4d2f777e-4347-4fc6-823a-b44ab313546a_SiteId">
    <vt:lpwstr>e351b779-f6d5-4e50-8568-80e922d180ae</vt:lpwstr>
  </property>
  <property fmtid="{D5CDD505-2E9C-101B-9397-08002B2CF9AE}" pid="7" name="MSIP_Label_4d2f777e-4347-4fc6-823a-b44ab313546a_ActionId">
    <vt:lpwstr>f3347c57-d82e-487e-a654-2e4c79b55dbb</vt:lpwstr>
  </property>
  <property fmtid="{D5CDD505-2E9C-101B-9397-08002B2CF9AE}" pid="8" name="MSIP_Label_4d2f777e-4347-4fc6-823a-b44ab313546a_ContentBits">
    <vt:lpwstr>0</vt:lpwstr>
  </property>
  <property fmtid="{D5CDD505-2E9C-101B-9397-08002B2CF9AE}" pid="9" name="MSIP_Label_4d2f777e-4347-4fc6-823a-b44ab313546a_Tag">
    <vt:lpwstr>10, 3, 0, 1</vt:lpwstr>
  </property>
</Properties>
</file>