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6" r:id="rId1"/>
  </p:sldMasterIdLst>
  <p:notesMasterIdLst>
    <p:notesMasterId r:id="rId6"/>
  </p:notesMasterIdLst>
  <p:sldIdLst>
    <p:sldId id="409" r:id="rId2"/>
    <p:sldId id="428" r:id="rId3"/>
    <p:sldId id="434" r:id="rId4"/>
    <p:sldId id="435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3A6E"/>
    <a:srgbClr val="006DBA"/>
    <a:srgbClr val="10A7DD"/>
    <a:srgbClr val="03A8E0"/>
    <a:srgbClr val="E97132"/>
    <a:srgbClr val="73CBB2"/>
    <a:srgbClr val="036EB7"/>
    <a:srgbClr val="FF7171"/>
    <a:srgbClr val="B2B9E4"/>
    <a:srgbClr val="627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40" autoAdjust="0"/>
    <p:restoredTop sz="90660" autoAdjust="0"/>
  </p:normalViewPr>
  <p:slideViewPr>
    <p:cSldViewPr snapToGrid="0">
      <p:cViewPr varScale="1">
        <p:scale>
          <a:sx n="112" d="100"/>
          <a:sy n="112" d="100"/>
        </p:scale>
        <p:origin x="1200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02600-A406-4230-B2D7-435EDCDF25CF}" type="datetimeFigureOut">
              <a:rPr lang="en-GB" smtClean="0"/>
              <a:t>18/07/2026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2C8E6-32BA-4645-BE3F-65A1F0665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47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DA2CF-B2C2-E425-A679-DCBD3CFF1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1AB42A-1CF7-6651-7F9F-06836EE803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5D6B84-1A3E-5FC2-16AC-8848E35BE8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DAFF12-1BAD-3C1F-2130-C8C47C2021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851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010AB-3D9E-EB1D-DF2F-FA2016AA5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282D40-6BB2-8D65-CC46-1BB50349F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F370E9-44F5-14B6-7CA9-A9F37E0C55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D99D5-41F6-7826-DC95-3E29C1CAC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1EEF9-83F5-46AC-BD06-5FE4654C602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213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1EEF9-83F5-46AC-BD06-5FE4654C602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181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ue and white logo&#10;&#10;AI-generated content may be incorrect.">
            <a:extLst>
              <a:ext uri="{FF2B5EF4-FFF2-40B4-BE49-F238E27FC236}">
                <a16:creationId xmlns:a16="http://schemas.microsoft.com/office/drawing/2014/main" id="{EE6E8C3C-0D2F-155D-B6AF-CCECCAEB4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DADC01-B09D-B22F-7E33-5936C8A8DF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78298" y="2863272"/>
            <a:ext cx="9144000" cy="1081833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 dirty="0"/>
              <a:t>Title Goes Here</a:t>
            </a: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FC7F38-CB5A-8BEE-1D7B-CE123CD54F0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178298" y="4186262"/>
            <a:ext cx="8149087" cy="810194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Text goes here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137927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E848F00F-E3D4-769B-B628-1A1F2E74D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514DC5-4E2E-AF6A-B59E-CCACCCF2A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7218"/>
            <a:ext cx="10515600" cy="1083469"/>
          </a:xfrm>
        </p:spPr>
        <p:txBody>
          <a:bodyPr anchor="t" anchorCtr="0"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37769-3B82-CD9C-0A8B-4915D345D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DF6EB145-DA94-8E3B-9ABA-ACF0EC3A9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7/18/26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C8134A9-D899-2510-0299-D7B2E8679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043053B-F203-2A9F-2A48-559568242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85069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71970E6C-ECD2-1920-E515-77F7D884D8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23A58D-DBD9-D310-5A0D-4D85D783D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C5A4C-6307-F135-A95A-CB8F275F5D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BCE0-340E-F753-D3EF-FF31F8034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7/18/26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0429F-DE43-0374-393E-CBF23698A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8F720-DBF7-6359-D647-424F2D8CE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502999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69665DFC-0E61-C006-A1EB-751C4A972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D0A2BA-44B8-3AAC-1363-25BCD683C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833D4-CD44-40D5-F4C9-5A3E34D8FF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EBFFB6-D9D3-7551-EE67-5D77D258D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62034-02D7-9444-8A12-015E5095D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7/18/26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EB9C24-4522-EFEA-0DB1-008546172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E17A76-687F-E6FA-C143-215F6CBF0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42744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C4C62B82-0589-CA42-272C-9C4454D70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91" b="88687"/>
          <a:stretch/>
        </p:blipFill>
        <p:spPr>
          <a:xfrm>
            <a:off x="0" y="0"/>
            <a:ext cx="1939636" cy="7758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7BBCBD-7A4F-3DCD-EEDF-E6833FCE3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6D291E-C657-928A-C59B-5638ABBC3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7/18/26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6D6B8F-E457-11BC-75DB-235CEB3E3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FB5822-8BDC-283E-0146-7113F29A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45690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82A4E648-2D01-C48A-105F-AFE7325DF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91" b="88687"/>
          <a:stretch/>
        </p:blipFill>
        <p:spPr>
          <a:xfrm>
            <a:off x="0" y="0"/>
            <a:ext cx="1939636" cy="77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703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BAEF83-FE38-4129-9AE2-B47A11036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D4EED-D9FC-CDD2-A12B-3C4BEDFD2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fr-F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90BDA4-ABAA-0EB3-8F45-1F06C63270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0202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CF1133-3259-4C45-BABA-5B62D9C6F78D}" type="datetimeFigureOut">
              <a:rPr lang="en-US" smtClean="0"/>
              <a:t>7/18/26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887BB3-5B57-BCBB-FD11-6CDA3DF294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35677" y="6356350"/>
            <a:ext cx="8704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2BB2DE-CBFD-2CDD-60C3-A2B2530E53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41230" y="6356350"/>
            <a:ext cx="6125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238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3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12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g"/><Relationship Id="rId11" Type="http://schemas.openxmlformats.org/officeDocument/2006/relationships/image" Target="../media/image11.jp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eg"/><Relationship Id="rId9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2164080" y="2802644"/>
            <a:ext cx="9558130" cy="1394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INTERNATIONAL ORGANISATION FOR STANDARDISATION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ORGANISATION INTERNATIONALE DE NORMALISATION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ISO/IEC JTC 1/SC 29/WG 2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MPEG TECHNICAL REQUIREMENTS</a:t>
            </a:r>
            <a:b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</a:b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ISO/IEC JTC 1/SC 29/WG 2 </a:t>
            </a:r>
            <a:r>
              <a:rPr lang="en-GB" altLang="zh-CN" sz="1400" b="1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N00520</a:t>
            </a:r>
            <a:r>
              <a:rPr lang="en-GB" altLang="zh-CN" sz="32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 			</a:t>
            </a:r>
            <a:r>
              <a:rPr lang="en-GB" altLang="zh-CN" sz="1400" b="1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Geneva</a:t>
            </a: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, Switzerland – </a:t>
            </a:r>
            <a:r>
              <a:rPr lang="en-GB" altLang="zh-CN" sz="1400" b="1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July</a:t>
            </a: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 2026</a:t>
            </a:r>
            <a:endParaRPr lang="en-GB" altLang="zh-CN" sz="1400" b="1" spc="0" dirty="0">
              <a:solidFill>
                <a:srgbClr val="FF0000"/>
              </a:solidFill>
              <a:latin typeface="Arial" panose="020B0604020202020204" pitchFamily="34" charset="0"/>
              <a:ea typeface="SimSun" pitchFamily="2" charset="-122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86394D-8A0A-885C-BD96-9A4D48428B6B}"/>
              </a:ext>
            </a:extLst>
          </p:cNvPr>
          <p:cNvSpPr txBox="1"/>
          <p:nvPr/>
        </p:nvSpPr>
        <p:spPr>
          <a:xfrm>
            <a:off x="101600" y="41091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FI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6DC575B-9F45-F5EF-2E5C-9A646FC5BA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659416"/>
              </p:ext>
            </p:extLst>
          </p:nvPr>
        </p:nvGraphicFramePr>
        <p:xfrm>
          <a:off x="1820753" y="4284454"/>
          <a:ext cx="9213007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4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8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WG2 MPEG Technical Requirements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207641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Status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048183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Editors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Igor D.D. Curcio (Nokia), Arianne Hinds (Tencent), Sachin Deshpande (Sharp)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Title</a:t>
                      </a:r>
                      <a:endParaRPr lang="en-GB" sz="1600" noProof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MPEG Roadmap after the MPEG 155 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Serial Number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26697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30626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335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E00F50-50EE-2ACC-1037-F5F8B5404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7E94BD53-3B90-B9BF-8550-4FDBCAB7639C}"/>
              </a:ext>
            </a:extLst>
          </p:cNvPr>
          <p:cNvSpPr/>
          <p:nvPr/>
        </p:nvSpPr>
        <p:spPr>
          <a:xfrm>
            <a:off x="406630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2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Technical </a:t>
            </a:r>
          </a:p>
          <a:p>
            <a:r>
              <a:rPr lang="en-US" sz="1400" dirty="0">
                <a:solidFill>
                  <a:schemeClr val="bg1"/>
                </a:solidFill>
              </a:rPr>
              <a:t>Requirements</a:t>
            </a:r>
          </a:p>
        </p:txBody>
      </p:sp>
      <p:sp>
        <p:nvSpPr>
          <p:cNvPr id="7" name="Rounded Rectangle 92">
            <a:extLst>
              <a:ext uri="{FF2B5EF4-FFF2-40B4-BE49-F238E27FC236}">
                <a16:creationId xmlns:a16="http://schemas.microsoft.com/office/drawing/2014/main" id="{62C39ECB-E961-2130-2681-F1E354193B3C}"/>
              </a:ext>
            </a:extLst>
          </p:cNvPr>
          <p:cNvSpPr/>
          <p:nvPr/>
        </p:nvSpPr>
        <p:spPr>
          <a:xfrm>
            <a:off x="9473087" y="3211927"/>
            <a:ext cx="1720258" cy="2520062"/>
          </a:xfrm>
          <a:prstGeom prst="roundRect">
            <a:avLst/>
          </a:prstGeom>
          <a:solidFill>
            <a:srgbClr val="027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SC29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C947E8-DFF5-06AB-2423-36533109AFED}"/>
              </a:ext>
            </a:extLst>
          </p:cNvPr>
          <p:cNvSpPr txBox="1"/>
          <p:nvPr/>
        </p:nvSpPr>
        <p:spPr>
          <a:xfrm>
            <a:off x="268274" y="731704"/>
            <a:ext cx="11569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MPEG organization under ISO/IEC JTC1/ SC29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2AF6484-D098-B4B1-C606-81118A52634A}"/>
              </a:ext>
            </a:extLst>
          </p:cNvPr>
          <p:cNvCxnSpPr>
            <a:cxnSpLocks/>
            <a:endCxn id="4" idx="3"/>
          </p:cNvCxnSpPr>
          <p:nvPr/>
        </p:nvCxnSpPr>
        <p:spPr>
          <a:xfrm flipV="1">
            <a:off x="1764718" y="2079711"/>
            <a:ext cx="1119507" cy="28458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DF2E080-B818-3E18-78F2-75F5C3405D7E}"/>
              </a:ext>
            </a:extLst>
          </p:cNvPr>
          <p:cNvSpPr txBox="1"/>
          <p:nvPr/>
        </p:nvSpPr>
        <p:spPr>
          <a:xfrm>
            <a:off x="374663" y="2707125"/>
            <a:ext cx="2969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Igor Curcio, WG2 Convenor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559A11-C9C8-3C26-5F03-A85B376AF76B}"/>
              </a:ext>
            </a:extLst>
          </p:cNvPr>
          <p:cNvSpPr txBox="1"/>
          <p:nvPr/>
        </p:nvSpPr>
        <p:spPr>
          <a:xfrm>
            <a:off x="3174257" y="2707125"/>
            <a:ext cx="3034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Youngkwon Lim, WG3 Convenor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76231A6-D038-7343-4142-9BF0E426036E}"/>
              </a:ext>
            </a:extLst>
          </p:cNvPr>
          <p:cNvSpPr txBox="1"/>
          <p:nvPr/>
        </p:nvSpPr>
        <p:spPr>
          <a:xfrm>
            <a:off x="6451013" y="2707125"/>
            <a:ext cx="2296134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Lu Yu, WG4 Convenor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91B4FEF-ACB8-A7BC-33B1-A399EEE8392B}"/>
              </a:ext>
            </a:extLst>
          </p:cNvPr>
          <p:cNvSpPr txBox="1"/>
          <p:nvPr/>
        </p:nvSpPr>
        <p:spPr>
          <a:xfrm>
            <a:off x="9030840" y="2707125"/>
            <a:ext cx="31084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Jens-Rainer Ohm, WG5 Convenor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169B152-5D7F-D9C8-1BAD-8C53DF28ACB4}"/>
              </a:ext>
            </a:extLst>
          </p:cNvPr>
          <p:cNvSpPr txBox="1"/>
          <p:nvPr/>
        </p:nvSpPr>
        <p:spPr>
          <a:xfrm>
            <a:off x="274447" y="4438470"/>
            <a:ext cx="3108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Thomas Sporer,  WG6 Convenor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07FE772-1CCD-CBA2-4BB3-C949A1FA5749}"/>
              </a:ext>
            </a:extLst>
          </p:cNvPr>
          <p:cNvSpPr txBox="1"/>
          <p:nvPr/>
        </p:nvSpPr>
        <p:spPr>
          <a:xfrm>
            <a:off x="3277065" y="4438470"/>
            <a:ext cx="3026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Marius </a:t>
            </a:r>
            <a:r>
              <a:rPr lang="en-US" sz="1400" b="1" dirty="0" err="1">
                <a:solidFill>
                  <a:schemeClr val="accent1"/>
                </a:solidFill>
              </a:rPr>
              <a:t>Preda</a:t>
            </a:r>
            <a:r>
              <a:rPr lang="en-US" sz="1400" b="1" dirty="0">
                <a:solidFill>
                  <a:schemeClr val="accent1"/>
                </a:solidFill>
              </a:rPr>
              <a:t>, WG7 Convenor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68AF17E-2594-E7D7-E3A8-2C4F4EAF7099}"/>
              </a:ext>
            </a:extLst>
          </p:cNvPr>
          <p:cNvSpPr txBox="1"/>
          <p:nvPr/>
        </p:nvSpPr>
        <p:spPr>
          <a:xfrm>
            <a:off x="6097336" y="4438470"/>
            <a:ext cx="30524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Marco </a:t>
            </a:r>
            <a:r>
              <a:rPr lang="en-US" sz="1400" b="1" dirty="0" err="1">
                <a:solidFill>
                  <a:schemeClr val="accent1"/>
                </a:solidFill>
              </a:rPr>
              <a:t>Mattavelli</a:t>
            </a:r>
            <a:r>
              <a:rPr lang="en-US" sz="1400" b="1" dirty="0">
                <a:solidFill>
                  <a:schemeClr val="accent1"/>
                </a:solidFill>
              </a:rPr>
              <a:t>, WG8 Convenor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7103284-DC9A-4E1A-8CA5-422FEFDD5543}"/>
              </a:ext>
            </a:extLst>
          </p:cNvPr>
          <p:cNvSpPr txBox="1"/>
          <p:nvPr/>
        </p:nvSpPr>
        <p:spPr>
          <a:xfrm>
            <a:off x="3238679" y="6159920"/>
            <a:ext cx="33860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4"/>
                </a:solidFill>
              </a:rPr>
              <a:t>Jörn</a:t>
            </a:r>
            <a:r>
              <a:rPr lang="en-US" sz="1400" b="1" dirty="0">
                <a:solidFill>
                  <a:schemeClr val="accent4"/>
                </a:solidFill>
              </a:rPr>
              <a:t> Ostermann, AG2 Convenor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351E165-0374-CC53-C065-C72915615FC0}"/>
              </a:ext>
            </a:extLst>
          </p:cNvPr>
          <p:cNvSpPr txBox="1"/>
          <p:nvPr/>
        </p:nvSpPr>
        <p:spPr>
          <a:xfrm>
            <a:off x="334919" y="6159920"/>
            <a:ext cx="2692228" cy="319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4"/>
                </a:solidFill>
              </a:rPr>
              <a:t>Kyuheon</a:t>
            </a:r>
            <a:r>
              <a:rPr lang="en-US" sz="1400" b="1" dirty="0">
                <a:solidFill>
                  <a:schemeClr val="accent4"/>
                </a:solidFill>
              </a:rPr>
              <a:t> Kim, AG3 Convenor</a:t>
            </a:r>
          </a:p>
        </p:txBody>
      </p:sp>
      <p:sp>
        <p:nvSpPr>
          <p:cNvPr id="93" name="Rounded Rectangle 92">
            <a:extLst>
              <a:ext uri="{FF2B5EF4-FFF2-40B4-BE49-F238E27FC236}">
                <a16:creationId xmlns:a16="http://schemas.microsoft.com/office/drawing/2014/main" id="{DF4CC1C3-0C77-104D-00CF-A2C66589284A}"/>
              </a:ext>
            </a:extLst>
          </p:cNvPr>
          <p:cNvSpPr/>
          <p:nvPr/>
        </p:nvSpPr>
        <p:spPr>
          <a:xfrm>
            <a:off x="6300539" y="4893480"/>
            <a:ext cx="2477596" cy="11809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5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Visual Quality </a:t>
            </a:r>
          </a:p>
          <a:p>
            <a:r>
              <a:rPr lang="en-US" sz="1400" dirty="0">
                <a:solidFill>
                  <a:schemeClr val="bg1"/>
                </a:solidFill>
              </a:rPr>
              <a:t>Assessment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81A33A47-1D39-8409-F420-77CB9FCD71BC}"/>
              </a:ext>
            </a:extLst>
          </p:cNvPr>
          <p:cNvSpPr txBox="1"/>
          <p:nvPr/>
        </p:nvSpPr>
        <p:spPr>
          <a:xfrm>
            <a:off x="6296969" y="6145541"/>
            <a:ext cx="2819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</a:rPr>
              <a:t>Mathias Wien, AG5 Convenor</a:t>
            </a: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B16FAB74-FC1D-4ADA-9703-A3F8589B2B27}"/>
              </a:ext>
            </a:extLst>
          </p:cNvPr>
          <p:cNvSpPr/>
          <p:nvPr/>
        </p:nvSpPr>
        <p:spPr>
          <a:xfrm>
            <a:off x="3356972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3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Systems</a:t>
            </a:r>
          </a:p>
        </p:txBody>
      </p:sp>
      <p:sp>
        <p:nvSpPr>
          <p:cNvPr id="11" name="Rounded Rectangle 3">
            <a:extLst>
              <a:ext uri="{FF2B5EF4-FFF2-40B4-BE49-F238E27FC236}">
                <a16:creationId xmlns:a16="http://schemas.microsoft.com/office/drawing/2014/main" id="{CF12B98C-061F-36DA-C3EC-E15BE213E559}"/>
              </a:ext>
            </a:extLst>
          </p:cNvPr>
          <p:cNvSpPr/>
          <p:nvPr/>
        </p:nvSpPr>
        <p:spPr>
          <a:xfrm>
            <a:off x="6307314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4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Video Coding</a:t>
            </a: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353B9626-BF28-9C1F-AAAA-B84FB384FABF}"/>
              </a:ext>
            </a:extLst>
          </p:cNvPr>
          <p:cNvSpPr/>
          <p:nvPr/>
        </p:nvSpPr>
        <p:spPr>
          <a:xfrm>
            <a:off x="9257655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5 Joint Video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Coding Team </a:t>
            </a:r>
          </a:p>
          <a:p>
            <a:r>
              <a:rPr lang="en-US" sz="1400" dirty="0">
                <a:solidFill>
                  <a:schemeClr val="bg1"/>
                </a:solidFill>
              </a:rPr>
              <a:t>with ITU</a:t>
            </a:r>
          </a:p>
        </p:txBody>
      </p:sp>
      <p:pic>
        <p:nvPicPr>
          <p:cNvPr id="17" name="Picture 16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E6297CA9-C5FD-CDA9-E050-8F3753CCC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682" y="3813493"/>
            <a:ext cx="884858" cy="1017342"/>
          </a:xfrm>
          <a:prstGeom prst="rect">
            <a:avLst/>
          </a:prstGeom>
        </p:spPr>
      </p:pic>
      <p:sp>
        <p:nvSpPr>
          <p:cNvPr id="19" name="TextBox 55">
            <a:extLst>
              <a:ext uri="{FF2B5EF4-FFF2-40B4-BE49-F238E27FC236}">
                <a16:creationId xmlns:a16="http://schemas.microsoft.com/office/drawing/2014/main" id="{BADB35CD-B0A3-7037-D8B1-8F017A235963}"/>
              </a:ext>
            </a:extLst>
          </p:cNvPr>
          <p:cNvSpPr txBox="1"/>
          <p:nvPr/>
        </p:nvSpPr>
        <p:spPr>
          <a:xfrm>
            <a:off x="9107469" y="5898310"/>
            <a:ext cx="2819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rgbClr val="0274B3"/>
                </a:solidFill>
              </a:rPr>
              <a:t>Gary Sullivan, SC29 Chairman</a:t>
            </a: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730ABE21-7F80-B40F-8D4B-4B62F53C967F}"/>
              </a:ext>
            </a:extLst>
          </p:cNvPr>
          <p:cNvSpPr/>
          <p:nvPr/>
        </p:nvSpPr>
        <p:spPr>
          <a:xfrm>
            <a:off x="429940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6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Audio Coding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99E4B612-4BBB-FE9D-0226-16A7B3B43541}"/>
              </a:ext>
            </a:extLst>
          </p:cNvPr>
          <p:cNvSpPr/>
          <p:nvPr/>
        </p:nvSpPr>
        <p:spPr>
          <a:xfrm>
            <a:off x="3403740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7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Coding for 3D</a:t>
            </a:r>
          </a:p>
          <a:p>
            <a:r>
              <a:rPr lang="en-US" sz="1400" dirty="0">
                <a:solidFill>
                  <a:schemeClr val="bg1"/>
                </a:solidFill>
              </a:rPr>
              <a:t>Graphics and</a:t>
            </a:r>
          </a:p>
          <a:p>
            <a:r>
              <a:rPr lang="en-US" sz="1400" dirty="0">
                <a:solidFill>
                  <a:schemeClr val="bg1"/>
                </a:solidFill>
              </a:rPr>
              <a:t>Haptics</a:t>
            </a:r>
          </a:p>
        </p:txBody>
      </p:sp>
      <p:sp>
        <p:nvSpPr>
          <p:cNvPr id="21" name="Rounded Rectangle 3">
            <a:extLst>
              <a:ext uri="{FF2B5EF4-FFF2-40B4-BE49-F238E27FC236}">
                <a16:creationId xmlns:a16="http://schemas.microsoft.com/office/drawing/2014/main" id="{E065185F-BDC4-74CC-CBBE-B926C5D7E27C}"/>
              </a:ext>
            </a:extLst>
          </p:cNvPr>
          <p:cNvSpPr/>
          <p:nvPr/>
        </p:nvSpPr>
        <p:spPr>
          <a:xfrm>
            <a:off x="6310164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8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Genomic Coding</a:t>
            </a:r>
          </a:p>
        </p:txBody>
      </p:sp>
      <p:pic>
        <p:nvPicPr>
          <p:cNvPr id="74" name="Picture 73" descr="A person with dark hair&#10;&#10;Description automatically generated with low confidence">
            <a:extLst>
              <a:ext uri="{FF2B5EF4-FFF2-40B4-BE49-F238E27FC236}">
                <a16:creationId xmlns:a16="http://schemas.microsoft.com/office/drawing/2014/main" id="{8A157765-901D-BF79-3DB0-6EDBF7BB46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5976" y="3333407"/>
            <a:ext cx="888483" cy="888483"/>
          </a:xfrm>
          <a:prstGeom prst="rect">
            <a:avLst/>
          </a:prstGeom>
        </p:spPr>
      </p:pic>
      <p:sp>
        <p:nvSpPr>
          <p:cNvPr id="22" name="Rounded Rectangle 3">
            <a:extLst>
              <a:ext uri="{FF2B5EF4-FFF2-40B4-BE49-F238E27FC236}">
                <a16:creationId xmlns:a16="http://schemas.microsoft.com/office/drawing/2014/main" id="{4DB5D656-6A43-64B0-84C9-6A45C0FB4D4A}"/>
              </a:ext>
            </a:extLst>
          </p:cNvPr>
          <p:cNvSpPr/>
          <p:nvPr/>
        </p:nvSpPr>
        <p:spPr>
          <a:xfrm>
            <a:off x="420315" y="4893480"/>
            <a:ext cx="2477595" cy="118510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3 MPEG</a:t>
            </a:r>
          </a:p>
          <a:p>
            <a:r>
              <a:rPr lang="en-US" sz="1400" dirty="0">
                <a:solidFill>
                  <a:schemeClr val="bg1"/>
                </a:solidFill>
              </a:rPr>
              <a:t>Liaison and 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Communication</a:t>
            </a:r>
          </a:p>
        </p:txBody>
      </p:sp>
      <p:sp>
        <p:nvSpPr>
          <p:cNvPr id="28" name="Rounded Rectangle 3">
            <a:extLst>
              <a:ext uri="{FF2B5EF4-FFF2-40B4-BE49-F238E27FC236}">
                <a16:creationId xmlns:a16="http://schemas.microsoft.com/office/drawing/2014/main" id="{EAFB7A84-D2CF-6C5D-DDD6-EB08A604FBB9}"/>
              </a:ext>
            </a:extLst>
          </p:cNvPr>
          <p:cNvSpPr/>
          <p:nvPr/>
        </p:nvSpPr>
        <p:spPr>
          <a:xfrm>
            <a:off x="3392398" y="4893480"/>
            <a:ext cx="2477595" cy="118510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2 MPEG  </a:t>
            </a:r>
          </a:p>
          <a:p>
            <a:r>
              <a:rPr lang="en-US" sz="1400" dirty="0">
                <a:solidFill>
                  <a:schemeClr val="bg1"/>
                </a:solidFill>
              </a:rPr>
              <a:t>Technical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Coordination</a:t>
            </a:r>
          </a:p>
        </p:txBody>
      </p:sp>
      <p:pic>
        <p:nvPicPr>
          <p:cNvPr id="3" name="Picture 2" descr="A person in a plaid shirt&#10;&#10;Description automatically generated">
            <a:extLst>
              <a:ext uri="{FF2B5EF4-FFF2-40B4-BE49-F238E27FC236}">
                <a16:creationId xmlns:a16="http://schemas.microsoft.com/office/drawing/2014/main" id="{97073442-E6EA-6D75-3234-17476D4E09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5267" y="1523025"/>
            <a:ext cx="1119507" cy="1119507"/>
          </a:xfrm>
          <a:prstGeom prst="rect">
            <a:avLst/>
          </a:prstGeom>
        </p:spPr>
      </p:pic>
      <p:pic>
        <p:nvPicPr>
          <p:cNvPr id="16" name="Picture 15" descr="A person with long hair wearing a suit and glasses&#10;&#10;Description automatically generated">
            <a:extLst>
              <a:ext uri="{FF2B5EF4-FFF2-40B4-BE49-F238E27FC236}">
                <a16:creationId xmlns:a16="http://schemas.microsoft.com/office/drawing/2014/main" id="{BBC90C3F-F677-B146-0873-CFC9D37D73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9989" y="1528130"/>
            <a:ext cx="1097656" cy="1097656"/>
          </a:xfrm>
          <a:prstGeom prst="rect">
            <a:avLst/>
          </a:prstGeom>
        </p:spPr>
      </p:pic>
      <p:pic>
        <p:nvPicPr>
          <p:cNvPr id="25" name="Picture 24" descr="A person wearing glasses and a pink jacket&#10;&#10;Description automatically generated">
            <a:extLst>
              <a:ext uri="{FF2B5EF4-FFF2-40B4-BE49-F238E27FC236}">
                <a16:creationId xmlns:a16="http://schemas.microsoft.com/office/drawing/2014/main" id="{8ED04D63-DDDA-56A8-EB1A-D5180C78FE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5363" y="1508150"/>
            <a:ext cx="1161384" cy="1161384"/>
          </a:xfrm>
          <a:prstGeom prst="rect">
            <a:avLst/>
          </a:prstGeom>
        </p:spPr>
      </p:pic>
      <p:pic>
        <p:nvPicPr>
          <p:cNvPr id="29" name="Picture 28" descr="A person wearing glasses smiling&#10;&#10;Description automatically generated">
            <a:extLst>
              <a:ext uri="{FF2B5EF4-FFF2-40B4-BE49-F238E27FC236}">
                <a16:creationId xmlns:a16="http://schemas.microsoft.com/office/drawing/2014/main" id="{890E39D6-EBB9-E35A-3EC4-B497FEEEAC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92357" y="1562583"/>
            <a:ext cx="931318" cy="995864"/>
          </a:xfrm>
          <a:prstGeom prst="rect">
            <a:avLst/>
          </a:prstGeom>
        </p:spPr>
      </p:pic>
      <p:pic>
        <p:nvPicPr>
          <p:cNvPr id="32" name="Picture 31" descr="A person with a beard smiling&#10;&#10;Description automatically generated">
            <a:extLst>
              <a:ext uri="{FF2B5EF4-FFF2-40B4-BE49-F238E27FC236}">
                <a16:creationId xmlns:a16="http://schemas.microsoft.com/office/drawing/2014/main" id="{D118BB8C-9B4B-BEE2-E6FB-0A23227958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38300" y="3265134"/>
            <a:ext cx="1052736" cy="1094588"/>
          </a:xfrm>
          <a:prstGeom prst="rect">
            <a:avLst/>
          </a:prstGeom>
        </p:spPr>
      </p:pic>
      <p:pic>
        <p:nvPicPr>
          <p:cNvPr id="34" name="Picture 33" descr="A person in a blue suit&#10;&#10;Description automatically generated">
            <a:extLst>
              <a:ext uri="{FF2B5EF4-FFF2-40B4-BE49-F238E27FC236}">
                <a16:creationId xmlns:a16="http://schemas.microsoft.com/office/drawing/2014/main" id="{A6018913-9B52-E327-5A92-67EE5B47C9A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37809" y="3254156"/>
            <a:ext cx="1083381" cy="1083381"/>
          </a:xfrm>
          <a:prstGeom prst="rect">
            <a:avLst/>
          </a:prstGeom>
        </p:spPr>
      </p:pic>
      <p:pic>
        <p:nvPicPr>
          <p:cNvPr id="36" name="Picture 35" descr="A person smiling at the camera&#10;&#10;Description automatically generated">
            <a:extLst>
              <a:ext uri="{FF2B5EF4-FFF2-40B4-BE49-F238E27FC236}">
                <a16:creationId xmlns:a16="http://schemas.microsoft.com/office/drawing/2014/main" id="{1099824C-1630-3B80-3493-5F74FF1AF71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99120" y="4921604"/>
            <a:ext cx="1086646" cy="1115328"/>
          </a:xfrm>
          <a:prstGeom prst="rect">
            <a:avLst/>
          </a:prstGeom>
        </p:spPr>
      </p:pic>
      <p:pic>
        <p:nvPicPr>
          <p:cNvPr id="38" name="Picture 37" descr="A person in a suit smiling&#10;&#10;Description automatically generated">
            <a:extLst>
              <a:ext uri="{FF2B5EF4-FFF2-40B4-BE49-F238E27FC236}">
                <a16:creationId xmlns:a16="http://schemas.microsoft.com/office/drawing/2014/main" id="{03B81F68-C874-B7CE-5872-9999FF8597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27441" y="4930704"/>
            <a:ext cx="1122759" cy="1129377"/>
          </a:xfrm>
          <a:prstGeom prst="rect">
            <a:avLst/>
          </a:prstGeom>
        </p:spPr>
      </p:pic>
      <p:pic>
        <p:nvPicPr>
          <p:cNvPr id="40" name="Picture 39" descr="A person in a suit and glasses&#10;&#10;Description automatically generated">
            <a:extLst>
              <a:ext uri="{FF2B5EF4-FFF2-40B4-BE49-F238E27FC236}">
                <a16:creationId xmlns:a16="http://schemas.microsoft.com/office/drawing/2014/main" id="{17D12B76-9C18-62A5-D72D-C93D8F5456A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82067" y="4924279"/>
            <a:ext cx="1048887" cy="112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47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CF1BA-4F43-D224-9F70-E83ACC299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944FD037-A065-C863-0608-8DADBEFA4184}"/>
              </a:ext>
            </a:extLst>
          </p:cNvPr>
          <p:cNvGrpSpPr/>
          <p:nvPr/>
        </p:nvGrpSpPr>
        <p:grpSpPr>
          <a:xfrm>
            <a:off x="1395742" y="128482"/>
            <a:ext cx="8723860" cy="6577838"/>
            <a:chOff x="2568812" y="128482"/>
            <a:chExt cx="7583356" cy="657783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5D39955-34AE-D216-62D1-7E673226CF83}"/>
                </a:ext>
              </a:extLst>
            </p:cNvPr>
            <p:cNvGrpSpPr/>
            <p:nvPr/>
          </p:nvGrpSpPr>
          <p:grpSpPr>
            <a:xfrm>
              <a:off x="3422807" y="128482"/>
              <a:ext cx="596385" cy="6577838"/>
              <a:chOff x="3411695" y="128482"/>
              <a:chExt cx="596385" cy="6577838"/>
            </a:xfrm>
          </p:grpSpPr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6F3DD3FE-681B-4296-4B04-C70A204F5E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10760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8D6C3CA-5494-C500-7F81-7219EE4CBFB4}"/>
                  </a:ext>
                </a:extLst>
              </p:cNvPr>
              <p:cNvSpPr txBox="1"/>
              <p:nvPr/>
            </p:nvSpPr>
            <p:spPr>
              <a:xfrm>
                <a:off x="3411695" y="128482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2025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B9D27DA-D283-2B0B-48B6-DF8A374AC2E3}"/>
                </a:ext>
              </a:extLst>
            </p:cNvPr>
            <p:cNvGrpSpPr/>
            <p:nvPr/>
          </p:nvGrpSpPr>
          <p:grpSpPr>
            <a:xfrm>
              <a:off x="5007406" y="128482"/>
              <a:ext cx="596385" cy="6577838"/>
              <a:chOff x="4999028" y="128482"/>
              <a:chExt cx="596385" cy="6577838"/>
            </a:xfrm>
          </p:grpSpPr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CDB52E6C-5F68-2972-052D-1154273968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92968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3AEE00F-0EDA-4EE2-DD1F-93C0AE3BB2DD}"/>
                  </a:ext>
                </a:extLst>
              </p:cNvPr>
              <p:cNvSpPr txBox="1"/>
              <p:nvPr/>
            </p:nvSpPr>
            <p:spPr>
              <a:xfrm>
                <a:off x="4999028" y="128482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2026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67EBB65-82A9-66E8-3B65-37C2D2EBBF41}"/>
                </a:ext>
              </a:extLst>
            </p:cNvPr>
            <p:cNvGrpSpPr/>
            <p:nvPr/>
          </p:nvGrpSpPr>
          <p:grpSpPr>
            <a:xfrm>
              <a:off x="6590398" y="131049"/>
              <a:ext cx="596385" cy="6575271"/>
              <a:chOff x="6579153" y="131049"/>
              <a:chExt cx="596385" cy="6575271"/>
            </a:xfrm>
          </p:grpSpPr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25E828DE-1814-E211-8960-0B4DD81635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5178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5FEC0AFE-099E-A8F4-2AF5-0F62FA4087BA}"/>
                  </a:ext>
                </a:extLst>
              </p:cNvPr>
              <p:cNvSpPr txBox="1"/>
              <p:nvPr/>
            </p:nvSpPr>
            <p:spPr>
              <a:xfrm>
                <a:off x="6579153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2027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4B77F3E4-F0CA-9E04-7B04-C7DDEF56448D}"/>
                </a:ext>
              </a:extLst>
            </p:cNvPr>
            <p:cNvGrpSpPr/>
            <p:nvPr/>
          </p:nvGrpSpPr>
          <p:grpSpPr>
            <a:xfrm>
              <a:off x="8169225" y="131049"/>
              <a:ext cx="596385" cy="6575271"/>
              <a:chOff x="8157966" y="131049"/>
              <a:chExt cx="596385" cy="6575271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3499560A-AF2F-F204-2C56-14C4C6BF6F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57386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2B81188-E5C1-BFFA-3989-1EC1EE7C2D46}"/>
                  </a:ext>
                </a:extLst>
              </p:cNvPr>
              <p:cNvSpPr txBox="1"/>
              <p:nvPr/>
            </p:nvSpPr>
            <p:spPr>
              <a:xfrm>
                <a:off x="8157966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2028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113B96D-94BB-8BD8-6166-3DE83A5E909D}"/>
                </a:ext>
              </a:extLst>
            </p:cNvPr>
            <p:cNvGrpSpPr/>
            <p:nvPr/>
          </p:nvGrpSpPr>
          <p:grpSpPr>
            <a:xfrm>
              <a:off x="9555783" y="131049"/>
              <a:ext cx="596385" cy="6575271"/>
              <a:chOff x="9535452" y="131049"/>
              <a:chExt cx="596385" cy="6575271"/>
            </a:xfrm>
          </p:grpSpPr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5F8A3ACF-4110-C45A-1A4A-BD7AC8658F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31890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1F4560CD-0A93-A3F5-33B6-CF45905A5A7B}"/>
                  </a:ext>
                </a:extLst>
              </p:cNvPr>
              <p:cNvSpPr txBox="1"/>
              <p:nvPr/>
            </p:nvSpPr>
            <p:spPr>
              <a:xfrm>
                <a:off x="9535452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2029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3224058-2F44-EAC2-1CF4-417D59DF2343}"/>
                </a:ext>
              </a:extLst>
            </p:cNvPr>
            <p:cNvGrpSpPr/>
            <p:nvPr/>
          </p:nvGrpSpPr>
          <p:grpSpPr>
            <a:xfrm>
              <a:off x="2568812" y="436009"/>
              <a:ext cx="6020782" cy="228926"/>
              <a:chOff x="2573747" y="456142"/>
              <a:chExt cx="6020782" cy="228926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51488E5F-1D06-2021-F9C1-8671E8FE2003}"/>
                  </a:ext>
                </a:extLst>
              </p:cNvPr>
              <p:cNvSpPr txBox="1"/>
              <p:nvPr/>
            </p:nvSpPr>
            <p:spPr>
              <a:xfrm>
                <a:off x="357529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149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DC775E1D-DC93-4AC1-D533-7AA868008C13}"/>
                  </a:ext>
                </a:extLst>
              </p:cNvPr>
              <p:cNvSpPr txBox="1"/>
              <p:nvPr/>
            </p:nvSpPr>
            <p:spPr>
              <a:xfrm>
                <a:off x="514688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153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38FB7C4D-6EB6-4BF2-142D-B0A1322533A3}"/>
                  </a:ext>
                </a:extLst>
              </p:cNvPr>
              <p:cNvSpPr txBox="1"/>
              <p:nvPr/>
            </p:nvSpPr>
            <p:spPr>
              <a:xfrm>
                <a:off x="6719275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157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9F7E19EF-A5D0-5943-8A68-668BEF2F1FB3}"/>
                  </a:ext>
                </a:extLst>
              </p:cNvPr>
              <p:cNvSpPr txBox="1"/>
              <p:nvPr/>
            </p:nvSpPr>
            <p:spPr>
              <a:xfrm>
                <a:off x="8306093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A4EF41B0-87AF-0424-BE2A-4092D86290E9}"/>
                  </a:ext>
                </a:extLst>
              </p:cNvPr>
              <p:cNvSpPr txBox="1"/>
              <p:nvPr/>
            </p:nvSpPr>
            <p:spPr>
              <a:xfrm>
                <a:off x="3971199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4B843827-CC5F-8E72-E99C-575EF8F24A7F}"/>
                  </a:ext>
                </a:extLst>
              </p:cNvPr>
              <p:cNvSpPr txBox="1"/>
              <p:nvPr/>
            </p:nvSpPr>
            <p:spPr>
              <a:xfrm>
                <a:off x="436389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BAA9A313-A575-9995-BFEB-BB93EBDED574}"/>
                  </a:ext>
                </a:extLst>
              </p:cNvPr>
              <p:cNvSpPr txBox="1"/>
              <p:nvPr/>
            </p:nvSpPr>
            <p:spPr>
              <a:xfrm>
                <a:off x="4755792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152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A6CECAFD-EF60-7EDC-866C-771C114457FC}"/>
                  </a:ext>
                </a:extLst>
              </p:cNvPr>
              <p:cNvSpPr txBox="1"/>
              <p:nvPr/>
            </p:nvSpPr>
            <p:spPr>
              <a:xfrm>
                <a:off x="5539582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154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FCE4FD48-B0B1-CCA1-E66D-BE081806E69B}"/>
                  </a:ext>
                </a:extLst>
              </p:cNvPr>
              <p:cNvSpPr txBox="1"/>
              <p:nvPr/>
            </p:nvSpPr>
            <p:spPr>
              <a:xfrm>
                <a:off x="59322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155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632DCD51-7DD2-EC98-38A5-7ADC9A52AF8E}"/>
                  </a:ext>
                </a:extLst>
              </p:cNvPr>
              <p:cNvSpPr txBox="1"/>
              <p:nvPr/>
            </p:nvSpPr>
            <p:spPr>
              <a:xfrm>
                <a:off x="63257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156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F1388674-536B-E55E-A125-E5C065FC7A33}"/>
                  </a:ext>
                </a:extLst>
              </p:cNvPr>
              <p:cNvSpPr txBox="1"/>
              <p:nvPr/>
            </p:nvSpPr>
            <p:spPr>
              <a:xfrm>
                <a:off x="71135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158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AA7AB116-F6E4-F913-3000-CEE64E8A5B9C}"/>
                  </a:ext>
                </a:extLst>
              </p:cNvPr>
              <p:cNvSpPr txBox="1"/>
              <p:nvPr/>
            </p:nvSpPr>
            <p:spPr>
              <a:xfrm>
                <a:off x="7511081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AA991224-E54F-FB70-2CBB-85AD9AC682CF}"/>
                  </a:ext>
                </a:extLst>
              </p:cNvPr>
              <p:cNvSpPr txBox="1"/>
              <p:nvPr/>
            </p:nvSpPr>
            <p:spPr>
              <a:xfrm>
                <a:off x="790858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8D89CFCB-1F63-923E-6EEF-3147CB75589F}"/>
                  </a:ext>
                </a:extLst>
              </p:cNvPr>
              <p:cNvSpPr txBox="1"/>
              <p:nvPr/>
            </p:nvSpPr>
            <p:spPr>
              <a:xfrm>
                <a:off x="2573747" y="485017"/>
                <a:ext cx="84958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MPEG meeting: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1CA45E7-3292-42D8-7497-A429F1920F91}"/>
              </a:ext>
            </a:extLst>
          </p:cNvPr>
          <p:cNvGrpSpPr/>
          <p:nvPr/>
        </p:nvGrpSpPr>
        <p:grpSpPr>
          <a:xfrm>
            <a:off x="0" y="638752"/>
            <a:ext cx="11932188" cy="6308011"/>
            <a:chOff x="990391" y="315426"/>
            <a:chExt cx="11932188" cy="6650008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157716C-5AD1-27BD-3DE2-A0BDA9DC09EB}"/>
                </a:ext>
              </a:extLst>
            </p:cNvPr>
            <p:cNvSpPr txBox="1"/>
            <p:nvPr/>
          </p:nvSpPr>
          <p:spPr>
            <a:xfrm>
              <a:off x="1239295" y="507702"/>
              <a:ext cx="2993546" cy="177563"/>
            </a:xfrm>
            <a:prstGeom prst="rightArrow">
              <a:avLst>
                <a:gd name="adj1" fmla="val 59315"/>
                <a:gd name="adj2" fmla="val 50000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006DBA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/>
              </a:lvl1pPr>
            </a:lstStyle>
            <a:p>
              <a:r>
                <a:rPr lang="en-GB" dirty="0"/>
                <a:t>MPEG Immersive Video v.2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A7D7071C-C501-48E7-34F4-4F6D2C82B4C5}"/>
                </a:ext>
              </a:extLst>
            </p:cNvPr>
            <p:cNvSpPr txBox="1"/>
            <p:nvPr/>
          </p:nvSpPr>
          <p:spPr>
            <a:xfrm>
              <a:off x="10980399" y="841230"/>
              <a:ext cx="1942180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4000" b="1" dirty="0">
                  <a:solidFill>
                    <a:srgbClr val="006DB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Media</a:t>
              </a:r>
              <a:br>
                <a:rPr lang="en-GB" sz="4000" b="1" dirty="0">
                  <a:solidFill>
                    <a:srgbClr val="FF717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en-GB" sz="4000" b="1" dirty="0">
                  <a:solidFill>
                    <a:srgbClr val="006DB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Coding</a:t>
              </a:r>
              <a:endParaRPr lang="en-GB" sz="4400" b="1" dirty="0">
                <a:solidFill>
                  <a:srgbClr val="006D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05777E5-69FE-FA58-DFBD-A4BD7E13E118}"/>
                </a:ext>
              </a:extLst>
            </p:cNvPr>
            <p:cNvGrpSpPr/>
            <p:nvPr/>
          </p:nvGrpSpPr>
          <p:grpSpPr>
            <a:xfrm>
              <a:off x="1140027" y="4467463"/>
              <a:ext cx="9702408" cy="1681048"/>
              <a:chOff x="2298951" y="4037730"/>
              <a:chExt cx="9702408" cy="1681048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58064019-6B47-6A88-2E88-81A40C44FC1B}"/>
                  </a:ext>
                </a:extLst>
              </p:cNvPr>
              <p:cNvSpPr txBox="1"/>
              <p:nvPr/>
            </p:nvSpPr>
            <p:spPr>
              <a:xfrm>
                <a:off x="2358297" y="4037730"/>
                <a:ext cx="4337773" cy="286518"/>
              </a:xfrm>
              <a:prstGeom prst="rightArrow">
                <a:avLst>
                  <a:gd name="adj1" fmla="val 61197"/>
                  <a:gd name="adj2" fmla="val 50000"/>
                </a:avLst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73CBB2"/>
                  </a:gs>
                </a:gsLst>
                <a:lin ang="0" scaled="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anchor="ctr" anchorCtr="1">
                <a:noAutofit/>
              </a:bodyPr>
              <a:lstStyle>
                <a:defPPr>
                  <a:defRPr lang="en-US"/>
                </a:defPPr>
                <a:lvl1pPr algn="ctr">
                  <a:defRPr sz="1400" b="1"/>
                </a:lvl1pPr>
              </a:lstStyle>
              <a:p>
                <a:r>
                  <a:rPr lang="en-GB" sz="1200" dirty="0"/>
                  <a:t>Scene Description with Advanced Interactivity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2E0F24F9-678D-4773-D8D0-881D390E0E11}"/>
                  </a:ext>
                </a:extLst>
              </p:cNvPr>
              <p:cNvSpPr txBox="1"/>
              <p:nvPr/>
            </p:nvSpPr>
            <p:spPr>
              <a:xfrm>
                <a:off x="2298951" y="5490286"/>
                <a:ext cx="9702408" cy="228492"/>
              </a:xfrm>
              <a:prstGeom prst="rightArrow">
                <a:avLst>
                  <a:gd name="adj1" fmla="val 61197"/>
                  <a:gd name="adj2" fmla="val 50000"/>
                </a:avLst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73CBB2"/>
                  </a:gs>
                </a:gsLst>
                <a:lin ang="0" scaled="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anchor="ctr" anchorCtr="1">
                <a:noAutofit/>
              </a:bodyPr>
              <a:lstStyle>
                <a:defPPr>
                  <a:defRPr lang="en-US"/>
                </a:defPPr>
                <a:lvl1pPr algn="ctr">
                  <a:defRPr sz="1400" b="1"/>
                </a:lvl1pPr>
              </a:lstStyle>
              <a:p>
                <a:r>
                  <a:rPr lang="en-GB" sz="1200" dirty="0"/>
                  <a:t>Media authenticity and provenance indication</a:t>
                </a:r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685A0A9-2F13-EB69-A744-CA30309DBC6F}"/>
                </a:ext>
              </a:extLst>
            </p:cNvPr>
            <p:cNvSpPr txBox="1"/>
            <p:nvPr/>
          </p:nvSpPr>
          <p:spPr>
            <a:xfrm>
              <a:off x="990391" y="1387981"/>
              <a:ext cx="5482070" cy="325461"/>
            </a:xfrm>
            <a:prstGeom prst="rightArrow">
              <a:avLst>
                <a:gd name="adj1" fmla="val 54721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006DBA"/>
                </a:gs>
              </a:gsLst>
              <a:lin ang="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 i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</a:defRPr>
              </a:lvl1pPr>
            </a:lstStyle>
            <a:p>
              <a:pPr algn="r"/>
              <a:r>
                <a:rPr lang="en-GB" sz="1100" i="0" dirty="0">
                  <a:solidFill>
                    <a:schemeClr val="tx1"/>
                  </a:solidFill>
                </a:rPr>
                <a:t>Enhanced Geometry-based PCC (advanced compression tools)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BE9A158-B837-BD5A-A417-4EAD668F4D52}"/>
                </a:ext>
              </a:extLst>
            </p:cNvPr>
            <p:cNvSpPr txBox="1"/>
            <p:nvPr/>
          </p:nvSpPr>
          <p:spPr>
            <a:xfrm>
              <a:off x="1199374" y="4048386"/>
              <a:ext cx="4364141" cy="260331"/>
            </a:xfrm>
            <a:prstGeom prst="rightArrow">
              <a:avLst>
                <a:gd name="adj1" fmla="val 60230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73CBB2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000" dirty="0"/>
                <a:t>Omnidirectional </a:t>
              </a:r>
              <a:r>
                <a:rPr lang="en-GB" sz="1000" dirty="0" err="1"/>
                <a:t>MediA</a:t>
              </a:r>
              <a:r>
                <a:rPr lang="en-GB" sz="1000" dirty="0"/>
                <a:t> Format (OMAF) – Server-Side Dynamic Adaptation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5177DE9A-F39A-D4A9-0C7E-93D80352465D}"/>
                </a:ext>
              </a:extLst>
            </p:cNvPr>
            <p:cNvSpPr txBox="1"/>
            <p:nvPr/>
          </p:nvSpPr>
          <p:spPr>
            <a:xfrm>
              <a:off x="1074679" y="4799017"/>
              <a:ext cx="6329004" cy="216611"/>
            </a:xfrm>
            <a:prstGeom prst="rightArrow">
              <a:avLst>
                <a:gd name="adj1" fmla="val 61197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73CBB2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Video Decoding  Interface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314126E-CB5C-4D4D-3476-6C81EDEF06D0}"/>
                </a:ext>
              </a:extLst>
            </p:cNvPr>
            <p:cNvSpPr txBox="1"/>
            <p:nvPr/>
          </p:nvSpPr>
          <p:spPr>
            <a:xfrm>
              <a:off x="10172723" y="5586471"/>
              <a:ext cx="2495240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4000" b="1" dirty="0">
                  <a:solidFill>
                    <a:srgbClr val="0F3A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Beyond Media</a:t>
              </a:r>
              <a:endParaRPr lang="en-GB" sz="6000" b="1" dirty="0">
                <a:solidFill>
                  <a:srgbClr val="0F3A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68947CA-74AF-52BE-68BC-3D97FE171F41}"/>
                </a:ext>
              </a:extLst>
            </p:cNvPr>
            <p:cNvSpPr txBox="1"/>
            <p:nvPr/>
          </p:nvSpPr>
          <p:spPr>
            <a:xfrm>
              <a:off x="10008121" y="3319156"/>
              <a:ext cx="2895738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4000" b="1" i="0" u="none" strike="noStrike" kern="1200" cap="none" spc="0" normalizeH="0" baseline="0" dirty="0">
                  <a:ln>
                    <a:noFill/>
                  </a:ln>
                  <a:solidFill>
                    <a:srgbClr val="73CB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rbel" panose="020B0503020204020204"/>
                  <a:ea typeface="+mn-ea"/>
                  <a:cs typeface="+mn-cs"/>
                </a:rPr>
                <a:t>Systems  and Tools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F84246E-8417-F9FA-F5EC-8EBB1F136879}"/>
                </a:ext>
              </a:extLst>
            </p:cNvPr>
            <p:cNvSpPr txBox="1"/>
            <p:nvPr/>
          </p:nvSpPr>
          <p:spPr>
            <a:xfrm>
              <a:off x="1315491" y="315426"/>
              <a:ext cx="7857755" cy="231200"/>
            </a:xfrm>
            <a:prstGeom prst="rightArrow">
              <a:avLst>
                <a:gd name="adj1" fmla="val 50969"/>
                <a:gd name="adj2" fmla="val 47829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006DBA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6 </a:t>
              </a:r>
              <a:r>
                <a:rPr lang="en-GB" sz="1200" dirty="0" err="1"/>
                <a:t>DoF</a:t>
              </a:r>
              <a:r>
                <a:rPr lang="en-GB" sz="1200" dirty="0"/>
                <a:t> Audio v.2</a:t>
              </a:r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6082F868-49E8-39A9-8441-37631A62A926}"/>
              </a:ext>
            </a:extLst>
          </p:cNvPr>
          <p:cNvSpPr txBox="1"/>
          <p:nvPr/>
        </p:nvSpPr>
        <p:spPr>
          <a:xfrm>
            <a:off x="84287" y="2679904"/>
            <a:ext cx="6324023" cy="244958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Video Coding for Machines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A3A7FF75-69E3-82AC-DBC9-E9364F5E67BB}"/>
              </a:ext>
            </a:extLst>
          </p:cNvPr>
          <p:cNvSpPr txBox="1"/>
          <p:nvPr/>
        </p:nvSpPr>
        <p:spPr>
          <a:xfrm>
            <a:off x="278531" y="4374060"/>
            <a:ext cx="6114775" cy="245965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Carriage of Dynamic Mesh Compression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7AECF629-6BD3-1BDC-1AA5-38598DBBA50E}"/>
              </a:ext>
            </a:extLst>
          </p:cNvPr>
          <p:cNvSpPr txBox="1"/>
          <p:nvPr/>
        </p:nvSpPr>
        <p:spPr>
          <a:xfrm>
            <a:off x="3157362" y="3945441"/>
            <a:ext cx="5025490" cy="239174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Green metadata v.4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933DEF-B11F-7283-9B8E-CE4BD3A70BEB}"/>
              </a:ext>
            </a:extLst>
          </p:cNvPr>
          <p:cNvSpPr txBox="1"/>
          <p:nvPr/>
        </p:nvSpPr>
        <p:spPr>
          <a:xfrm>
            <a:off x="84287" y="2894272"/>
            <a:ext cx="8098583" cy="215672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Immersive Haptics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66653A-E328-3CA4-F45F-F842F64C143F}"/>
              </a:ext>
            </a:extLst>
          </p:cNvPr>
          <p:cNvSpPr txBox="1"/>
          <p:nvPr/>
        </p:nvSpPr>
        <p:spPr>
          <a:xfrm>
            <a:off x="502345" y="3579538"/>
            <a:ext cx="4078365" cy="237368"/>
          </a:xfrm>
          <a:prstGeom prst="rightArrow">
            <a:avLst>
              <a:gd name="adj1" fmla="val 60230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Carriage of Haptics Data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B8821B-60D1-A81C-A826-58D13F64934D}"/>
              </a:ext>
            </a:extLst>
          </p:cNvPr>
          <p:cNvSpPr txBox="1"/>
          <p:nvPr/>
        </p:nvSpPr>
        <p:spPr>
          <a:xfrm>
            <a:off x="75982" y="2050698"/>
            <a:ext cx="4488519" cy="252177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Compression of LIDAR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618C7E-455D-4DD1-9E2F-8B5F9578F6A9}"/>
              </a:ext>
            </a:extLst>
          </p:cNvPr>
          <p:cNvSpPr txBox="1"/>
          <p:nvPr/>
        </p:nvSpPr>
        <p:spPr>
          <a:xfrm>
            <a:off x="9198578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164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D14AF92-C391-0161-3B29-D7A2D6141F75}"/>
              </a:ext>
            </a:extLst>
          </p:cNvPr>
          <p:cNvSpPr txBox="1"/>
          <p:nvPr/>
        </p:nvSpPr>
        <p:spPr>
          <a:xfrm>
            <a:off x="8435270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162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67A797-8DCF-6F44-2EEF-46D7D9DAFC2C}"/>
              </a:ext>
            </a:extLst>
          </p:cNvPr>
          <p:cNvSpPr txBox="1"/>
          <p:nvPr/>
        </p:nvSpPr>
        <p:spPr>
          <a:xfrm>
            <a:off x="8823696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163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56F383-C230-4957-209A-14EBF74BB1F3}"/>
              </a:ext>
            </a:extLst>
          </p:cNvPr>
          <p:cNvSpPr txBox="1"/>
          <p:nvPr/>
        </p:nvSpPr>
        <p:spPr>
          <a:xfrm>
            <a:off x="57523" y="3792809"/>
            <a:ext cx="3642554" cy="198969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Open Font Format v.5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C7AA3E-94C0-8304-AA50-D646AF18AD8B}"/>
              </a:ext>
            </a:extLst>
          </p:cNvPr>
          <p:cNvSpPr txBox="1"/>
          <p:nvPr/>
        </p:nvSpPr>
        <p:spPr>
          <a:xfrm>
            <a:off x="420742" y="5338868"/>
            <a:ext cx="8527947" cy="171946"/>
          </a:xfrm>
          <a:prstGeom prst="rightArrow">
            <a:avLst>
              <a:gd name="adj1" fmla="val 60230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DASH v.7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25AD73-CC27-19CF-3E99-4DAF6339FC92}"/>
              </a:ext>
            </a:extLst>
          </p:cNvPr>
          <p:cNvSpPr txBox="1"/>
          <p:nvPr/>
        </p:nvSpPr>
        <p:spPr>
          <a:xfrm>
            <a:off x="3935492" y="5531338"/>
            <a:ext cx="5013197" cy="216741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File Format (ISOBMFF) v.10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D383EF-6656-16CF-2A9F-1D18D127F96F}"/>
              </a:ext>
            </a:extLst>
          </p:cNvPr>
          <p:cNvSpPr txBox="1"/>
          <p:nvPr/>
        </p:nvSpPr>
        <p:spPr>
          <a:xfrm>
            <a:off x="149637" y="6132643"/>
            <a:ext cx="8110750" cy="254172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Graph genome support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B40F810-8A30-8BCE-6C4D-BA82746BFF28}"/>
              </a:ext>
            </a:extLst>
          </p:cNvPr>
          <p:cNvSpPr txBox="1"/>
          <p:nvPr/>
        </p:nvSpPr>
        <p:spPr>
          <a:xfrm>
            <a:off x="141323" y="6332584"/>
            <a:ext cx="8041523" cy="246640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New search capabilities of genomic data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65D35AD-5305-3184-D650-89CDF0812CD0}"/>
              </a:ext>
            </a:extLst>
          </p:cNvPr>
          <p:cNvSpPr txBox="1"/>
          <p:nvPr/>
        </p:nvSpPr>
        <p:spPr>
          <a:xfrm>
            <a:off x="84288" y="2452529"/>
            <a:ext cx="6836149" cy="302250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AI Graphics Compression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D532C29-2476-4634-1C14-C83123313718}"/>
              </a:ext>
            </a:extLst>
          </p:cNvPr>
          <p:cNvSpPr txBox="1"/>
          <p:nvPr/>
        </p:nvSpPr>
        <p:spPr>
          <a:xfrm>
            <a:off x="2879508" y="1054577"/>
            <a:ext cx="5303337" cy="29481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Feature Coding for Machines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F4916DA-B611-D870-2F4D-B9F120A7CD29}"/>
              </a:ext>
            </a:extLst>
          </p:cNvPr>
          <p:cNvSpPr txBox="1"/>
          <p:nvPr/>
        </p:nvSpPr>
        <p:spPr>
          <a:xfrm>
            <a:off x="1064652" y="928215"/>
            <a:ext cx="3113556" cy="249557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900" dirty="0"/>
              <a:t>Video coding optimizations for machine analysis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A5C8211-C0BD-6CE5-FB56-65EE19966367}"/>
              </a:ext>
            </a:extLst>
          </p:cNvPr>
          <p:cNvSpPr txBox="1"/>
          <p:nvPr/>
        </p:nvSpPr>
        <p:spPr>
          <a:xfrm>
            <a:off x="1508943" y="2240396"/>
            <a:ext cx="7508775" cy="294603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 err="1"/>
              <a:t>Lenslet</a:t>
            </a:r>
            <a:r>
              <a:rPr lang="en-GB" sz="1200" dirty="0"/>
              <a:t> video coding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EE1859B-C0BF-302C-624E-7C43B4659D3F}"/>
              </a:ext>
            </a:extLst>
          </p:cNvPr>
          <p:cNvSpPr txBox="1"/>
          <p:nvPr/>
        </p:nvSpPr>
        <p:spPr>
          <a:xfrm>
            <a:off x="1285535" y="6556424"/>
            <a:ext cx="4157635" cy="222383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Biomedical waveform coding (BWC)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0F1908-E679-4783-4CD3-6F8FF9717950}"/>
              </a:ext>
            </a:extLst>
          </p:cNvPr>
          <p:cNvSpPr txBox="1"/>
          <p:nvPr/>
        </p:nvSpPr>
        <p:spPr>
          <a:xfrm>
            <a:off x="57522" y="5104564"/>
            <a:ext cx="5470337" cy="223986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Avatar representation formats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EBA7C48-8E6D-A47E-5950-04101A1CE321}"/>
              </a:ext>
            </a:extLst>
          </p:cNvPr>
          <p:cNvSpPr txBox="1"/>
          <p:nvPr/>
        </p:nvSpPr>
        <p:spPr>
          <a:xfrm>
            <a:off x="9594109" y="445539"/>
            <a:ext cx="38604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165</a:t>
            </a:r>
            <a:endParaRPr lang="en-US" sz="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0DF7A5-AEB8-50EF-FD96-0B8A116BB809}"/>
              </a:ext>
            </a:extLst>
          </p:cNvPr>
          <p:cNvSpPr txBox="1"/>
          <p:nvPr/>
        </p:nvSpPr>
        <p:spPr>
          <a:xfrm>
            <a:off x="248904" y="1413147"/>
            <a:ext cx="4332223" cy="308723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Dynamic Mesh Compression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581FF9-0F9F-ACC8-82E1-F77A0DE95E46}"/>
              </a:ext>
            </a:extLst>
          </p:cNvPr>
          <p:cNvSpPr txBox="1"/>
          <p:nvPr/>
        </p:nvSpPr>
        <p:spPr>
          <a:xfrm>
            <a:off x="2899534" y="1253277"/>
            <a:ext cx="4488520" cy="29481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Solid Point Cloud Coding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933C5B-E3C4-0727-F593-21C8EF5A5417}"/>
              </a:ext>
            </a:extLst>
          </p:cNvPr>
          <p:cNvSpPr txBox="1"/>
          <p:nvPr/>
        </p:nvSpPr>
        <p:spPr>
          <a:xfrm>
            <a:off x="3265600" y="3231615"/>
            <a:ext cx="3120253" cy="306634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Video-based Gaussian Splat Coding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96F953A-2370-3225-8EEC-0B54CDC0A5E8}"/>
              </a:ext>
            </a:extLst>
          </p:cNvPr>
          <p:cNvSpPr txBox="1"/>
          <p:nvPr/>
        </p:nvSpPr>
        <p:spPr>
          <a:xfrm>
            <a:off x="3455123" y="3462364"/>
            <a:ext cx="3356711" cy="180841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endParaRPr lang="en-GB" dirty="0"/>
          </a:p>
          <a:p>
            <a:r>
              <a:rPr lang="en-GB" dirty="0"/>
              <a:t>Geometry based Gaussian Splat Coding</a:t>
            </a:r>
          </a:p>
          <a:p>
            <a:endParaRPr lang="en-GB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0D9880B-21D1-2D32-A065-4AD5C28AB4D1}"/>
              </a:ext>
            </a:extLst>
          </p:cNvPr>
          <p:cNvSpPr txBox="1"/>
          <p:nvPr/>
        </p:nvSpPr>
        <p:spPr>
          <a:xfrm>
            <a:off x="2547920" y="3067912"/>
            <a:ext cx="3860389" cy="225962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Audio Authenticity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7A64CE1-81BA-E9AE-DCA5-AA32E0C01134}"/>
              </a:ext>
            </a:extLst>
          </p:cNvPr>
          <p:cNvSpPr txBox="1"/>
          <p:nvPr/>
        </p:nvSpPr>
        <p:spPr>
          <a:xfrm>
            <a:off x="3700076" y="5743525"/>
            <a:ext cx="5317637" cy="216741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CMAF v.4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A98365-9F87-6980-7442-7D2870908BD4}"/>
              </a:ext>
            </a:extLst>
          </p:cNvPr>
          <p:cNvSpPr txBox="1"/>
          <p:nvPr/>
        </p:nvSpPr>
        <p:spPr>
          <a:xfrm>
            <a:off x="5023693" y="1843992"/>
            <a:ext cx="5230015" cy="319803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Audio Coding for Machines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30D0C2-9E80-0CDF-811D-915F73683EBE}"/>
              </a:ext>
            </a:extLst>
          </p:cNvPr>
          <p:cNvSpPr txBox="1"/>
          <p:nvPr/>
        </p:nvSpPr>
        <p:spPr>
          <a:xfrm>
            <a:off x="5378399" y="6539981"/>
            <a:ext cx="3726392" cy="222383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Neural Network Compression v.3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0E3993-A6A8-6765-CE4B-09BBC0F4D61B}"/>
              </a:ext>
            </a:extLst>
          </p:cNvPr>
          <p:cNvSpPr txBox="1"/>
          <p:nvPr/>
        </p:nvSpPr>
        <p:spPr>
          <a:xfrm>
            <a:off x="5119335" y="1563763"/>
            <a:ext cx="6045692" cy="356307"/>
          </a:xfrm>
          <a:prstGeom prst="rightArrow">
            <a:avLst>
              <a:gd name="adj1" fmla="val 54721"/>
              <a:gd name="adj2" fmla="val 50000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pPr algn="r"/>
            <a:r>
              <a:rPr lang="en-GB" i="0" dirty="0">
                <a:solidFill>
                  <a:schemeClr val="tx1"/>
                </a:solidFill>
              </a:rPr>
              <a:t>Enhanced compression beyond VVC capabilities</a:t>
            </a:r>
          </a:p>
        </p:txBody>
      </p:sp>
    </p:spTree>
    <p:extLst>
      <p:ext uri="{BB962C8B-B14F-4D97-AF65-F5344CB8AC3E}">
        <p14:creationId xmlns:p14="http://schemas.microsoft.com/office/powerpoint/2010/main" val="2656224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D5C39BFA-1C6D-4D7E-AC4E-CD3EAA0B3CCA}"/>
              </a:ext>
            </a:extLst>
          </p:cNvPr>
          <p:cNvGrpSpPr/>
          <p:nvPr/>
        </p:nvGrpSpPr>
        <p:grpSpPr>
          <a:xfrm>
            <a:off x="1256342" y="494242"/>
            <a:ext cx="6911060" cy="6363758"/>
            <a:chOff x="2568812" y="128482"/>
            <a:chExt cx="6206682" cy="636375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C859B63-4B1D-4529-B302-BF559381DDE5}"/>
                </a:ext>
              </a:extLst>
            </p:cNvPr>
            <p:cNvGrpSpPr/>
            <p:nvPr/>
          </p:nvGrpSpPr>
          <p:grpSpPr>
            <a:xfrm>
              <a:off x="3412921" y="128482"/>
              <a:ext cx="616153" cy="6363758"/>
              <a:chOff x="3401809" y="128482"/>
              <a:chExt cx="616153" cy="6363758"/>
            </a:xfrm>
          </p:grpSpPr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91786F98-A168-4D41-ABE0-8C10270213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10760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TextBox 4"/>
              <p:cNvSpPr txBox="1"/>
              <p:nvPr/>
            </p:nvSpPr>
            <p:spPr>
              <a:xfrm>
                <a:off x="3401809" y="128482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2025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B616703-16FC-4070-9C1E-1CC437532D37}"/>
                </a:ext>
              </a:extLst>
            </p:cNvPr>
            <p:cNvGrpSpPr/>
            <p:nvPr/>
          </p:nvGrpSpPr>
          <p:grpSpPr>
            <a:xfrm>
              <a:off x="4997521" y="128482"/>
              <a:ext cx="616154" cy="6359949"/>
              <a:chOff x="4989143" y="128482"/>
              <a:chExt cx="616154" cy="6359949"/>
            </a:xfrm>
          </p:grpSpPr>
          <p:cxnSp>
            <p:nvCxnSpPr>
              <p:cNvPr id="73" name="Straight Connector 72"/>
              <p:cNvCxnSpPr>
                <a:cxnSpLocks/>
              </p:cNvCxnSpPr>
              <p:nvPr/>
            </p:nvCxnSpPr>
            <p:spPr>
              <a:xfrm>
                <a:off x="5282573" y="693924"/>
                <a:ext cx="0" cy="5794507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/>
              <p:cNvSpPr txBox="1"/>
              <p:nvPr/>
            </p:nvSpPr>
            <p:spPr>
              <a:xfrm>
                <a:off x="4989143" y="128482"/>
                <a:ext cx="616154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2026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2F2C6FD-353D-4077-87E2-5AD4C55921B3}"/>
                </a:ext>
              </a:extLst>
            </p:cNvPr>
            <p:cNvGrpSpPr/>
            <p:nvPr/>
          </p:nvGrpSpPr>
          <p:grpSpPr>
            <a:xfrm>
              <a:off x="6580514" y="131049"/>
              <a:ext cx="616153" cy="6361191"/>
              <a:chOff x="6569269" y="131049"/>
              <a:chExt cx="616153" cy="6361191"/>
            </a:xfrm>
          </p:grpSpPr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F55A5888-A840-4A56-AF3C-CA09ECE91D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5178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>
                <a:off x="6569269" y="131049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2027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DD51B6C-5BE0-400F-A492-B8043F17AD32}"/>
                </a:ext>
              </a:extLst>
            </p:cNvPr>
            <p:cNvGrpSpPr/>
            <p:nvPr/>
          </p:nvGrpSpPr>
          <p:grpSpPr>
            <a:xfrm>
              <a:off x="8159341" y="131049"/>
              <a:ext cx="616153" cy="6361191"/>
              <a:chOff x="8148082" y="131049"/>
              <a:chExt cx="616153" cy="6361191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8D1C54F9-718A-44A5-BDDE-8A6A2DC9D7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57386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BC0F3E0-DBDC-4BB7-9FA1-13031CFFF366}"/>
                  </a:ext>
                </a:extLst>
              </p:cNvPr>
              <p:cNvSpPr txBox="1"/>
              <p:nvPr/>
            </p:nvSpPr>
            <p:spPr>
              <a:xfrm>
                <a:off x="8148082" y="131049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2028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353AD96-92B5-42CA-80FB-7F9C989EFC17}"/>
                </a:ext>
              </a:extLst>
            </p:cNvPr>
            <p:cNvGrpSpPr/>
            <p:nvPr/>
          </p:nvGrpSpPr>
          <p:grpSpPr>
            <a:xfrm>
              <a:off x="2568812" y="436009"/>
              <a:ext cx="6025559" cy="200051"/>
              <a:chOff x="2573747" y="456142"/>
              <a:chExt cx="6025559" cy="200051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322EDE35-E996-4E26-A2C4-B522BD2B54B9}"/>
                  </a:ext>
                </a:extLst>
              </p:cNvPr>
              <p:cNvSpPr txBox="1"/>
              <p:nvPr/>
            </p:nvSpPr>
            <p:spPr>
              <a:xfrm>
                <a:off x="3570516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149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5ED0DA2B-7F49-4238-BEAA-0F0EB751488C}"/>
                  </a:ext>
                </a:extLst>
              </p:cNvPr>
              <p:cNvSpPr txBox="1"/>
              <p:nvPr/>
            </p:nvSpPr>
            <p:spPr>
              <a:xfrm>
                <a:off x="5142105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153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D674251F-AD3A-4A84-ABBF-0028148E06B1}"/>
                  </a:ext>
                </a:extLst>
              </p:cNvPr>
              <p:cNvSpPr txBox="1"/>
              <p:nvPr/>
            </p:nvSpPr>
            <p:spPr>
              <a:xfrm>
                <a:off x="671449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157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02C02753-2901-415E-BBC6-762696029A9A}"/>
                  </a:ext>
                </a:extLst>
              </p:cNvPr>
              <p:cNvSpPr txBox="1"/>
              <p:nvPr/>
            </p:nvSpPr>
            <p:spPr>
              <a:xfrm>
                <a:off x="8301309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0C810F66-2A0F-4106-933B-6080789A86CD}"/>
                  </a:ext>
                </a:extLst>
              </p:cNvPr>
              <p:cNvSpPr txBox="1"/>
              <p:nvPr/>
            </p:nvSpPr>
            <p:spPr>
              <a:xfrm>
                <a:off x="3966417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533A0AE2-9FA9-4441-B260-F5626E7C8923}"/>
                  </a:ext>
                </a:extLst>
              </p:cNvPr>
              <p:cNvSpPr txBox="1"/>
              <p:nvPr/>
            </p:nvSpPr>
            <p:spPr>
              <a:xfrm>
                <a:off x="4359115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9ABD7971-52EF-49D3-8606-17D2488D8C44}"/>
                  </a:ext>
                </a:extLst>
              </p:cNvPr>
              <p:cNvSpPr txBox="1"/>
              <p:nvPr/>
            </p:nvSpPr>
            <p:spPr>
              <a:xfrm>
                <a:off x="4751012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152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F8167102-02AA-408E-ADBD-EE81A9E64003}"/>
                  </a:ext>
                </a:extLst>
              </p:cNvPr>
              <p:cNvSpPr txBox="1"/>
              <p:nvPr/>
            </p:nvSpPr>
            <p:spPr>
              <a:xfrm>
                <a:off x="5534802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154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4E3C137F-D699-4894-8653-7C3D1699460F}"/>
                  </a:ext>
                </a:extLst>
              </p:cNvPr>
              <p:cNvSpPr txBox="1"/>
              <p:nvPr/>
            </p:nvSpPr>
            <p:spPr>
              <a:xfrm>
                <a:off x="5927497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155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4760B1AE-E318-48F7-9645-87FB1899D415}"/>
                  </a:ext>
                </a:extLst>
              </p:cNvPr>
              <p:cNvSpPr txBox="1"/>
              <p:nvPr/>
            </p:nvSpPr>
            <p:spPr>
              <a:xfrm>
                <a:off x="6320996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156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5B65AB71-9087-4E29-95DD-E3D7DFFFE7F4}"/>
                  </a:ext>
                </a:extLst>
              </p:cNvPr>
              <p:cNvSpPr txBox="1"/>
              <p:nvPr/>
            </p:nvSpPr>
            <p:spPr>
              <a:xfrm>
                <a:off x="710879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158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12775B8-0C14-45C8-9315-E3AA1A5543FC}"/>
                  </a:ext>
                </a:extLst>
              </p:cNvPr>
              <p:cNvSpPr txBox="1"/>
              <p:nvPr/>
            </p:nvSpPr>
            <p:spPr>
              <a:xfrm>
                <a:off x="7506301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0E99CD9B-E61E-47DE-9C23-3C41E5496959}"/>
                  </a:ext>
                </a:extLst>
              </p:cNvPr>
              <p:cNvSpPr txBox="1"/>
              <p:nvPr/>
            </p:nvSpPr>
            <p:spPr>
              <a:xfrm>
                <a:off x="790380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08C20783-1301-4CC6-BE69-DA8DEE645539}"/>
                  </a:ext>
                </a:extLst>
              </p:cNvPr>
              <p:cNvSpPr txBox="1"/>
              <p:nvPr/>
            </p:nvSpPr>
            <p:spPr>
              <a:xfrm>
                <a:off x="2573747" y="456142"/>
                <a:ext cx="84958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MPEG meeting: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28997AE-938D-43B9-9947-37ED82B4A88A}"/>
              </a:ext>
            </a:extLst>
          </p:cNvPr>
          <p:cNvGrpSpPr/>
          <p:nvPr/>
        </p:nvGrpSpPr>
        <p:grpSpPr>
          <a:xfrm>
            <a:off x="199519" y="1059684"/>
            <a:ext cx="12049949" cy="4994622"/>
            <a:chOff x="1171004" y="382939"/>
            <a:chExt cx="12204463" cy="3835584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46030D51-3357-4735-943D-3213D203B034}"/>
                </a:ext>
              </a:extLst>
            </p:cNvPr>
            <p:cNvSpPr txBox="1"/>
            <p:nvPr/>
          </p:nvSpPr>
          <p:spPr>
            <a:xfrm>
              <a:off x="1171004" y="382939"/>
              <a:ext cx="5972774" cy="288739"/>
            </a:xfrm>
            <a:prstGeom prst="rightArrow">
              <a:avLst>
                <a:gd name="adj1" fmla="val 52605"/>
                <a:gd name="adj2" fmla="val 53919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10A7DD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Neural network-based video compression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0D19399-7260-4B02-A87C-41EAEE11FCD2}"/>
                </a:ext>
              </a:extLst>
            </p:cNvPr>
            <p:cNvSpPr txBox="1"/>
            <p:nvPr/>
          </p:nvSpPr>
          <p:spPr>
            <a:xfrm>
              <a:off x="10182742" y="2774666"/>
              <a:ext cx="3192725" cy="14438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6197" tIns="38098" rIns="76197" bIns="38098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1200" cap="none" spc="0" normalizeH="0" baseline="0" dirty="0">
                  <a:ln>
                    <a:noFill/>
                  </a:ln>
                  <a:solidFill>
                    <a:srgbClr val="E9713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rbel" panose="020B0503020204020204"/>
                  <a:ea typeface="+mn-ea"/>
                  <a:cs typeface="+mn-cs"/>
                </a:rPr>
                <a:t>Major </a:t>
              </a:r>
            </a:p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1200" cap="none" spc="0" normalizeH="0" baseline="0" dirty="0">
                  <a:ln>
                    <a:noFill/>
                  </a:ln>
                  <a:solidFill>
                    <a:srgbClr val="E9713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rbel" panose="020B0503020204020204"/>
                  <a:ea typeface="+mn-ea"/>
                  <a:cs typeface="+mn-cs"/>
                </a:rPr>
                <a:t>Maintenance and Extensions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0610703" y="1244714"/>
              <a:ext cx="2733897" cy="535360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2800" b="1" dirty="0">
                  <a:solidFill>
                    <a:srgbClr val="10A7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Explorations</a:t>
              </a:r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F61D987E-103C-4948-B11F-4CD5B3B95A31}"/>
              </a:ext>
            </a:extLst>
          </p:cNvPr>
          <p:cNvSpPr txBox="1"/>
          <p:nvPr/>
        </p:nvSpPr>
        <p:spPr>
          <a:xfrm>
            <a:off x="4287409" y="5557087"/>
            <a:ext cx="4181432" cy="327824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Video supplemental enhancement information v5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130201-9F2A-853B-B1CC-1FF8AB3B4B86}"/>
              </a:ext>
            </a:extLst>
          </p:cNvPr>
          <p:cNvSpPr txBox="1"/>
          <p:nvPr/>
        </p:nvSpPr>
        <p:spPr>
          <a:xfrm>
            <a:off x="848080" y="2697192"/>
            <a:ext cx="5245103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AI support for representation and search of genomic data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324F1A-AE0A-0F76-5234-6CBCED533A66}"/>
              </a:ext>
            </a:extLst>
          </p:cNvPr>
          <p:cNvSpPr txBox="1"/>
          <p:nvPr/>
        </p:nvSpPr>
        <p:spPr>
          <a:xfrm>
            <a:off x="761367" y="2978577"/>
            <a:ext cx="5340135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Management of privacy and protection of genomic data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1DD45B-55C6-E264-EB11-A2F6FB1F5CBC}"/>
              </a:ext>
            </a:extLst>
          </p:cNvPr>
          <p:cNvSpPr txBox="1"/>
          <p:nvPr/>
        </p:nvSpPr>
        <p:spPr>
          <a:xfrm>
            <a:off x="1859281" y="3328408"/>
            <a:ext cx="4242221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Systems Technologies for AI-based Compression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D7F9B97-2D67-0679-66C0-4C4C4F6B5F14}"/>
              </a:ext>
            </a:extLst>
          </p:cNvPr>
          <p:cNvSpPr txBox="1"/>
          <p:nvPr/>
        </p:nvSpPr>
        <p:spPr>
          <a:xfrm>
            <a:off x="566349" y="5224226"/>
            <a:ext cx="3458839" cy="31980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Versatile Video Coding v 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D5754A-8734-8734-38BB-EE8AB0281226}"/>
              </a:ext>
            </a:extLst>
          </p:cNvPr>
          <p:cNvSpPr txBox="1"/>
          <p:nvPr/>
        </p:nvSpPr>
        <p:spPr>
          <a:xfrm>
            <a:off x="1504737" y="1391438"/>
            <a:ext cx="4603155" cy="347745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Compression of neural networks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715F44-6162-9819-1CD8-10ACBA3D403F}"/>
              </a:ext>
            </a:extLst>
          </p:cNvPr>
          <p:cNvSpPr txBox="1"/>
          <p:nvPr/>
        </p:nvSpPr>
        <p:spPr>
          <a:xfrm>
            <a:off x="1763178" y="2205678"/>
            <a:ext cx="4791119" cy="29890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Coding for Gaussian Splat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A496B80-A676-310B-E0E2-3380F0941F90}"/>
              </a:ext>
            </a:extLst>
          </p:cNvPr>
          <p:cNvSpPr txBox="1"/>
          <p:nvPr/>
        </p:nvSpPr>
        <p:spPr>
          <a:xfrm>
            <a:off x="3941620" y="3592901"/>
            <a:ext cx="6019123" cy="319803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Audio Coding for Machines v.2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6E6418-B14A-4451-7B84-51E41B1E8AC5}"/>
              </a:ext>
            </a:extLst>
          </p:cNvPr>
          <p:cNvSpPr txBox="1"/>
          <p:nvPr/>
        </p:nvSpPr>
        <p:spPr>
          <a:xfrm>
            <a:off x="1567538" y="4514726"/>
            <a:ext cx="2474275" cy="26563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High Efficiency Video Coding Extensions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D3FE554-01DD-19ED-633F-EBB174BB32ED}"/>
              </a:ext>
            </a:extLst>
          </p:cNvPr>
          <p:cNvSpPr txBox="1"/>
          <p:nvPr/>
        </p:nvSpPr>
        <p:spPr>
          <a:xfrm>
            <a:off x="2356987" y="4927143"/>
            <a:ext cx="2474276" cy="29708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Advanced Video Coding Extensions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9BF24C-D919-A155-A546-6C6B188BBCF1}"/>
              </a:ext>
            </a:extLst>
          </p:cNvPr>
          <p:cNvSpPr txBox="1"/>
          <p:nvPr/>
        </p:nvSpPr>
        <p:spPr>
          <a:xfrm>
            <a:off x="1014836" y="2413899"/>
            <a:ext cx="5097247" cy="309285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6G opportunities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D44625-BA49-F53E-0F99-B62E5137711E}"/>
              </a:ext>
            </a:extLst>
          </p:cNvPr>
          <p:cNvSpPr txBox="1"/>
          <p:nvPr/>
        </p:nvSpPr>
        <p:spPr>
          <a:xfrm>
            <a:off x="2849604" y="3860549"/>
            <a:ext cx="3227815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Media type independent metadata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7E309B-951E-670E-2642-D712A500BD2B}"/>
              </a:ext>
            </a:extLst>
          </p:cNvPr>
          <p:cNvSpPr txBox="1"/>
          <p:nvPr/>
        </p:nvSpPr>
        <p:spPr>
          <a:xfrm>
            <a:off x="2889800" y="4075550"/>
            <a:ext cx="3174145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AI reproducibility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03BAF4-8684-C7B9-FA5A-4863755126D2}"/>
              </a:ext>
            </a:extLst>
          </p:cNvPr>
          <p:cNvSpPr txBox="1"/>
          <p:nvPr/>
        </p:nvSpPr>
        <p:spPr>
          <a:xfrm>
            <a:off x="3042201" y="4272340"/>
            <a:ext cx="3059302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Application Metadata Carriage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08CA6A-04E4-14C1-A87C-39ECCED8979C}"/>
              </a:ext>
            </a:extLst>
          </p:cNvPr>
          <p:cNvSpPr txBox="1"/>
          <p:nvPr/>
        </p:nvSpPr>
        <p:spPr>
          <a:xfrm>
            <a:off x="2160455" y="1723095"/>
            <a:ext cx="4791119" cy="29890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Animation compression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56E053C-33C1-E847-71AF-9816B3E6CA1F}"/>
              </a:ext>
            </a:extLst>
          </p:cNvPr>
          <p:cNvCxnSpPr>
            <a:cxnSpLocks/>
          </p:cNvCxnSpPr>
          <p:nvPr/>
        </p:nvCxnSpPr>
        <p:spPr>
          <a:xfrm>
            <a:off x="9494413" y="1013628"/>
            <a:ext cx="0" cy="5811572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55699B8-9E82-DB10-F5C5-AA7E2DCEA312}"/>
              </a:ext>
            </a:extLst>
          </p:cNvPr>
          <p:cNvSpPr txBox="1"/>
          <p:nvPr/>
        </p:nvSpPr>
        <p:spPr>
          <a:xfrm>
            <a:off x="9150006" y="475584"/>
            <a:ext cx="686079" cy="353939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b="1" dirty="0"/>
              <a:t>2029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8C8C5C-C567-9D69-0015-6E7111A99B67}"/>
              </a:ext>
            </a:extLst>
          </p:cNvPr>
          <p:cNvSpPr txBox="1"/>
          <p:nvPr/>
        </p:nvSpPr>
        <p:spPr>
          <a:xfrm>
            <a:off x="9325738" y="803694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165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F7CFB2-3C79-26A5-4BBA-78AD9ED5390D}"/>
              </a:ext>
            </a:extLst>
          </p:cNvPr>
          <p:cNvSpPr txBox="1"/>
          <p:nvPr/>
        </p:nvSpPr>
        <p:spPr>
          <a:xfrm>
            <a:off x="7997893" y="803694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162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A4AA29-7F89-A3FF-9FC9-C8CECAFDBC24}"/>
              </a:ext>
            </a:extLst>
          </p:cNvPr>
          <p:cNvSpPr txBox="1"/>
          <p:nvPr/>
        </p:nvSpPr>
        <p:spPr>
          <a:xfrm>
            <a:off x="8440507" y="803694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163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0590A00-987D-9871-A68C-51BF880BC0C9}"/>
              </a:ext>
            </a:extLst>
          </p:cNvPr>
          <p:cNvSpPr txBox="1"/>
          <p:nvPr/>
        </p:nvSpPr>
        <p:spPr>
          <a:xfrm>
            <a:off x="8883126" y="803694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164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4910AD2-10F4-1388-2E0B-4C6B1065BB07}"/>
              </a:ext>
            </a:extLst>
          </p:cNvPr>
          <p:cNvSpPr txBox="1"/>
          <p:nvPr/>
        </p:nvSpPr>
        <p:spPr>
          <a:xfrm>
            <a:off x="4556014" y="1959087"/>
            <a:ext cx="5565444" cy="29890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Gaussian Splat Avatar Representation and Coding </a:t>
            </a:r>
          </a:p>
        </p:txBody>
      </p:sp>
    </p:spTree>
    <p:extLst>
      <p:ext uri="{BB962C8B-B14F-4D97-AF65-F5344CB8AC3E}">
        <p14:creationId xmlns:p14="http://schemas.microsoft.com/office/powerpoint/2010/main" val="4190305810"/>
      </p:ext>
    </p:extLst>
  </p:cSld>
  <p:clrMapOvr>
    <a:masterClrMapping/>
  </p:clrMapOvr>
</p:sld>
</file>

<file path=ppt/theme/theme1.xml><?xml version="1.0" encoding="utf-8"?>
<a:theme xmlns:a="http://schemas.openxmlformats.org/drawingml/2006/main" name="MPEG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Myriad pro black"/>
        <a:ea typeface=""/>
        <a:cs typeface=""/>
      </a:majorFont>
      <a:minorFont>
        <a:latin typeface="Myriad pro 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PEG" id="{A3994803-2B62-43CF-816E-269D633949BC}" vid="{F0859ABC-6FDC-4B18-8346-26CA4A32FC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MPEG</Template>
  <TotalTime>25586</TotalTime>
  <Words>505</Words>
  <Application>Microsoft Macintosh PowerPoint</Application>
  <PresentationFormat>Widescreen</PresentationFormat>
  <Paragraphs>161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Corbel</vt:lpstr>
      <vt:lpstr>Myriad pro black</vt:lpstr>
      <vt:lpstr>Myriad pro regular</vt:lpstr>
      <vt:lpstr>Times New Roman</vt:lpstr>
      <vt:lpstr>MPEG</vt:lpstr>
      <vt:lpstr>INTERNATIONAL ORGANISATION FOR STANDARDISATION ORGANISATION INTERNATIONALE DE NORMALISATION ISO/IEC JTC 1/SC 29/WG 2 MPEG TECHNICAL REQUIREMENTS  ISO/IEC JTC 1/SC 29/WG 2 N00520    Geneva, Switzerland – July 2026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for OMAF V.2</dc:title>
  <dc:creator>Koenen, R.H. (Rob)</dc:creator>
  <cp:lastModifiedBy>Igor Curcio</cp:lastModifiedBy>
  <cp:revision>434</cp:revision>
  <dcterms:created xsi:type="dcterms:W3CDTF">2018-01-20T11:00:54Z</dcterms:created>
  <dcterms:modified xsi:type="dcterms:W3CDTF">2026-07-18T19:28:39Z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d2f777e-4347-4fc6-823a-b44ab313546a_Enabled">
    <vt:lpwstr>true</vt:lpwstr>
  </property>
  <property fmtid="{D5CDD505-2E9C-101B-9397-08002B2CF9AE}" pid="3" name="MSIP_Label_4d2f777e-4347-4fc6-823a-b44ab313546a_SetDate">
    <vt:lpwstr>2025-06-30T04:59:42Z</vt:lpwstr>
  </property>
  <property fmtid="{D5CDD505-2E9C-101B-9397-08002B2CF9AE}" pid="4" name="MSIP_Label_4d2f777e-4347-4fc6-823a-b44ab313546a_Method">
    <vt:lpwstr>Standard</vt:lpwstr>
  </property>
  <property fmtid="{D5CDD505-2E9C-101B-9397-08002B2CF9AE}" pid="5" name="MSIP_Label_4d2f777e-4347-4fc6-823a-b44ab313546a_Name">
    <vt:lpwstr>Non-Public</vt:lpwstr>
  </property>
  <property fmtid="{D5CDD505-2E9C-101B-9397-08002B2CF9AE}" pid="6" name="MSIP_Label_4d2f777e-4347-4fc6-823a-b44ab313546a_SiteId">
    <vt:lpwstr>e351b779-f6d5-4e50-8568-80e922d180ae</vt:lpwstr>
  </property>
  <property fmtid="{D5CDD505-2E9C-101B-9397-08002B2CF9AE}" pid="7" name="MSIP_Label_4d2f777e-4347-4fc6-823a-b44ab313546a_ActionId">
    <vt:lpwstr>f3347c57-d82e-487e-a654-2e4c79b55dbb</vt:lpwstr>
  </property>
  <property fmtid="{D5CDD505-2E9C-101B-9397-08002B2CF9AE}" pid="8" name="MSIP_Label_4d2f777e-4347-4fc6-823a-b44ab313546a_ContentBits">
    <vt:lpwstr>0</vt:lpwstr>
  </property>
  <property fmtid="{D5CDD505-2E9C-101B-9397-08002B2CF9AE}" pid="9" name="MSIP_Label_4d2f777e-4347-4fc6-823a-b44ab313546a_Tag">
    <vt:lpwstr>10, 3, 0, 1</vt:lpwstr>
  </property>
</Properties>
</file>