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microsoft.com/office/2020/02/relationships/classificationlabels" Target="docMetadata/LabelInfo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12192000" cy="6858000"/>
  <p:notesSz cx="6858000" cy="12192000"/>
  <p:defaultTextStyle>
    <a:defPPr>
      <a:defRPr lang="fr-FR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02" y="6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11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C3CF1A-282C-4818-88D7-2518BB467F26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228600" y="1524000"/>
            <a:ext cx="7315200" cy="4114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67400"/>
            <a:ext cx="5486400" cy="4800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580813"/>
            <a:ext cx="2971800" cy="611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08A8A-5C2C-45A6-A35F-12BE1EC122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689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08A8A-5C2C-45A6-A35F-12BE1EC122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796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elfoli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25" descr="A blue and white logo&#10;&#10;AI-generated content may be incorrect.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 userDrawn="1">
            <p:ph type="ctrTitle" hasCustomPrompt="1"/>
          </p:nvPr>
        </p:nvSpPr>
        <p:spPr bwMode="auto">
          <a:xfrm>
            <a:off x="2178298" y="2863271"/>
            <a:ext cx="9144000" cy="1081833"/>
          </a:xfrm>
        </p:spPr>
        <p:txBody>
          <a:bodyPr anchor="b">
            <a:normAutofit/>
          </a:bodyPr>
          <a:lstStyle>
            <a:lvl1pPr algn="l">
              <a:defRPr sz="4400"/>
            </a:lvl1pPr>
          </a:lstStyle>
          <a:p>
            <a:pPr>
              <a:defRPr/>
            </a:pPr>
            <a:r>
              <a:rPr lang="en-US"/>
              <a:t>Title Goes Here</a:t>
            </a:r>
            <a:endParaRPr lang="fr-FR"/>
          </a:p>
        </p:txBody>
      </p:sp>
      <p:sp>
        <p:nvSpPr>
          <p:cNvPr id="6" name="Subtitle 2"/>
          <p:cNvSpPr>
            <a:spLocks noGrp="1"/>
          </p:cNvSpPr>
          <p:nvPr userDrawn="1">
            <p:ph type="subTitle" idx="1" hasCustomPrompt="1"/>
          </p:nvPr>
        </p:nvSpPr>
        <p:spPr bwMode="auto">
          <a:xfrm>
            <a:off x="2178298" y="4186262"/>
            <a:ext cx="8149087" cy="81019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Sub Text goes here</a:t>
            </a:r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Titel und Inhal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7" descr="A close-up of a blue and white object&#10;&#10;AI-generated content may be incorrect.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838200" y="607218"/>
            <a:ext cx="10515600" cy="1083469"/>
          </a:xfrm>
        </p:spPr>
        <p:txBody>
          <a:bodyPr anchor="t" anchorCtr="0"/>
          <a:lstStyle/>
          <a:p>
            <a:pPr>
              <a:defRPr/>
            </a:pPr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fr-FR"/>
          </a:p>
        </p:txBody>
      </p:sp>
      <p:sp>
        <p:nvSpPr>
          <p:cNvPr id="7" name="Date Placeholder 8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EE38D90-9632-4646-860B-4991F89E01FD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Abschnitts- überschrif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9" descr="A close-up of a blue and white object&#10;&#10;AI-generated content may be incorrect.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 bwMode="auto"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pPr>
              <a:defRPr/>
            </a:pPr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en-US"/>
              <a:t>Click to edit Master text styles</a:t>
            </a:r>
            <a:endParaRPr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EE38D90-9632-4646-860B-4991F89E01FD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Zwei Inhalt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8" descr="A close-up of a blue and white object&#10;&#10;AI-generated content may be incorrect.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838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fr-FR"/>
          </a:p>
        </p:txBody>
      </p:sp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6172200" y="1825625"/>
            <a:ext cx="5181600" cy="4351338"/>
          </a:xfrm>
        </p:spPr>
        <p:txBody>
          <a:bodyPr/>
          <a:lstStyle/>
          <a:p>
            <a:pPr lvl="0">
              <a:defRPr/>
            </a:pPr>
            <a:r>
              <a:rPr lang="en-US"/>
              <a:t>Click to 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  <a:endParaRPr lang="fr-FR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EE38D90-9632-4646-860B-4991F89E01FD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Nur Tite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7" descr="A close-up of a blue and white object&#10;&#10;AI-generated content may be incorrect."/>
          <p:cNvPicPr>
            <a:picLocks noChangeAspect="1"/>
          </p:cNvPicPr>
          <p:nvPr userDrawn="1"/>
        </p:nvPicPr>
        <p:blipFill>
          <a:blip r:embed="rId2"/>
          <a:srcRect r="84091" b="88687"/>
          <a:stretch/>
        </p:blipFill>
        <p:spPr bwMode="auto">
          <a:xfrm>
            <a:off x="0" y="0"/>
            <a:ext cx="1939636" cy="77585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EEE38D90-9632-4646-860B-4991F89E01FD}" type="slidenum">
              <a:rPr lang="fr-FR"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Leer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4" descr="A close-up of a blue and white object&#10;&#10;AI-generated content may be incorrect."/>
          <p:cNvPicPr>
            <a:picLocks noChangeAspect="1"/>
          </p:cNvPicPr>
          <p:nvPr userDrawn="1"/>
        </p:nvPicPr>
        <p:blipFill>
          <a:blip r:embed="rId2"/>
          <a:srcRect r="84091" b="88687"/>
          <a:stretch/>
        </p:blipFill>
        <p:spPr bwMode="auto">
          <a:xfrm>
            <a:off x="0" y="0"/>
            <a:ext cx="1939636" cy="77585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defRPr/>
            </a:pPr>
            <a:r>
              <a:rPr lang="de-DE"/>
              <a:t>Mastertitelformat bearbeiten</a:t>
            </a:r>
            <a:endParaRPr lang="fr-FR"/>
          </a:p>
        </p:txBody>
      </p:sp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de-DE"/>
              <a:t>Mastertextformat bearbeiten</a:t>
            </a:r>
            <a:endParaRPr/>
          </a:p>
          <a:p>
            <a:pPr lvl="1">
              <a:defRPr/>
            </a:pPr>
            <a:r>
              <a:rPr lang="de-DE"/>
              <a:t>Zweite Ebene</a:t>
            </a:r>
            <a:endParaRPr/>
          </a:p>
          <a:p>
            <a:pPr lvl="2">
              <a:defRPr/>
            </a:pPr>
            <a:r>
              <a:rPr lang="de-DE"/>
              <a:t>Dritte Ebene</a:t>
            </a:r>
            <a:endParaRPr/>
          </a:p>
          <a:p>
            <a:pPr lvl="3">
              <a:defRPr/>
            </a:pPr>
            <a:r>
              <a:rPr lang="de-DE"/>
              <a:t>Vierte Ebene</a:t>
            </a:r>
            <a:endParaRPr/>
          </a:p>
          <a:p>
            <a:pPr lvl="4">
              <a:defRPr/>
            </a:pPr>
            <a:r>
              <a:rPr lang="de-DE"/>
              <a:t>Fünfte Ebene</a:t>
            </a:r>
            <a:endParaRPr lang="fr-FR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838200" y="6356350"/>
            <a:ext cx="10202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1935676" y="6356350"/>
            <a:ext cx="87046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10741230" y="6356350"/>
            <a:ext cx="6125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pPr>
              <a:defRPr/>
            </a:pPr>
            <a:fld id="{EEE38D90-9632-4646-860B-4991F89E01FD}" type="slidenum">
              <a:rPr lang="fr-FR"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/>
  <p:txStyles>
    <p:titleStyle>
      <a:lvl1pPr algn="l" defTabSz="914400">
        <a:lnSpc>
          <a:spcPct val="90000"/>
        </a:lnSpc>
        <a:spcBef>
          <a:spcPts val="0"/>
        </a:spcBef>
        <a:buNone/>
        <a:defRPr sz="36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02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03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32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31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openxmlformats.org/officeDocument/2006/relationships/image" Target="../media/image30.png"/><Relationship Id="rId5" Type="http://schemas.microsoft.com/office/2007/relationships/media" Target="../media/media3.mp4"/><Relationship Id="rId10" Type="http://schemas.openxmlformats.org/officeDocument/2006/relationships/image" Target="../media/image29.png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76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35" TargetMode="Externa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36" TargetMode="Externa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54" TargetMode="Externa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73" TargetMode="Externa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4.jpg"/><Relationship Id="rId7" Type="http://schemas.openxmlformats.org/officeDocument/2006/relationships/image" Target="../media/image8.jpg"/><Relationship Id="rId12" Type="http://schemas.openxmlformats.org/officeDocument/2006/relationships/image" Target="../media/image13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g"/><Relationship Id="rId11" Type="http://schemas.openxmlformats.org/officeDocument/2006/relationships/image" Target="../media/image12.jpg"/><Relationship Id="rId5" Type="http://schemas.openxmlformats.org/officeDocument/2006/relationships/image" Target="../media/image6.jpg"/><Relationship Id="rId10" Type="http://schemas.openxmlformats.org/officeDocument/2006/relationships/image" Target="../media/image11.jpg"/><Relationship Id="rId4" Type="http://schemas.openxmlformats.org/officeDocument/2006/relationships/image" Target="../media/image5.jpg"/><Relationship Id="rId9" Type="http://schemas.openxmlformats.org/officeDocument/2006/relationships/image" Target="../media/image10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MPEGGroup/glTF" TargetMode="External"/><Relationship Id="rId2" Type="http://schemas.openxmlformats.org/officeDocument/2006/relationships/hyperlink" Target="https://github.com/KhronosGroup/glTF/tree/main/extensions/2.0/Vendo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5g-mag.com/reference-tools" TargetMode="External"/><Relationship Id="rId4" Type="http://schemas.openxmlformats.org/officeDocument/2006/relationships/hyperlink" Target="https://www.mpeg.org/wp-content/uploads/mpeg_meetings/140_Mainz/w22138.zip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khronos.org/events/gltf-meetup-July202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sd.iso.org/projects/project/90213/overview" TargetMode="External"/><Relationship Id="rId2" Type="http://schemas.openxmlformats.org/officeDocument/2006/relationships/hyperlink" Target="https://sd.iso.org/projects/project/90191/overvie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d.iso.org/projects/project/87584/overview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KhronosGroup/glTF/pull/2575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 Extensions to glTF2.0</a:t>
            </a:r>
            <a:endParaRPr/>
          </a:p>
        </p:txBody>
      </p:sp>
      <p:sp>
        <p:nvSpPr>
          <p:cNvPr id="5" name="Subtitle 5"/>
          <p:cNvSpPr>
            <a:spLocks noGrp="1"/>
          </p:cNvSpPr>
          <p:nvPr>
            <p:ph type="subTitle" idx="1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lnSpc>
                <a:spcPct val="104999"/>
              </a:lnSpc>
              <a:defRPr/>
            </a:pPr>
            <a:r>
              <a:rPr lang="en-US" dirty="0"/>
              <a:t>Presentation to Khronos 3D Formats Group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dirty="0"/>
              <a:t>12</a:t>
            </a:r>
            <a:r>
              <a:rPr lang="en-US" baseline="30000" dirty="0"/>
              <a:t>th</a:t>
            </a:r>
            <a:r>
              <a:rPr lang="en-US" dirty="0"/>
              <a:t> May 2026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MPEG_anchor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838200" y="1361660"/>
            <a:ext cx="10515600" cy="1301287"/>
          </a:xfrm>
        </p:spPr>
        <p:txBody>
          <a:bodyPr/>
          <a:lstStyle/>
          <a:p>
            <a:pPr>
              <a:lnSpc>
                <a:spcPct val="95000"/>
              </a:lnSpc>
              <a:defRPr/>
            </a:pPr>
            <a:r>
              <a:rPr lang="en-US" sz="1500"/>
              <a:t>Enables the insertion of virtual content into the user’s real environment</a:t>
            </a:r>
            <a:endParaRPr sz="1500"/>
          </a:p>
          <a:p>
            <a:pPr>
              <a:lnSpc>
                <a:spcPct val="70000"/>
              </a:lnSpc>
              <a:defRPr/>
            </a:pPr>
            <a:r>
              <a:rPr lang="en-US" sz="1500"/>
              <a:t>Relies on the concept of trackable and anchor as defined in ETSI ARF</a:t>
            </a:r>
            <a:endParaRPr sz="1500"/>
          </a:p>
          <a:p>
            <a:pPr>
              <a:lnSpc>
                <a:spcPct val="70000"/>
              </a:lnSpc>
              <a:defRPr/>
            </a:pPr>
            <a:r>
              <a:rPr lang="en-US" sz="1500"/>
              <a:t>Provides semantics at anchor level to place the virtual assets, to launch an action when anchored, to reference a light, and to define which digital representation of the user’s environment around that anchor is recommended (e.g., which real object to detect and represent)</a:t>
            </a:r>
            <a:endParaRPr sz="150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434674" y="2662947"/>
            <a:ext cx="3606800" cy="2686050"/>
          </a:xfrm>
          <a:prstGeom prst="rect">
            <a:avLst/>
          </a:prstGeom>
        </p:spPr>
      </p:pic>
      <p:sp>
        <p:nvSpPr>
          <p:cNvPr id="7" name="TextBox 5"/>
          <p:cNvSpPr>
            <a:spLocks/>
          </p:cNvSpPr>
          <p:nvPr/>
        </p:nvSpPr>
        <p:spPr bwMode="auto">
          <a:xfrm>
            <a:off x="0" y="5402244"/>
            <a:ext cx="3202224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 b="1">
                <a:cs typeface="Calibri"/>
              </a:rPr>
              <a:t>Trackable</a:t>
            </a:r>
            <a:endParaRPr lang="en-US" sz="1400">
              <a:cs typeface="Calibri"/>
            </a:endParaRPr>
          </a:p>
          <a:p>
            <a:pPr algn="ctr">
              <a:defRPr/>
            </a:pPr>
            <a:r>
              <a:rPr lang="en-US" sz="1400">
                <a:cs typeface="Calibri"/>
              </a:rPr>
              <a:t>real-world object that can be tracked by the XR runtime</a:t>
            </a:r>
            <a:endParaRPr lang="en-US" sz="1400"/>
          </a:p>
        </p:txBody>
      </p:sp>
      <p:sp>
        <p:nvSpPr>
          <p:cNvPr id="8" name="TextBox 6"/>
          <p:cNvSpPr>
            <a:spLocks/>
          </p:cNvSpPr>
          <p:nvPr/>
        </p:nvSpPr>
        <p:spPr bwMode="auto">
          <a:xfrm>
            <a:off x="3546496" y="5402244"/>
            <a:ext cx="2210615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 b="1">
                <a:cs typeface="Calibri"/>
              </a:rPr>
              <a:t>Anchor</a:t>
            </a:r>
            <a:endParaRPr lang="en-US" sz="1400">
              <a:cs typeface="Calibri"/>
            </a:endParaRPr>
          </a:p>
          <a:p>
            <a:pPr algn="ctr">
              <a:defRPr/>
            </a:pPr>
            <a:r>
              <a:rPr lang="en-US" sz="1400">
                <a:cs typeface="Calibri"/>
              </a:rPr>
              <a:t>Virtual element having a fixed pose related</a:t>
            </a:r>
            <a:endParaRPr/>
          </a:p>
          <a:p>
            <a:pPr algn="ctr">
              <a:defRPr/>
            </a:pPr>
            <a:r>
              <a:rPr lang="en-US" sz="1400">
                <a:cs typeface="Calibri"/>
              </a:rPr>
              <a:t>to a trackable</a:t>
            </a:r>
            <a:endParaRPr lang="en-US" sz="1400"/>
          </a:p>
        </p:txBody>
      </p:sp>
      <p:cxnSp>
        <p:nvCxnSpPr>
          <p:cNvPr id="9" name="Straight Arrow Connector 7"/>
          <p:cNvCxnSpPr>
            <a:cxnSpLocks/>
          </p:cNvCxnSpPr>
          <p:nvPr/>
        </p:nvCxnSpPr>
        <p:spPr bwMode="auto">
          <a:xfrm flipV="1">
            <a:off x="2084659" y="5037120"/>
            <a:ext cx="501203" cy="4697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8"/>
          <p:cNvCxnSpPr>
            <a:cxnSpLocks/>
          </p:cNvCxnSpPr>
          <p:nvPr/>
        </p:nvCxnSpPr>
        <p:spPr bwMode="auto">
          <a:xfrm flipH="1" flipV="1">
            <a:off x="3546496" y="5037120"/>
            <a:ext cx="748778" cy="46974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8"/>
          <p:cNvSpPr>
            <a:spLocks/>
          </p:cNvSpPr>
          <p:nvPr/>
        </p:nvSpPr>
        <p:spPr bwMode="auto">
          <a:xfrm>
            <a:off x="8154033" y="6428108"/>
            <a:ext cx="3116396" cy="447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b="1">
                <a:solidFill>
                  <a:schemeClr val="tx1"/>
                </a:solidFill>
                <a:latin typeface="Century Gothic"/>
              </a:rPr>
              <a:t>Several types of Trackables</a:t>
            </a:r>
            <a:endParaRPr/>
          </a:p>
        </p:txBody>
      </p:sp>
      <p:sp>
        <p:nvSpPr>
          <p:cNvPr id="12" name="TextBox 10"/>
          <p:cNvSpPr>
            <a:spLocks/>
          </p:cNvSpPr>
          <p:nvPr/>
        </p:nvSpPr>
        <p:spPr bwMode="auto">
          <a:xfrm>
            <a:off x="6955625" y="4094914"/>
            <a:ext cx="133350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>
                <a:cs typeface="Calibri"/>
              </a:rPr>
              <a:t>controller</a:t>
            </a:r>
            <a:endParaRPr lang="en-US" sz="1400"/>
          </a:p>
        </p:txBody>
      </p:sp>
      <p:sp>
        <p:nvSpPr>
          <p:cNvPr id="13" name="TextBox 11"/>
          <p:cNvSpPr>
            <a:spLocks/>
          </p:cNvSpPr>
          <p:nvPr/>
        </p:nvSpPr>
        <p:spPr bwMode="auto">
          <a:xfrm>
            <a:off x="9936961" y="4045549"/>
            <a:ext cx="113899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>
                <a:cs typeface="Calibri"/>
              </a:rPr>
              <a:t>plane</a:t>
            </a:r>
            <a:endParaRPr lang="en-US" sz="1400"/>
          </a:p>
        </p:txBody>
      </p:sp>
      <p:sp>
        <p:nvSpPr>
          <p:cNvPr id="14" name="TextBox 12"/>
          <p:cNvSpPr>
            <a:spLocks/>
          </p:cNvSpPr>
          <p:nvPr/>
        </p:nvSpPr>
        <p:spPr bwMode="auto">
          <a:xfrm>
            <a:off x="7350145" y="6231135"/>
            <a:ext cx="1173080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>
                <a:cs typeface="Calibri"/>
              </a:rPr>
              <a:t>marker</a:t>
            </a:r>
            <a:endParaRPr lang="en-US" sz="1400"/>
          </a:p>
        </p:txBody>
      </p:sp>
      <p:sp>
        <p:nvSpPr>
          <p:cNvPr id="15" name="TextBox 13"/>
          <p:cNvSpPr>
            <a:spLocks/>
          </p:cNvSpPr>
          <p:nvPr/>
        </p:nvSpPr>
        <p:spPr bwMode="auto">
          <a:xfrm>
            <a:off x="9905032" y="6245589"/>
            <a:ext cx="146608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en-US" sz="1400">
                <a:cs typeface="Calibri"/>
              </a:rPr>
              <a:t>geospatial</a:t>
            </a:r>
            <a:endParaRPr lang="en-US" sz="1400"/>
          </a:p>
        </p:txBody>
      </p:sp>
      <p:pic>
        <p:nvPicPr>
          <p:cNvPr id="16" name="Picture 14" descr="A hand holding a phone&#10;&#10;Description automatically generated with low confidence"/>
          <p:cNvPicPr>
            <a:picLocks noChangeAspect="1"/>
          </p:cNvPicPr>
          <p:nvPr/>
        </p:nvPicPr>
        <p:blipFill>
          <a:blip r:embed="rId3"/>
          <a:srcRect l="30438" r="30885"/>
          <a:stretch/>
        </p:blipFill>
        <p:spPr bwMode="auto">
          <a:xfrm>
            <a:off x="9936961" y="4569028"/>
            <a:ext cx="1333469" cy="1614748"/>
          </a:xfrm>
          <a:prstGeom prst="rect">
            <a:avLst/>
          </a:prstGeom>
        </p:spPr>
      </p:pic>
      <p:pic>
        <p:nvPicPr>
          <p:cNvPr id="17" name="Picture 15" descr="A picture containing text&#10;&#10;Description automatically generated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6684788" y="4539337"/>
            <a:ext cx="2503794" cy="1619319"/>
          </a:xfrm>
          <a:prstGeom prst="rect">
            <a:avLst/>
          </a:prstGeom>
        </p:spPr>
      </p:pic>
      <p:pic>
        <p:nvPicPr>
          <p:cNvPr id="18" name="Picture 16" descr="A person holding a phone with a screen&#10;&#10;AI-generated content may be incorrect.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363456" y="2637734"/>
            <a:ext cx="2286000" cy="1371600"/>
          </a:xfrm>
          <a:prstGeom prst="rect">
            <a:avLst/>
          </a:prstGeom>
        </p:spPr>
      </p:pic>
      <p:pic>
        <p:nvPicPr>
          <p:cNvPr id="19" name="Picture 17" descr="A hand with a drawing of a teapot&#10;&#10;AI-generated content may be incorrect."/>
          <p:cNvPicPr>
            <a:picLocks noChangeAspect="1"/>
          </p:cNvPicPr>
          <p:nvPr/>
        </p:nvPicPr>
        <p:blipFill>
          <a:blip r:embed="rId6"/>
          <a:srcRect l="50736" b="50680"/>
          <a:stretch/>
        </p:blipFill>
        <p:spPr bwMode="auto">
          <a:xfrm>
            <a:off x="6684788" y="2596196"/>
            <a:ext cx="1875175" cy="141411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AD8257-0A5C-EC86-D098-8002B685D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D4ED81D-C1AA-837D-30B0-D1B501D64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391D780B-CCBB-64DA-6B2B-EB4B97B5E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10</a:t>
            </a:fld>
            <a:endParaRPr lang="fr-FR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MPEG_anchor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7513196" y="101601"/>
            <a:ext cx="4597059" cy="6039684"/>
          </a:xfrm>
        </p:spPr>
        <p:txBody>
          <a:bodyPr>
            <a:noAutofit/>
          </a:bodyPr>
          <a:lstStyle/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{</a:t>
            </a:r>
            <a:endParaRPr/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latin typeface="Aptos"/>
                <a:ea typeface="Aptos"/>
                <a:cs typeface="Arial"/>
              </a:rPr>
              <a:t>…</a:t>
            </a:r>
            <a:endParaRPr/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"extensions"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{ 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"MPEG_anchor"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{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"anchors"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[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{                    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"trackable"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endParaRPr lang="en-US" sz="1050">
              <a:solidFill>
                <a:srgbClr val="00B050"/>
              </a:solidFill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"requiresAnchoring"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</a:t>
            </a:r>
            <a:r>
              <a:rPr lang="en-US" sz="1050" b="1">
                <a:solidFill>
                  <a:srgbClr val="18AF8A"/>
                </a:solidFill>
                <a:latin typeface="Courier New"/>
                <a:ea typeface="Times New Roman"/>
                <a:cs typeface="Arial"/>
              </a:rPr>
              <a:t>true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"actions"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:[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]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],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"trackables"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[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{                    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"type"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 </a:t>
            </a:r>
            <a:r>
              <a:rPr lang="en-US" sz="1050">
                <a:solidFill>
                  <a:srgbClr val="00B050"/>
                </a:solidFill>
                <a:latin typeface="Courier New"/>
                <a:ea typeface="Times New Roman"/>
                <a:cs typeface="Arial"/>
              </a:rPr>
              <a:t>// TRACKABLE_FLOOR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]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},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"scene"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: 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"scenes"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: [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{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"name"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: </a:t>
            </a:r>
            <a:r>
              <a:rPr lang="en-US" sz="1050">
                <a:solidFill>
                  <a:srgbClr val="800000"/>
                </a:solidFill>
                <a:latin typeface="Courier New"/>
                <a:ea typeface="Times New Roman"/>
                <a:cs typeface="Arial"/>
              </a:rPr>
              <a:t>"Scene"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"nodes"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: [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1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2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4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],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"extensions"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{ 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"MPEG_anchor"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{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    </a:t>
            </a:r>
            <a:r>
              <a:rPr lang="en-US" sz="1050">
                <a:solidFill>
                  <a:srgbClr val="8000FF"/>
                </a:solidFill>
                <a:latin typeface="Courier New"/>
                <a:ea typeface="Times New Roman"/>
                <a:cs typeface="Arial"/>
              </a:rPr>
              <a:t>"anchor"</a:t>
            </a: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  <a:ea typeface="Times New Roman"/>
                <a:cs typeface="Arial"/>
              </a:rPr>
              <a:t>0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    }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    ]   </a:t>
            </a:r>
            <a:endParaRPr lang="en-US" sz="1050">
              <a:latin typeface="Aptos"/>
              <a:ea typeface="Aptos"/>
              <a:cs typeface="Arial"/>
            </a:endParaRPr>
          </a:p>
          <a:p>
            <a:pPr>
              <a:lnSpc>
                <a:spcPct val="114999"/>
              </a:lnSpc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  <a:ea typeface="Times New Roman"/>
                <a:cs typeface="Arial"/>
              </a:rPr>
              <a:t>}</a:t>
            </a:r>
            <a:endParaRPr lang="en-US" sz="1050">
              <a:latin typeface="Aptos"/>
              <a:ea typeface="Aptos"/>
              <a:cs typeface="Arial"/>
            </a:endParaRP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050"/>
              <a:t>…</a:t>
            </a:r>
            <a:endParaRPr/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en-US" sz="1050"/>
              <a:t>}</a:t>
            </a:r>
            <a:endParaRPr/>
          </a:p>
        </p:txBody>
      </p:sp>
      <p:sp>
        <p:nvSpPr>
          <p:cNvPr id="6" name="Text Placeholder 2"/>
          <p:cNvSpPr>
            <a:spLocks/>
          </p:cNvSpPr>
          <p:nvPr/>
        </p:nvSpPr>
        <p:spPr bwMode="auto">
          <a:xfrm>
            <a:off x="838200" y="1361660"/>
            <a:ext cx="6433751" cy="94905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18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6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4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700"/>
              <a:t>Extension at glTF file level to define the trackables and anchors</a:t>
            </a:r>
            <a:endParaRPr sz="1700"/>
          </a:p>
          <a:p>
            <a:pPr>
              <a:defRPr/>
            </a:pPr>
            <a:r>
              <a:rPr lang="en-US" sz="1700"/>
              <a:t>Extension at glTF scene or node level to anchor the whole scene or one or more root node(s)</a:t>
            </a:r>
            <a:endParaRPr sz="1700"/>
          </a:p>
        </p:txBody>
      </p:sp>
      <p:pic>
        <p:nvPicPr>
          <p:cNvPr id="7" name="Picture 5" descr="Diagram&#10;&#10;Description automatically generated"/>
          <p:cNvPicPr>
            <a:picLocks noChangeAspect="1"/>
          </p:cNvPicPr>
          <p:nvPr/>
        </p:nvPicPr>
        <p:blipFill>
          <a:blip r:embed="rId2"/>
          <a:srcRect t="5932" r="32473" b="10346"/>
          <a:stretch/>
        </p:blipFill>
        <p:spPr bwMode="auto">
          <a:xfrm>
            <a:off x="952112" y="2472625"/>
            <a:ext cx="5805701" cy="3721815"/>
          </a:xfrm>
          <a:prstGeom prst="rect">
            <a:avLst/>
          </a:prstGeom>
        </p:spPr>
      </p:pic>
      <p:sp>
        <p:nvSpPr>
          <p:cNvPr id="8" name="TextBox 6"/>
          <p:cNvSpPr>
            <a:spLocks/>
          </p:cNvSpPr>
          <p:nvPr/>
        </p:nvSpPr>
        <p:spPr bwMode="auto">
          <a:xfrm>
            <a:off x="8270723" y="6141285"/>
            <a:ext cx="277621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fr-FR" sz="1400">
                <a:cs typeface="Calibri"/>
              </a:rPr>
              <a:t>A</a:t>
            </a:r>
            <a:r>
              <a:rPr lang="en-US" sz="1400">
                <a:cs typeface="Calibri"/>
              </a:rPr>
              <a:t>nchoring at glTF scene level</a:t>
            </a:r>
            <a:endParaRPr lang="en-US" sz="1400"/>
          </a:p>
        </p:txBody>
      </p:sp>
      <p:sp>
        <p:nvSpPr>
          <p:cNvPr id="9" name="TextBox 7"/>
          <p:cNvSpPr>
            <a:spLocks/>
          </p:cNvSpPr>
          <p:nvPr/>
        </p:nvSpPr>
        <p:spPr bwMode="auto">
          <a:xfrm>
            <a:off x="2362134" y="6141284"/>
            <a:ext cx="2776217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fr-FR" sz="1400">
                <a:cs typeface="Calibri"/>
              </a:rPr>
              <a:t>A</a:t>
            </a:r>
            <a:r>
              <a:rPr lang="en-US" sz="1400">
                <a:cs typeface="Calibri"/>
              </a:rPr>
              <a:t>nchoring at glTF node level</a:t>
            </a:r>
            <a:endParaRPr lang="en-US" sz="14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72082E1-77F5-8DC3-CE96-7A9C93C36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697435F-258E-8D53-F36A-59F0C541A3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19A0130-8D08-7729-DBD4-85EEE6DF5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11</a:t>
            </a:fld>
            <a:endParaRPr lang="fr-F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>
                <a:ea typeface="+mj-lt"/>
                <a:cs typeface="+mj-lt"/>
              </a:rPr>
              <a:t>MPEG_haptic and MPEG_haptic_material</a:t>
            </a:r>
            <a:br>
              <a:rPr lang="en-US">
                <a:ea typeface="+mj-lt"/>
                <a:cs typeface="+mj-lt"/>
              </a:rPr>
            </a:br>
            <a:r>
              <a:rPr lang="en-US" sz="3600" u="sng">
                <a:ea typeface="+mj-lt"/>
                <a:cs typeface="+mj-lt"/>
                <a:hlinkClick r:id="rId2"/>
              </a:rPr>
              <a:t>https://github.com/KhronosGroup/glTF/pull/2502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86A5C87-C0C7-B5D4-5946-3010112AB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1D10C0-1A50-26DB-4CD2-28868EC11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A41222-68F2-C113-1FDA-94117061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12</a:t>
            </a:fld>
            <a:endParaRPr lang="fr-FR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>
                <a:latin typeface="Century Gothic"/>
              </a:rPr>
              <a:t>MPEG_haptic and MPEG_haptic_material</a:t>
            </a:r>
            <a:endParaRPr lang="fr-FR"/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 bwMode="auto">
          <a:xfrm>
            <a:off x="609599" y="1259911"/>
            <a:ext cx="10972799" cy="3073656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pPr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To provide the sensation of a digital touch feedback</a:t>
            </a:r>
            <a:endParaRPr/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Force feedback, vibration, stiffness, temperature</a:t>
            </a:r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Need to associate haptic media with the objects of an XR scene</a:t>
            </a:r>
          </a:p>
          <a:p>
            <a:pPr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Numerous use cases defined by the haptics group</a:t>
            </a:r>
            <a:endParaRPr/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Touch the surface of a wall and feel a texture</a:t>
            </a:r>
            <a:endParaRPr/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Press a button to get stiffness feedback</a:t>
            </a:r>
            <a:endParaRPr/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Open a door and feel friction of the door with the floor</a:t>
            </a:r>
          </a:p>
          <a:p>
            <a:pPr lvl="1">
              <a:lnSpc>
                <a:spcPct val="104999"/>
              </a:lnSpc>
              <a:defRPr/>
            </a:pPr>
            <a:r>
              <a:rPr lang="fr-FR">
                <a:latin typeface="Century Gothic"/>
              </a:rPr>
              <a:t>…</a:t>
            </a:r>
            <a:endParaRPr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4038600" y="64579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>
              <a:defRPr sz="1000">
                <a:solidFill>
                  <a:schemeClr val="bg1"/>
                </a:solidFill>
                <a:latin typeface="Century Gothic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/>
              <a:t>MPEG meets Khronos on Scene Description</a:t>
            </a:r>
            <a:endParaRPr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4"/>
          </p:nvPr>
        </p:nvSpPr>
        <p:spPr bwMode="auto">
          <a:xfrm>
            <a:off x="419100" y="6457951"/>
            <a:ext cx="24765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>
              <a:defRPr sz="1000" b="0" i="0">
                <a:solidFill>
                  <a:schemeClr val="bg1"/>
                </a:solidFill>
                <a:latin typeface="Century Gothic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9D08456F-F893-6E4F-8F46-ECB4DB6C09B5}" type="slidenum">
              <a:rPr lang="en-US"/>
              <a:t>13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rcRect l="62397" t="67107" r="9034" b="12000"/>
          <a:stretch/>
        </p:blipFill>
        <p:spPr bwMode="auto">
          <a:xfrm>
            <a:off x="8147237" y="4333567"/>
            <a:ext cx="3657289" cy="167164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rcRect l="62397" t="47304" r="9034" b="32893"/>
          <a:stretch/>
        </p:blipFill>
        <p:spPr bwMode="auto">
          <a:xfrm>
            <a:off x="4117175" y="4476458"/>
            <a:ext cx="3657289" cy="158443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rcRect l="62397" t="27246" r="9034" b="53021"/>
          <a:stretch/>
        </p:blipFill>
        <p:spPr bwMode="auto">
          <a:xfrm>
            <a:off x="87113" y="4476458"/>
            <a:ext cx="3657289" cy="1578837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2FBB84-5BBA-427B-598E-3920D872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567267" y="583101"/>
            <a:ext cx="10812965" cy="827571"/>
          </a:xfrm>
        </p:spPr>
        <p:txBody>
          <a:bodyPr/>
          <a:lstStyle/>
          <a:p>
            <a:pPr>
              <a:defRPr/>
            </a:pPr>
            <a:r>
              <a:rPr lang="fr-FR" sz="4400"/>
              <a:t>MPEG_haptic and MPEG_haptic_material</a:t>
            </a:r>
            <a:endParaRPr lang="en-US"/>
          </a:p>
        </p:txBody>
      </p:sp>
      <p:pic>
        <p:nvPicPr>
          <p:cNvPr id="5" name="Content Placeholder 4" descr="A diagram of a diagram&#10;&#10;AI-generated content may be incorrect.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1264105" y="2969311"/>
            <a:ext cx="5399637" cy="2995419"/>
          </a:xfrm>
          <a:prstGeom prst="rect">
            <a:avLst/>
          </a:prstGeom>
        </p:spPr>
      </p:pic>
      <p:sp>
        <p:nvSpPr>
          <p:cNvPr id="6" name="TextBox 5"/>
          <p:cNvSpPr>
            <a:spLocks/>
          </p:cNvSpPr>
          <p:nvPr/>
        </p:nvSpPr>
        <p:spPr bwMode="auto">
          <a:xfrm>
            <a:off x="7726680" y="1410673"/>
            <a:ext cx="4614389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700"/>
              <a:t>...</a:t>
            </a:r>
            <a:endParaRPr/>
          </a:p>
          <a:p>
            <a:pPr>
              <a:defRPr/>
            </a:pPr>
            <a:r>
              <a:rPr lang="fr-FR" sz="700"/>
              <a:t>"extensions": {</a:t>
            </a:r>
            <a:endParaRPr/>
          </a:p>
          <a:p>
            <a:pPr>
              <a:defRPr/>
            </a:pPr>
            <a:r>
              <a:rPr lang="fr-FR" sz="700"/>
              <a:t>  "MPEG_media": {</a:t>
            </a:r>
            <a:endParaRPr/>
          </a:p>
          <a:p>
            <a:pPr>
              <a:defRPr/>
            </a:pPr>
            <a:r>
              <a:rPr lang="fr-FR" sz="700"/>
              <a:t>    "media": [</a:t>
            </a:r>
            <a:endParaRPr/>
          </a:p>
          <a:p>
            <a:pPr>
              <a:defRPr/>
            </a:pPr>
            <a:r>
              <a:rPr lang="fr-FR" sz="700"/>
              <a:t>      { "alternatives": [{ "uri": "collision_enter.hmpg" }] },</a:t>
            </a:r>
            <a:endParaRPr/>
          </a:p>
          <a:p>
            <a:pPr>
              <a:defRPr/>
            </a:pPr>
            <a:r>
              <a:rPr lang="fr-FR" sz="700"/>
              <a:t>      { "alternatives": [{ "uri": "collision_exit.hmpg" }] }</a:t>
            </a:r>
            <a:endParaRPr/>
          </a:p>
          <a:p>
            <a:pPr>
              <a:defRPr/>
            </a:pPr>
            <a:r>
              <a:rPr lang="fr-FR" sz="700"/>
              <a:t>    ]</a:t>
            </a:r>
            <a:endParaRPr/>
          </a:p>
          <a:p>
            <a:pPr>
              <a:defRPr/>
            </a:pPr>
            <a:r>
              <a:rPr lang="fr-FR" sz="700"/>
              <a:t>  },</a:t>
            </a:r>
            <a:endParaRPr/>
          </a:p>
          <a:p>
            <a:pPr>
              <a:defRPr/>
            </a:pPr>
            <a:endParaRPr lang="fr-FR" sz="700"/>
          </a:p>
          <a:p>
            <a:pPr>
              <a:defRPr/>
            </a:pPr>
            <a:r>
              <a:rPr lang="fr-FR" sz="700"/>
              <a:t>  "MPEG_haptic": {</a:t>
            </a:r>
            <a:endParaRPr/>
          </a:p>
          <a:p>
            <a:pPr>
              <a:defRPr/>
            </a:pPr>
            <a:r>
              <a:rPr lang="fr-FR" sz="700"/>
              <a:t>    "hapticObjects": [</a:t>
            </a:r>
            <a:endParaRPr/>
          </a:p>
          <a:p>
            <a:pPr>
              <a:defRPr/>
            </a:pPr>
            <a:r>
              <a:rPr lang="fr-FR" sz="700"/>
              <a:t>      { "accessors": [0] },</a:t>
            </a:r>
            <a:endParaRPr/>
          </a:p>
          <a:p>
            <a:pPr>
              <a:defRPr/>
            </a:pPr>
            <a:r>
              <a:rPr lang="fr-FR" sz="700"/>
              <a:t>      { "accessors": [1] }</a:t>
            </a:r>
            <a:endParaRPr/>
          </a:p>
          <a:p>
            <a:pPr>
              <a:defRPr/>
            </a:pPr>
            <a:r>
              <a:rPr lang="fr-FR" sz="700"/>
              <a:t>    ]</a:t>
            </a:r>
            <a:endParaRPr/>
          </a:p>
          <a:p>
            <a:pPr>
              <a:defRPr/>
            </a:pPr>
            <a:r>
              <a:rPr lang="fr-FR" sz="700"/>
              <a:t>  }</a:t>
            </a:r>
            <a:endParaRPr/>
          </a:p>
          <a:p>
            <a:pPr>
              <a:defRPr/>
            </a:pPr>
            <a:r>
              <a:rPr lang="fr-FR" sz="700"/>
              <a:t>},</a:t>
            </a:r>
            <a:endParaRPr/>
          </a:p>
          <a:p>
            <a:pPr>
              <a:defRPr/>
            </a:pPr>
            <a:endParaRPr lang="fr-FR" sz="700"/>
          </a:p>
          <a:p>
            <a:pPr>
              <a:defRPr/>
            </a:pPr>
            <a:r>
              <a:rPr lang="fr-FR" sz="700"/>
              <a:t>"scenes": [{</a:t>
            </a:r>
            <a:endParaRPr/>
          </a:p>
          <a:p>
            <a:pPr>
              <a:defRPr/>
            </a:pPr>
            <a:r>
              <a:rPr lang="fr-FR" sz="700"/>
              <a:t>  "name": "haptic_bubble",</a:t>
            </a:r>
            <a:endParaRPr/>
          </a:p>
          <a:p>
            <a:pPr>
              <a:defRPr/>
            </a:pPr>
            <a:r>
              <a:rPr lang="fr-FR" sz="700"/>
              <a:t>  "nodes": [2],</a:t>
            </a:r>
            <a:endParaRPr/>
          </a:p>
          <a:p>
            <a:pPr>
              <a:defRPr/>
            </a:pPr>
            <a:r>
              <a:rPr lang="fr-FR" sz="700"/>
              <a:t>  "extensions": {</a:t>
            </a:r>
            <a:endParaRPr/>
          </a:p>
          <a:p>
            <a:pPr>
              <a:defRPr/>
            </a:pPr>
            <a:r>
              <a:rPr lang="fr-FR" sz="700"/>
              <a:t>    "MPEG_scene_interactivities": [{</a:t>
            </a:r>
            <a:endParaRPr/>
          </a:p>
          <a:p>
            <a:pPr>
              <a:defRPr/>
            </a:pPr>
            <a:r>
              <a:rPr lang="fr-FR" sz="700"/>
              <a:t>      "triggers": [</a:t>
            </a:r>
            <a:endParaRPr/>
          </a:p>
          <a:p>
            <a:pPr>
              <a:defRPr/>
            </a:pPr>
            <a:r>
              <a:rPr lang="fr-FR" sz="700"/>
              <a:t>        { "type": 0, "nodes": [0] }, // collision: player</a:t>
            </a:r>
          </a:p>
          <a:p>
            <a:pPr>
              <a:defRPr/>
            </a:pPr>
            <a:r>
              <a:rPr lang="fr-FR" sz="700"/>
              <a:t>        { "type": 0, "nodes": [1] }  // collision: obstacle</a:t>
            </a:r>
            <a:endParaRPr/>
          </a:p>
          <a:p>
            <a:pPr>
              <a:defRPr/>
            </a:pPr>
            <a:r>
              <a:rPr lang="fr-FR" sz="700"/>
              <a:t>      ],</a:t>
            </a:r>
            <a:endParaRPr/>
          </a:p>
          <a:p>
            <a:pPr>
              <a:defRPr/>
            </a:pPr>
            <a:endParaRPr lang="fr-FR" sz="700"/>
          </a:p>
          <a:p>
            <a:pPr>
              <a:defRPr/>
            </a:pPr>
            <a:r>
              <a:rPr lang="fr-FR" sz="700"/>
              <a:t>      "actions": [</a:t>
            </a:r>
            <a:endParaRPr/>
          </a:p>
          <a:p>
            <a:pPr>
              <a:defRPr/>
            </a:pPr>
            <a:r>
              <a:rPr lang="fr-FR" sz="700"/>
              <a:t>        {</a:t>
            </a:r>
            <a:endParaRPr/>
          </a:p>
          <a:p>
            <a:pPr>
              <a:defRPr/>
            </a:pPr>
            <a:r>
              <a:rPr lang="fr-FR" sz="700"/>
              <a:t>          "type": 7, // haptic</a:t>
            </a:r>
          </a:p>
          <a:p>
            <a:pPr>
              <a:defRPr/>
            </a:pPr>
            <a:r>
              <a:rPr lang="fr-FR" sz="700"/>
              <a:t>          "hapticActionNodes": [{</a:t>
            </a:r>
            <a:endParaRPr/>
          </a:p>
          <a:p>
            <a:pPr>
              <a:defRPr/>
            </a:pPr>
            <a:r>
              <a:rPr lang="fr-FR" sz="700"/>
              <a:t>            "node": 0,</a:t>
            </a:r>
            <a:endParaRPr/>
          </a:p>
          <a:p>
            <a:pPr>
              <a:defRPr/>
            </a:pPr>
            <a:r>
              <a:rPr lang="fr-FR" sz="700"/>
              <a:t>            "material_haptic_modality": [4], // vibration</a:t>
            </a:r>
            <a:endParaRPr/>
          </a:p>
          <a:p>
            <a:pPr>
              <a:defRPr/>
            </a:pPr>
            <a:r>
              <a:rPr lang="fr-FR" sz="700"/>
              <a:t>            "haptic_action_medias": [{</a:t>
            </a:r>
            <a:endParaRPr/>
          </a:p>
          <a:p>
            <a:pPr>
              <a:defRPr/>
            </a:pPr>
            <a:r>
              <a:rPr lang="fr-FR" sz="700"/>
              <a:t>              "media_index": 0,</a:t>
            </a:r>
            <a:endParaRPr/>
          </a:p>
          <a:p>
            <a:pPr>
              <a:defRPr/>
            </a:pPr>
            <a:r>
              <a:rPr lang="fr-FR" sz="700"/>
              <a:t>              "perception_indices": [],</a:t>
            </a:r>
            <a:endParaRPr/>
          </a:p>
          <a:p>
            <a:pPr>
              <a:defRPr/>
            </a:pPr>
            <a:r>
              <a:rPr lang="fr-FR" sz="700"/>
              <a:t>              "haptic_control": 0 // play</a:t>
            </a:r>
          </a:p>
          <a:p>
            <a:pPr>
              <a:defRPr/>
            </a:pPr>
            <a:r>
              <a:rPr lang="fr-FR" sz="700"/>
              <a:t>            }]</a:t>
            </a:r>
            <a:endParaRPr/>
          </a:p>
          <a:p>
            <a:pPr>
              <a:defRPr/>
            </a:pPr>
            <a:r>
              <a:rPr lang="fr-FR" sz="700"/>
              <a:t>          }]</a:t>
            </a:r>
            <a:endParaRPr/>
          </a:p>
          <a:p>
            <a:pPr>
              <a:defRPr/>
            </a:pPr>
            <a:r>
              <a:rPr lang="fr-FR" sz="700"/>
              <a:t>        }</a:t>
            </a:r>
            <a:endParaRPr/>
          </a:p>
          <a:p>
            <a:pPr>
              <a:defRPr/>
            </a:pPr>
            <a:r>
              <a:rPr lang="fr-FR" sz="700"/>
              <a:t>      ],</a:t>
            </a:r>
            <a:endParaRPr/>
          </a:p>
          <a:p>
            <a:pPr>
              <a:defRPr/>
            </a:pPr>
            <a:endParaRPr lang="fr-FR" sz="700"/>
          </a:p>
          <a:p>
            <a:pPr>
              <a:defRPr/>
            </a:pPr>
            <a:r>
              <a:rPr lang="fr-FR" sz="700"/>
              <a:t>      "behaviors": [</a:t>
            </a:r>
            <a:endParaRPr/>
          </a:p>
          <a:p>
            <a:pPr>
              <a:defRPr/>
            </a:pPr>
            <a:r>
              <a:rPr lang="fr-FR" sz="700"/>
              <a:t>        { "triggers": [0,1], "actions": [0],</a:t>
            </a:r>
            <a:endParaRPr/>
          </a:p>
          <a:p>
            <a:pPr>
              <a:defRPr/>
            </a:pPr>
            <a:r>
              <a:rPr lang="fr-FR" sz="700"/>
              <a:t>          "triggersCombinationControl": "#0&amp;#1",</a:t>
            </a:r>
            <a:endParaRPr/>
          </a:p>
          <a:p>
            <a:pPr>
              <a:defRPr/>
            </a:pPr>
            <a:r>
              <a:rPr lang="fr-FR" sz="700"/>
              <a:t>          "triggersActivationControl": 0 },</a:t>
            </a:r>
            <a:endParaRPr/>
          </a:p>
          <a:p>
            <a:pPr>
              <a:defRPr/>
            </a:pPr>
            <a:r>
              <a:rPr lang="fr-FR" sz="700"/>
              <a:t>        { "triggers": [0,1], "actions": [1],</a:t>
            </a:r>
            <a:endParaRPr/>
          </a:p>
          <a:p>
            <a:pPr>
              <a:defRPr/>
            </a:pPr>
            <a:r>
              <a:rPr lang="fr-FR" sz="700"/>
              <a:t>          "triggersCombinationControl": "#0&amp;#1",</a:t>
            </a:r>
            <a:endParaRPr/>
          </a:p>
          <a:p>
            <a:pPr>
              <a:defRPr/>
            </a:pPr>
            <a:r>
              <a:rPr lang="fr-FR" sz="700"/>
              <a:t>          "triggersActivationControl": 1 }</a:t>
            </a:r>
            <a:endParaRPr/>
          </a:p>
          <a:p>
            <a:pPr>
              <a:defRPr/>
            </a:pPr>
            <a:r>
              <a:rPr lang="fr-FR" sz="700"/>
              <a:t>      ]</a:t>
            </a:r>
            <a:endParaRPr/>
          </a:p>
          <a:p>
            <a:pPr>
              <a:defRPr/>
            </a:pPr>
            <a:r>
              <a:rPr lang="fr-FR" sz="700"/>
              <a:t>    }]</a:t>
            </a:r>
            <a:endParaRPr/>
          </a:p>
          <a:p>
            <a:pPr>
              <a:defRPr/>
            </a:pPr>
            <a:r>
              <a:rPr lang="fr-FR" sz="700"/>
              <a:t>  }</a:t>
            </a:r>
            <a:endParaRPr/>
          </a:p>
          <a:p>
            <a:pPr>
              <a:defRPr/>
            </a:pPr>
            <a:r>
              <a:rPr lang="fr-FR" sz="700"/>
              <a:t>}]</a:t>
            </a:r>
            <a:endParaRPr/>
          </a:p>
          <a:p>
            <a:pPr>
              <a:defRPr/>
            </a:pPr>
            <a:r>
              <a:rPr lang="fr-FR" sz="700"/>
              <a:t>...</a:t>
            </a:r>
            <a:endParaRPr/>
          </a:p>
        </p:txBody>
      </p:sp>
      <p:sp>
        <p:nvSpPr>
          <p:cNvPr id="7" name="TextBox 7"/>
          <p:cNvSpPr>
            <a:spLocks/>
          </p:cNvSpPr>
          <p:nvPr/>
        </p:nvSpPr>
        <p:spPr bwMode="auto">
          <a:xfrm>
            <a:off x="201168" y="1192696"/>
            <a:ext cx="75255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fr-FR" sz="1400">
                <a:latin typeface="Century Gothic"/>
              </a:rPr>
              <a:t>Two extensions: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r>
              <a:rPr lang="fr-FR" sz="1400" b="1"/>
              <a:t>MPEG_haptic </a:t>
            </a:r>
            <a:r>
              <a:rPr lang="fr-FR" sz="1400"/>
              <a:t>extension</a:t>
            </a:r>
            <a:endParaRPr/>
          </a:p>
          <a:p>
            <a:pPr marL="742950" lvl="1" indent="-285750">
              <a:buFont typeface="Courier New"/>
              <a:buChar char="o"/>
              <a:defRPr/>
            </a:pPr>
            <a:r>
              <a:rPr lang="fr-FR" sz="1400"/>
              <a:t>Refer to one or more MPEG media containing the related haptic media files</a:t>
            </a:r>
            <a:endParaRPr/>
          </a:p>
          <a:p>
            <a:pPr marL="285750" indent="-285750">
              <a:buFont typeface="Arial"/>
              <a:buChar char="•"/>
              <a:defRPr/>
            </a:pPr>
            <a:endParaRPr lang="fr-FR" sz="1400" b="1"/>
          </a:p>
          <a:p>
            <a:pPr marL="285750" indent="-285750">
              <a:buFont typeface="Arial"/>
              <a:buChar char="•"/>
              <a:defRPr/>
            </a:pPr>
            <a:r>
              <a:rPr lang="fr-FR" sz="1400" b="1"/>
              <a:t>MPEG_material_haptic</a:t>
            </a:r>
          </a:p>
          <a:p>
            <a:pPr marL="742950" lvl="1" indent="-285750">
              <a:buFont typeface="Courier New"/>
              <a:buChar char="o"/>
              <a:defRPr/>
            </a:pPr>
            <a:r>
              <a:rPr lang="fr-FR" sz="1400"/>
              <a:t>Associate the haptic properties with the mesh of an object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4846227" y="4827961"/>
            <a:ext cx="1907096" cy="1968762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CDA96A-D8AA-A143-60F2-181693F0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393627-9526-BF8B-9EC5-1095660AC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7B68CC-CAE2-554A-44FA-FD0A6C964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14</a:t>
            </a:fld>
            <a:endParaRPr lang="fr-FR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MPEG_interactivity</a:t>
            </a:r>
            <a:br>
              <a:rPr lang="en-US"/>
            </a:br>
            <a:r>
              <a:rPr lang="en-US" sz="3600" u="sng">
                <a:hlinkClick r:id="rId2"/>
              </a:rPr>
              <a:t>https://github.com/KhronosGroup/glTF/pull/2503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16B41F-4DEF-F0D2-2EF8-E1EABB90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F8544C-8E9B-1F2B-2F3B-66D176ED0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47F071-DA40-E539-AD71-01CD6CA27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15</a:t>
            </a:fld>
            <a:endParaRPr lang="fr-F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MPEG_interactivity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838198" y="1361661"/>
            <a:ext cx="11098428" cy="4815302"/>
          </a:xfrm>
        </p:spPr>
        <p:txBody>
          <a:bodyPr>
            <a:normAutofit lnSpcReduction="10000"/>
          </a:bodyPr>
          <a:lstStyle/>
          <a:p>
            <a:pPr>
              <a:lnSpc>
                <a:spcPct val="95000"/>
              </a:lnSpc>
              <a:defRPr/>
            </a:pPr>
            <a:r>
              <a:rPr lang="en-US" sz="1800"/>
              <a:t>Basic trigger/action mechanism to address simple, media-centric interactive use cases</a:t>
            </a:r>
            <a:endParaRPr sz="18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Behavior = logical combination of triggers + actions to launch</a:t>
            </a:r>
            <a:endParaRPr sz="1500"/>
          </a:p>
          <a:p>
            <a:pPr>
              <a:lnSpc>
                <a:spcPct val="70000"/>
              </a:lnSpc>
              <a:defRPr/>
            </a:pPr>
            <a:r>
              <a:rPr lang="en-US" sz="1800"/>
              <a:t>Basic physics parameters (e.g., friction, restitution, mass) enabling simple physics simulations</a:t>
            </a:r>
            <a:endParaRPr sz="18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Additional parameters (e.g., recommendedPhysicsFrameRate, bounceThreshold) to improve the portability of the physics simulation across game engines</a:t>
            </a:r>
            <a:endParaRPr sz="1500"/>
          </a:p>
          <a:p>
            <a:pPr>
              <a:lnSpc>
                <a:spcPct val="70000"/>
              </a:lnSpc>
              <a:defRPr/>
            </a:pPr>
            <a:r>
              <a:rPr lang="en-US" sz="1800"/>
              <a:t>Several types of triggers </a:t>
            </a:r>
            <a:endParaRPr sz="18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Proximity,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Visibility,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Collision,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User input</a:t>
            </a:r>
            <a:endParaRPr sz="1500"/>
          </a:p>
          <a:p>
            <a:pPr>
              <a:lnSpc>
                <a:spcPct val="70000"/>
              </a:lnSpc>
              <a:defRPr/>
            </a:pPr>
            <a:r>
              <a:rPr lang="en-US" sz="1800"/>
              <a:t>Several types of actions</a:t>
            </a:r>
            <a:endParaRPr sz="18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Activate,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Transform,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Block,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Animate,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Media,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Manipulate,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SetMaterial,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SetHaptic,</a:t>
            </a:r>
            <a:endParaRPr sz="1500"/>
          </a:p>
          <a:p>
            <a:pPr lvl="1">
              <a:lnSpc>
                <a:spcPct val="70000"/>
              </a:lnSpc>
              <a:defRPr/>
            </a:pPr>
            <a:r>
              <a:rPr lang="en-US" sz="1500"/>
              <a:t>SetAvatar</a:t>
            </a:r>
          </a:p>
        </p:txBody>
      </p:sp>
      <p:pic>
        <p:nvPicPr>
          <p:cNvPr id="6" name="visibilityTrigg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/>
        </p:blipFill>
        <p:spPr bwMode="auto">
          <a:xfrm>
            <a:off x="6096000" y="2428331"/>
            <a:ext cx="5504313" cy="3643821"/>
          </a:xfrm>
          <a:prstGeom prst="rect">
            <a:avLst/>
          </a:prstGeom>
        </p:spPr>
      </p:pic>
      <p:pic>
        <p:nvPicPr>
          <p:cNvPr id="7" name="proximityTrigger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/>
        </p:blipFill>
        <p:spPr bwMode="auto">
          <a:xfrm>
            <a:off x="6096000" y="2428331"/>
            <a:ext cx="5504313" cy="3643821"/>
          </a:xfrm>
          <a:prstGeom prst="rect">
            <a:avLst/>
          </a:prstGeom>
        </p:spPr>
      </p:pic>
      <p:pic>
        <p:nvPicPr>
          <p:cNvPr id="8" name="interactivity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/>
        </p:blipFill>
        <p:spPr bwMode="auto">
          <a:xfrm>
            <a:off x="5639158" y="2535502"/>
            <a:ext cx="6249272" cy="3429478"/>
          </a:xfrm>
          <a:prstGeom prst="rect">
            <a:avLst/>
          </a:prstGeom>
        </p:spPr>
      </p:pic>
      <p:pic>
        <p:nvPicPr>
          <p:cNvPr id="9" name="collision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/>
        </p:blipFill>
        <p:spPr bwMode="auto">
          <a:xfrm>
            <a:off x="5639158" y="2535502"/>
            <a:ext cx="6249272" cy="3429478"/>
          </a:xfrm>
          <a:prstGeom prst="rect">
            <a:avLst/>
          </a:prstGeom>
        </p:spPr>
      </p:pic>
      <p:sp>
        <p:nvSpPr>
          <p:cNvPr id="10" name="Text Placeholder 7"/>
          <p:cNvSpPr>
            <a:spLocks/>
          </p:cNvSpPr>
          <p:nvPr/>
        </p:nvSpPr>
        <p:spPr bwMode="auto">
          <a:xfrm>
            <a:off x="5918886" y="6176963"/>
            <a:ext cx="6196913" cy="4207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fr-FR" sz="1400">
                <a:solidFill>
                  <a:schemeClr val="tx1"/>
                </a:solidFill>
              </a:rPr>
              <a:t>Examples of behavior with each trigger type and SetMaterial action</a:t>
            </a:r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3EDB71-BE44-603A-9831-BEB68F5EF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9216F3-3F23-2F79-7F2A-CED0D29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E8B0DF5-10E0-CBE1-98E9-358FC351B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16</a:t>
            </a:fld>
            <a:endParaRPr lang="fr-F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MPEG_interactivity</a:t>
            </a:r>
            <a:endParaRPr lang="en-US"/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8559457" y="1192696"/>
            <a:ext cx="3529798" cy="5424347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...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"scenes"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 : [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{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"name"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 : </a:t>
            </a:r>
            <a:r>
              <a:rPr lang="en-US" sz="1050">
                <a:solidFill>
                  <a:srgbClr val="800000"/>
                </a:solidFill>
                <a:latin typeface="Courier New"/>
              </a:rPr>
              <a:t>"Scene"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"nodes"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 : [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1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2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3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4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],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"extensions"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{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"MPEG_scene_interactivity"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{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"triggers"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[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{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  "type"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1050">
                <a:solidFill>
                  <a:srgbClr val="00B050"/>
                </a:solidFill>
                <a:latin typeface="Courier New"/>
              </a:rPr>
              <a:t>// collision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  "nodes"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:[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2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]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],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"actions"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[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{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  "type"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6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1050">
                <a:solidFill>
                  <a:srgbClr val="00B050"/>
                </a:solidFill>
                <a:latin typeface="Courier New"/>
              </a:rPr>
              <a:t>// set material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"material"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3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"nodes"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:[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2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]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},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{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"type"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4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1050">
                <a:solidFill>
                  <a:srgbClr val="00B050"/>
                </a:solidFill>
                <a:latin typeface="Courier New"/>
              </a:rPr>
              <a:t>// media control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"media"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  "mediaControl"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],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"behaviors"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[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{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"triggers"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:[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],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"actions"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:[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1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],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8000FF"/>
                </a:solidFill>
                <a:latin typeface="Courier New"/>
              </a:rPr>
              <a:t>          "triggersCombinationControl"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</a:t>
            </a:r>
            <a:r>
              <a:rPr lang="en-US" sz="1050">
                <a:solidFill>
                  <a:srgbClr val="800000"/>
                </a:solidFill>
                <a:latin typeface="Courier New"/>
              </a:rPr>
              <a:t>"#0"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   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"triggersActivationControl"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 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, </a:t>
            </a:r>
            <a:r>
              <a:rPr lang="en-US" sz="1050">
                <a:solidFill>
                  <a:srgbClr val="8000FF"/>
                </a:solidFill>
                <a:latin typeface="Courier New"/>
              </a:rPr>
              <a:t>"actionsControl"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:</a:t>
            </a:r>
            <a:r>
              <a:rPr lang="en-US" sz="1050">
                <a:solidFill>
                  <a:srgbClr val="FF8000"/>
                </a:solidFill>
                <a:latin typeface="Courier New"/>
              </a:rPr>
              <a:t>0</a:t>
            </a:r>
            <a:r>
              <a:rPr lang="en-US" sz="1050">
                <a:solidFill>
                  <a:srgbClr val="000000"/>
                </a:solidFill>
                <a:latin typeface="Courier New"/>
              </a:rPr>
              <a:t> 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  ]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  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  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}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] </a:t>
            </a:r>
            <a:endParaRPr/>
          </a:p>
          <a:p>
            <a:pPr>
              <a:spcBef>
                <a:spcPts val="0"/>
              </a:spcBef>
              <a:buNone/>
              <a:defRPr/>
            </a:pPr>
            <a:r>
              <a:rPr lang="en-US" sz="1050">
                <a:solidFill>
                  <a:srgbClr val="000000"/>
                </a:solidFill>
                <a:latin typeface="Courier New"/>
              </a:rPr>
              <a:t>... </a:t>
            </a:r>
            <a:endParaRPr lang="en-US" sz="1050"/>
          </a:p>
        </p:txBody>
      </p:sp>
      <p:sp>
        <p:nvSpPr>
          <p:cNvPr id="6" name="Rounded Rectangle 2"/>
          <p:cNvSpPr/>
          <p:nvPr/>
        </p:nvSpPr>
        <p:spPr bwMode="auto">
          <a:xfrm>
            <a:off x="58235" y="1499534"/>
            <a:ext cx="5796414" cy="1333680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lang="fr-FR" sz="1400">
                <a:solidFill>
                  <a:schemeClr val="tx1"/>
                </a:solidFill>
                <a:latin typeface="Cambria"/>
              </a:rPr>
              <a:t>scene</a:t>
            </a:r>
            <a:endParaRPr sz="140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7" name="Rounded Rectangle 3"/>
          <p:cNvSpPr/>
          <p:nvPr/>
        </p:nvSpPr>
        <p:spPr bwMode="auto">
          <a:xfrm>
            <a:off x="1608409" y="5161752"/>
            <a:ext cx="2696062" cy="282351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sz="1400">
                <a:solidFill>
                  <a:schemeClr val="tx1"/>
                </a:solidFill>
                <a:latin typeface="Cambria"/>
              </a:rPr>
              <a:t>mesh</a:t>
            </a:r>
            <a:endParaRPr/>
          </a:p>
        </p:txBody>
      </p:sp>
      <p:sp>
        <p:nvSpPr>
          <p:cNvPr id="8" name="Rounded Rectangle 4"/>
          <p:cNvSpPr/>
          <p:nvPr/>
        </p:nvSpPr>
        <p:spPr bwMode="auto">
          <a:xfrm>
            <a:off x="1608409" y="5588103"/>
            <a:ext cx="2696060" cy="282351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sz="1400">
                <a:solidFill>
                  <a:schemeClr val="tx1"/>
                </a:solidFill>
                <a:latin typeface="Cambria"/>
              </a:rPr>
              <a:t>accessor</a:t>
            </a:r>
            <a:endParaRPr/>
          </a:p>
        </p:txBody>
      </p:sp>
      <p:cxnSp>
        <p:nvCxnSpPr>
          <p:cNvPr id="9" name="Straight Arrow Connector 7"/>
          <p:cNvCxnSpPr>
            <a:cxnSpLocks/>
          </p:cNvCxnSpPr>
          <p:nvPr/>
        </p:nvCxnSpPr>
        <p:spPr bwMode="auto">
          <a:xfrm>
            <a:off x="2951497" y="2832063"/>
            <a:ext cx="1" cy="144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24"/>
          <p:cNvSpPr/>
          <p:nvPr/>
        </p:nvSpPr>
        <p:spPr bwMode="auto">
          <a:xfrm>
            <a:off x="1712349" y="4487650"/>
            <a:ext cx="2480804" cy="34551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node_avatar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11" name="Rounded Rectangle 24"/>
          <p:cNvSpPr/>
          <p:nvPr/>
        </p:nvSpPr>
        <p:spPr bwMode="auto">
          <a:xfrm>
            <a:off x="6639874" y="1748076"/>
            <a:ext cx="1862079" cy="34551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media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cxnSp>
        <p:nvCxnSpPr>
          <p:cNvPr id="12" name="Straight Arrow Connector 10"/>
          <p:cNvCxnSpPr>
            <a:cxnSpLocks/>
          </p:cNvCxnSpPr>
          <p:nvPr/>
        </p:nvCxnSpPr>
        <p:spPr bwMode="auto">
          <a:xfrm>
            <a:off x="2949683" y="5025692"/>
            <a:ext cx="1" cy="144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1"/>
          <p:cNvCxnSpPr>
            <a:cxnSpLocks/>
          </p:cNvCxnSpPr>
          <p:nvPr/>
        </p:nvCxnSpPr>
        <p:spPr bwMode="auto">
          <a:xfrm>
            <a:off x="2949682" y="5444103"/>
            <a:ext cx="1" cy="14400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24"/>
          <p:cNvSpPr/>
          <p:nvPr/>
        </p:nvSpPr>
        <p:spPr bwMode="auto">
          <a:xfrm>
            <a:off x="3256930" y="1737852"/>
            <a:ext cx="2480805" cy="951867"/>
          </a:xfrm>
          <a:prstGeom prst="roundRect">
            <a:avLst>
              <a:gd name="adj" fmla="val 16667"/>
            </a:avLst>
          </a:prstGeom>
          <a:solidFill>
            <a:srgbClr val="EACF9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scene_interactivity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15" name="Rounded Rectangle 24"/>
          <p:cNvSpPr/>
          <p:nvPr/>
        </p:nvSpPr>
        <p:spPr bwMode="auto">
          <a:xfrm>
            <a:off x="3392107" y="2087341"/>
            <a:ext cx="2224789" cy="488469"/>
          </a:xfrm>
          <a:prstGeom prst="roundRect">
            <a:avLst>
              <a:gd name="adj" fmla="val 16667"/>
            </a:avLst>
          </a:prstGeom>
          <a:solidFill>
            <a:srgbClr val="DCAF5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fr-FR" sz="1200">
                <a:solidFill>
                  <a:schemeClr val="tx1"/>
                </a:solidFill>
                <a:latin typeface="Cambria"/>
              </a:rPr>
              <a:t>behaviors</a:t>
            </a:r>
          </a:p>
          <a:p>
            <a:pPr algn="ctr">
              <a:defRPr/>
            </a:pPr>
            <a:r>
              <a:rPr lang="fr-FR" sz="1200">
                <a:solidFill>
                  <a:schemeClr val="tx1"/>
                </a:solidFill>
                <a:latin typeface="Cambria"/>
              </a:rPr>
              <a:t>{triggers [], actions []}</a:t>
            </a:r>
            <a:endParaRPr sz="120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16" name="Rounded Rectangle 2"/>
          <p:cNvSpPr/>
          <p:nvPr/>
        </p:nvSpPr>
        <p:spPr bwMode="auto">
          <a:xfrm>
            <a:off x="1608409" y="2959697"/>
            <a:ext cx="2696063" cy="2058267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sz="1400">
                <a:solidFill>
                  <a:schemeClr val="tx1"/>
                </a:solidFill>
                <a:latin typeface="Cambria"/>
              </a:rPr>
              <a:t>node</a:t>
            </a:r>
            <a:endParaRPr/>
          </a:p>
        </p:txBody>
      </p:sp>
      <p:sp>
        <p:nvSpPr>
          <p:cNvPr id="17" name="Rounded Rectangle 24"/>
          <p:cNvSpPr/>
          <p:nvPr/>
        </p:nvSpPr>
        <p:spPr bwMode="auto">
          <a:xfrm>
            <a:off x="1712348" y="3325063"/>
            <a:ext cx="2480805" cy="1089772"/>
          </a:xfrm>
          <a:prstGeom prst="roundRect">
            <a:avLst>
              <a:gd name="adj" fmla="val 16667"/>
            </a:avLst>
          </a:prstGeom>
          <a:solidFill>
            <a:srgbClr val="EACF9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node_interactivity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18" name="Rounded Rectangle 24"/>
          <p:cNvSpPr/>
          <p:nvPr/>
        </p:nvSpPr>
        <p:spPr bwMode="auto">
          <a:xfrm>
            <a:off x="1847525" y="3674553"/>
            <a:ext cx="2224789" cy="247296"/>
          </a:xfrm>
          <a:prstGeom prst="roundRect">
            <a:avLst>
              <a:gd name="adj" fmla="val 16667"/>
            </a:avLst>
          </a:prstGeom>
          <a:solidFill>
            <a:srgbClr val="DCAF5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200">
                <a:solidFill>
                  <a:schemeClr val="tx1"/>
                </a:solidFill>
                <a:latin typeface="Cambria"/>
              </a:rPr>
              <a:t>dedicated trigger parameters</a:t>
            </a:r>
            <a:endParaRPr sz="120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19" name="Rounded Rectangle 24"/>
          <p:cNvSpPr/>
          <p:nvPr/>
        </p:nvSpPr>
        <p:spPr bwMode="auto">
          <a:xfrm>
            <a:off x="1847525" y="4024043"/>
            <a:ext cx="2234312" cy="247296"/>
          </a:xfrm>
          <a:prstGeom prst="roundRect">
            <a:avLst>
              <a:gd name="adj" fmla="val 16667"/>
            </a:avLst>
          </a:prstGeom>
          <a:solidFill>
            <a:srgbClr val="DCAF5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200">
                <a:solidFill>
                  <a:schemeClr val="tx1"/>
                </a:solidFill>
                <a:latin typeface="Cambria"/>
              </a:rPr>
              <a:t>dedicated physics parameters</a:t>
            </a:r>
            <a:endParaRPr sz="1200">
              <a:solidFill>
                <a:schemeClr val="tx1"/>
              </a:solidFill>
              <a:latin typeface="Cambria"/>
            </a:endParaRPr>
          </a:p>
        </p:txBody>
      </p:sp>
      <p:cxnSp>
        <p:nvCxnSpPr>
          <p:cNvPr id="20" name="Straight Arrow Connector 18"/>
          <p:cNvCxnSpPr>
            <a:cxnSpLocks/>
            <a:endCxn id="8" idx="3"/>
          </p:cNvCxnSpPr>
          <p:nvPr/>
        </p:nvCxnSpPr>
        <p:spPr bwMode="auto">
          <a:xfrm flipH="1" flipV="1">
            <a:off x="4304469" y="5729279"/>
            <a:ext cx="2353005" cy="71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ounded Rectangle 24"/>
          <p:cNvSpPr/>
          <p:nvPr/>
        </p:nvSpPr>
        <p:spPr bwMode="auto">
          <a:xfrm>
            <a:off x="161078" y="1895606"/>
            <a:ext cx="2391685" cy="34551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scene_dynamic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22" name="Rounded Rectangle 24"/>
          <p:cNvSpPr/>
          <p:nvPr/>
        </p:nvSpPr>
        <p:spPr bwMode="auto">
          <a:xfrm>
            <a:off x="161078" y="2370254"/>
            <a:ext cx="2391685" cy="34551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viewport_recommended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23" name="Rounded Rectangle 4"/>
          <p:cNvSpPr/>
          <p:nvPr/>
        </p:nvSpPr>
        <p:spPr bwMode="auto">
          <a:xfrm>
            <a:off x="6668506" y="5588101"/>
            <a:ext cx="1851046" cy="282351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sz="1400">
                <a:solidFill>
                  <a:schemeClr val="tx1"/>
                </a:solidFill>
                <a:latin typeface="Cambria"/>
              </a:rPr>
              <a:t>a</a:t>
            </a:r>
            <a:r>
              <a:rPr lang="fr-FR" sz="1400">
                <a:solidFill>
                  <a:schemeClr val="tx1"/>
                </a:solidFill>
                <a:latin typeface="Cambria"/>
              </a:rPr>
              <a:t>nimation</a:t>
            </a:r>
            <a:endParaRPr sz="140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24" name="Rounded Rectangle 4"/>
          <p:cNvSpPr/>
          <p:nvPr/>
        </p:nvSpPr>
        <p:spPr bwMode="auto">
          <a:xfrm>
            <a:off x="6657474" y="5161751"/>
            <a:ext cx="1862078" cy="282351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lang="fr-FR" sz="1400">
                <a:solidFill>
                  <a:schemeClr val="tx1"/>
                </a:solidFill>
                <a:latin typeface="Cambria"/>
              </a:rPr>
              <a:t>material</a:t>
            </a:r>
            <a:endParaRPr sz="1400">
              <a:solidFill>
                <a:schemeClr val="tx1"/>
              </a:solidFill>
              <a:latin typeface="Cambria"/>
            </a:endParaRPr>
          </a:p>
        </p:txBody>
      </p:sp>
      <p:cxnSp>
        <p:nvCxnSpPr>
          <p:cNvPr id="25" name="Straight Arrow Connector 23"/>
          <p:cNvCxnSpPr>
            <a:cxnSpLocks/>
            <a:stCxn id="7" idx="3"/>
          </p:cNvCxnSpPr>
          <p:nvPr/>
        </p:nvCxnSpPr>
        <p:spPr bwMode="auto">
          <a:xfrm>
            <a:off x="4304471" y="5302928"/>
            <a:ext cx="2348133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4"/>
          <p:cNvSpPr/>
          <p:nvPr/>
        </p:nvSpPr>
        <p:spPr bwMode="auto">
          <a:xfrm>
            <a:off x="6660554" y="3815827"/>
            <a:ext cx="1851046" cy="282351"/>
          </a:xfrm>
          <a:prstGeom prst="roundRect">
            <a:avLst>
              <a:gd name="adj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tlCol="0" anchor="t"/>
          <a:lstStyle/>
          <a:p>
            <a:pPr algn="ctr">
              <a:defRPr/>
            </a:pPr>
            <a:r>
              <a:rPr lang="fr-FR" sz="1400">
                <a:solidFill>
                  <a:schemeClr val="tx1"/>
                </a:solidFill>
                <a:latin typeface="Cambria"/>
              </a:rPr>
              <a:t>camera</a:t>
            </a:r>
            <a:endParaRPr sz="140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27" name="Rounded Rectangle 24"/>
          <p:cNvSpPr/>
          <p:nvPr/>
        </p:nvSpPr>
        <p:spPr bwMode="auto">
          <a:xfrm>
            <a:off x="6652604" y="3190135"/>
            <a:ext cx="1862079" cy="345512"/>
          </a:xfrm>
          <a:prstGeom prst="roundRect">
            <a:avLst>
              <a:gd name="adj" fmla="val 16667"/>
            </a:avLst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sz="1250">
                <a:solidFill>
                  <a:schemeClr val="tx1"/>
                </a:solidFill>
                <a:latin typeface="Cambria"/>
              </a:rPr>
              <a:t>MPEG_</a:t>
            </a:r>
            <a:r>
              <a:rPr lang="fr-FR" sz="1250">
                <a:solidFill>
                  <a:schemeClr val="tx1"/>
                </a:solidFill>
                <a:latin typeface="Cambria"/>
              </a:rPr>
              <a:t>haptic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cxnSp>
        <p:nvCxnSpPr>
          <p:cNvPr id="28" name="Straight Arrow Connector 26"/>
          <p:cNvCxnSpPr>
            <a:cxnSpLocks/>
            <a:stCxn id="16" idx="3"/>
          </p:cNvCxnSpPr>
          <p:nvPr/>
        </p:nvCxnSpPr>
        <p:spPr bwMode="auto">
          <a:xfrm flipV="1">
            <a:off x="4304472" y="3957002"/>
            <a:ext cx="235059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7"/>
          <p:cNvCxnSpPr>
            <a:cxnSpLocks/>
          </p:cNvCxnSpPr>
          <p:nvPr/>
        </p:nvCxnSpPr>
        <p:spPr bwMode="auto">
          <a:xfrm>
            <a:off x="4304469" y="3365650"/>
            <a:ext cx="235059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ounded Rectangle 24"/>
          <p:cNvSpPr/>
          <p:nvPr/>
        </p:nvSpPr>
        <p:spPr bwMode="auto">
          <a:xfrm>
            <a:off x="6639874" y="2286459"/>
            <a:ext cx="1862079" cy="345512"/>
          </a:xfrm>
          <a:prstGeom prst="roundRect">
            <a:avLst>
              <a:gd name="adj" fmla="val 16667"/>
            </a:avLst>
          </a:prstGeom>
          <a:solidFill>
            <a:srgbClr val="BBFF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fr-FR" sz="1250">
                <a:solidFill>
                  <a:schemeClr val="tx1"/>
                </a:solidFill>
                <a:latin typeface="Cambria"/>
              </a:rPr>
              <a:t>User Inputs</a:t>
            </a:r>
            <a:endParaRPr sz="1250">
              <a:solidFill>
                <a:schemeClr val="tx1"/>
              </a:solidFill>
              <a:latin typeface="Cambria"/>
            </a:endParaRPr>
          </a:p>
        </p:txBody>
      </p:sp>
      <p:sp>
        <p:nvSpPr>
          <p:cNvPr id="31" name="Rounded Rectangle 27"/>
          <p:cNvSpPr/>
          <p:nvPr/>
        </p:nvSpPr>
        <p:spPr bwMode="auto">
          <a:xfrm>
            <a:off x="2534984" y="2274880"/>
            <a:ext cx="721946" cy="28953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en-US" sz="1200">
                <a:solidFill>
                  <a:srgbClr val="00B050"/>
                </a:solidFill>
                <a:latin typeface="Cambria"/>
              </a:rPr>
              <a:t>trigger</a:t>
            </a:r>
            <a:endParaRPr/>
          </a:p>
        </p:txBody>
      </p:sp>
      <p:sp>
        <p:nvSpPr>
          <p:cNvPr id="32" name="Rounded Rectangle 27"/>
          <p:cNvSpPr/>
          <p:nvPr/>
        </p:nvSpPr>
        <p:spPr bwMode="auto">
          <a:xfrm>
            <a:off x="5798136" y="1617080"/>
            <a:ext cx="721946" cy="28953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en-US" sz="1200">
                <a:solidFill>
                  <a:srgbClr val="0070C0"/>
                </a:solidFill>
                <a:latin typeface="Cambria"/>
              </a:rPr>
              <a:t>action</a:t>
            </a:r>
            <a:endParaRPr/>
          </a:p>
        </p:txBody>
      </p:sp>
      <p:sp>
        <p:nvSpPr>
          <p:cNvPr id="33" name="Rounded Rectangle 27"/>
          <p:cNvSpPr/>
          <p:nvPr/>
        </p:nvSpPr>
        <p:spPr bwMode="auto">
          <a:xfrm>
            <a:off x="2479743" y="1800115"/>
            <a:ext cx="832429" cy="289531"/>
          </a:xfrm>
          <a:prstGeom prst="roundRect">
            <a:avLst>
              <a:gd name="adj" fmla="val 16667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en-US" sz="1200">
                <a:solidFill>
                  <a:srgbClr val="C00000"/>
                </a:solidFill>
                <a:latin typeface="Cambria"/>
              </a:rPr>
              <a:t>interrupt</a:t>
            </a:r>
            <a:endParaRPr/>
          </a:p>
        </p:txBody>
      </p:sp>
      <p:cxnSp>
        <p:nvCxnSpPr>
          <p:cNvPr id="34" name="Straight Arrow Connector 32"/>
          <p:cNvCxnSpPr>
            <a:cxnSpLocks/>
          </p:cNvCxnSpPr>
          <p:nvPr/>
        </p:nvCxnSpPr>
        <p:spPr bwMode="auto">
          <a:xfrm>
            <a:off x="4809364" y="5667615"/>
            <a:ext cx="1859142" cy="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3"/>
          <p:cNvCxnSpPr>
            <a:cxnSpLocks/>
          </p:cNvCxnSpPr>
          <p:nvPr/>
        </p:nvCxnSpPr>
        <p:spPr bwMode="auto">
          <a:xfrm>
            <a:off x="2591497" y="2087341"/>
            <a:ext cx="665433" cy="0"/>
          </a:xfrm>
          <a:prstGeom prst="straightConnector1">
            <a:avLst/>
          </a:prstGeom>
          <a:ln w="12700">
            <a:solidFill>
              <a:srgbClr val="C00000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4"/>
          <p:cNvCxnSpPr>
            <a:cxnSpLocks/>
          </p:cNvCxnSpPr>
          <p:nvPr/>
        </p:nvCxnSpPr>
        <p:spPr bwMode="auto">
          <a:xfrm>
            <a:off x="2552763" y="2531899"/>
            <a:ext cx="704167" cy="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5"/>
          <p:cNvCxnSpPr>
            <a:cxnSpLocks/>
          </p:cNvCxnSpPr>
          <p:nvPr/>
        </p:nvCxnSpPr>
        <p:spPr bwMode="auto">
          <a:xfrm flipH="1" flipV="1">
            <a:off x="5737735" y="1984440"/>
            <a:ext cx="902139" cy="717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6"/>
          <p:cNvCxnSpPr>
            <a:cxnSpLocks/>
          </p:cNvCxnSpPr>
          <p:nvPr/>
        </p:nvCxnSpPr>
        <p:spPr bwMode="auto">
          <a:xfrm flipH="1" flipV="1">
            <a:off x="5737734" y="2454885"/>
            <a:ext cx="902139" cy="7179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7"/>
          <p:cNvCxnSpPr>
            <a:cxnSpLocks/>
          </p:cNvCxnSpPr>
          <p:nvPr/>
        </p:nvCxnSpPr>
        <p:spPr bwMode="auto">
          <a:xfrm flipH="1" flipV="1">
            <a:off x="4426176" y="2689719"/>
            <a:ext cx="1" cy="1180230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8"/>
          <p:cNvCxnSpPr>
            <a:cxnSpLocks/>
          </p:cNvCxnSpPr>
          <p:nvPr/>
        </p:nvCxnSpPr>
        <p:spPr bwMode="auto">
          <a:xfrm flipH="1" flipV="1">
            <a:off x="4611022" y="2689718"/>
            <a:ext cx="0" cy="1970642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39"/>
          <p:cNvCxnSpPr>
            <a:cxnSpLocks/>
          </p:cNvCxnSpPr>
          <p:nvPr/>
        </p:nvCxnSpPr>
        <p:spPr bwMode="auto">
          <a:xfrm flipH="1">
            <a:off x="4193153" y="4673670"/>
            <a:ext cx="417869" cy="0"/>
          </a:xfrm>
          <a:prstGeom prst="straightConnector1">
            <a:avLst/>
          </a:prstGeom>
          <a:ln w="127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0"/>
          <p:cNvCxnSpPr>
            <a:cxnSpLocks/>
          </p:cNvCxnSpPr>
          <p:nvPr/>
        </p:nvCxnSpPr>
        <p:spPr bwMode="auto">
          <a:xfrm flipH="1">
            <a:off x="4196179" y="3869949"/>
            <a:ext cx="229997" cy="0"/>
          </a:xfrm>
          <a:prstGeom prst="straightConnector1">
            <a:avLst/>
          </a:prstGeom>
          <a:ln w="127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1"/>
          <p:cNvCxnSpPr>
            <a:cxnSpLocks/>
          </p:cNvCxnSpPr>
          <p:nvPr/>
        </p:nvCxnSpPr>
        <p:spPr bwMode="auto">
          <a:xfrm flipV="1">
            <a:off x="5317351" y="2689232"/>
            <a:ext cx="0" cy="1180717"/>
          </a:xfrm>
          <a:prstGeom prst="straightConnector1">
            <a:avLst/>
          </a:prstGeom>
          <a:ln w="127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2"/>
          <p:cNvCxnSpPr>
            <a:cxnSpLocks/>
          </p:cNvCxnSpPr>
          <p:nvPr/>
        </p:nvCxnSpPr>
        <p:spPr bwMode="auto">
          <a:xfrm flipH="1">
            <a:off x="5317351" y="3869949"/>
            <a:ext cx="1343204" cy="0"/>
          </a:xfrm>
          <a:prstGeom prst="straightConnector1">
            <a:avLst/>
          </a:prstGeom>
          <a:ln w="12700">
            <a:solidFill>
              <a:srgbClr val="00B05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3"/>
          <p:cNvCxnSpPr>
            <a:cxnSpLocks/>
          </p:cNvCxnSpPr>
          <p:nvPr/>
        </p:nvCxnSpPr>
        <p:spPr bwMode="auto">
          <a:xfrm>
            <a:off x="5737734" y="1895606"/>
            <a:ext cx="902139" cy="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4"/>
          <p:cNvCxnSpPr>
            <a:cxnSpLocks/>
          </p:cNvCxnSpPr>
          <p:nvPr/>
        </p:nvCxnSpPr>
        <p:spPr bwMode="auto">
          <a:xfrm>
            <a:off x="4809364" y="2689232"/>
            <a:ext cx="0" cy="2978383"/>
          </a:xfrm>
          <a:prstGeom prst="straightConnector1">
            <a:avLst/>
          </a:prstGeom>
          <a:ln w="1270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5"/>
          <p:cNvCxnSpPr>
            <a:cxnSpLocks/>
          </p:cNvCxnSpPr>
          <p:nvPr/>
        </p:nvCxnSpPr>
        <p:spPr bwMode="auto">
          <a:xfrm>
            <a:off x="4958261" y="2689232"/>
            <a:ext cx="0" cy="2558288"/>
          </a:xfrm>
          <a:prstGeom prst="straightConnector1">
            <a:avLst/>
          </a:prstGeom>
          <a:ln w="1270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6"/>
          <p:cNvCxnSpPr>
            <a:cxnSpLocks/>
          </p:cNvCxnSpPr>
          <p:nvPr/>
        </p:nvCxnSpPr>
        <p:spPr bwMode="auto">
          <a:xfrm>
            <a:off x="4958261" y="5247521"/>
            <a:ext cx="1710245" cy="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7"/>
          <p:cNvCxnSpPr>
            <a:cxnSpLocks/>
          </p:cNvCxnSpPr>
          <p:nvPr/>
        </p:nvCxnSpPr>
        <p:spPr bwMode="auto">
          <a:xfrm>
            <a:off x="5477746" y="2690884"/>
            <a:ext cx="0" cy="602375"/>
          </a:xfrm>
          <a:prstGeom prst="straightConnector1">
            <a:avLst/>
          </a:prstGeom>
          <a:ln w="12700">
            <a:solidFill>
              <a:srgbClr val="0070C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8"/>
          <p:cNvCxnSpPr>
            <a:cxnSpLocks/>
          </p:cNvCxnSpPr>
          <p:nvPr/>
        </p:nvCxnSpPr>
        <p:spPr bwMode="auto">
          <a:xfrm>
            <a:off x="5477746" y="3293259"/>
            <a:ext cx="1190760" cy="0"/>
          </a:xfrm>
          <a:prstGeom prst="straightConnector1">
            <a:avLst/>
          </a:prstGeom>
          <a:ln w="1270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22C2A0-955A-6554-0F7B-F4990220D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D5BFA-4650-B7D7-0D03-6B0D1F0B4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1" name="Slide Number Placeholder 50">
            <a:extLst>
              <a:ext uri="{FF2B5EF4-FFF2-40B4-BE49-F238E27FC236}">
                <a16:creationId xmlns:a16="http://schemas.microsoft.com/office/drawing/2014/main" id="{52AACF97-211B-F55B-162C-D6B91326A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17</a:t>
            </a:fld>
            <a:endParaRPr lang="fr-FR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MPEG_lights_*</a:t>
            </a:r>
            <a:br>
              <a:rPr lang="en-US"/>
            </a:br>
            <a:r>
              <a:rPr lang="en-US" sz="3200" u="sng">
                <a:hlinkClick r:id="rId2"/>
              </a:rPr>
              <a:t>https://github.com/KhronosGroup/glTF/pull/2576</a:t>
            </a:r>
            <a:endParaRPr lang="en-US" sz="32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FB8C8E-26AA-7895-D843-9A0145240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24D7EB-3EB1-0B03-FA32-63BEA83C6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6C9ECC2-28A0-7166-B7DB-7EF73B3ED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18</a:t>
            </a:fld>
            <a:endParaRPr lang="fr-FR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GB"/>
              <a:t>MPEG_lights_*</a:t>
            </a:r>
            <a:endParaRPr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 bwMode="auto"/>
        <p:txBody>
          <a:bodyPr/>
          <a:lstStyle/>
          <a:p>
            <a:pPr>
              <a:lnSpc>
                <a:spcPct val="104999"/>
              </a:lnSpc>
              <a:defRPr/>
            </a:pPr>
            <a:r>
              <a:rPr lang="en-GB" sz="2600" b="1"/>
              <a:t>MPEG_lights_punctual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200"/>
              <a:t>Aligned with KHR_lights_punctual for light attribute definitions.</a:t>
            </a:r>
            <a:endParaRPr sz="2200"/>
          </a:p>
          <a:p>
            <a:pPr lvl="1">
              <a:lnSpc>
                <a:spcPct val="80000"/>
              </a:lnSpc>
              <a:defRPr/>
            </a:pPr>
            <a:r>
              <a:rPr lang="en-GB" sz="2200"/>
              <a:t>Enables extending light nodes with:</a:t>
            </a:r>
            <a:endParaRPr lang="en-US" sz="22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The nature of the light: physical, virtual, mixed light.</a:t>
            </a:r>
            <a:endParaRPr sz="19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An accessor to retrieve timed updated of the light attributes.</a:t>
            </a:r>
            <a:endParaRPr lang="en-GB" sz="1900"/>
          </a:p>
          <a:p>
            <a:pPr>
              <a:lnSpc>
                <a:spcPct val="80000"/>
              </a:lnSpc>
              <a:defRPr/>
            </a:pPr>
            <a:endParaRPr sz="260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 bwMode="auto"/>
        <p:txBody>
          <a:bodyPr/>
          <a:lstStyle/>
          <a:p>
            <a:pPr>
              <a:lnSpc>
                <a:spcPct val="104999"/>
              </a:lnSpc>
              <a:defRPr/>
            </a:pPr>
            <a:r>
              <a:rPr lang="en-GB" sz="2600" b="1"/>
              <a:t>MPEG_lights_texture_based</a:t>
            </a:r>
          </a:p>
          <a:p>
            <a:pPr lvl="1">
              <a:lnSpc>
                <a:spcPct val="80000"/>
              </a:lnSpc>
              <a:defRPr/>
            </a:pPr>
            <a:r>
              <a:rPr lang="en-GB" sz="2200"/>
              <a:t>Aligned with EXT_lights_image_based for lighting information  definitions.</a:t>
            </a:r>
            <a:endParaRPr sz="2200"/>
          </a:p>
          <a:p>
            <a:pPr lvl="1">
              <a:lnSpc>
                <a:spcPct val="80000"/>
              </a:lnSpc>
              <a:defRPr/>
            </a:pPr>
            <a:r>
              <a:rPr lang="en-GB" sz="2200"/>
              <a:t>Enables ambient lighting information with:</a:t>
            </a:r>
            <a:endParaRPr sz="22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The nature of the lighting information physical, virtual, mixed light.</a:t>
            </a:r>
            <a:endParaRPr sz="19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An accessor to retrieve timed updated of light attributes.</a:t>
            </a:r>
            <a:endParaRPr sz="19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Projection of the specular images (equirectangular and cubemap).</a:t>
            </a:r>
            <a:endParaRPr sz="1900"/>
          </a:p>
          <a:p>
            <a:pPr lvl="2">
              <a:lnSpc>
                <a:spcPct val="80000"/>
              </a:lnSpc>
              <a:defRPr/>
            </a:pPr>
            <a:r>
              <a:rPr lang="en-US" sz="1900"/>
              <a:t>Aligned with AR API allowing retrieval of environmental maps.</a:t>
            </a:r>
            <a:endParaRPr sz="1900"/>
          </a:p>
        </p:txBody>
      </p:sp>
      <p:pic>
        <p:nvPicPr>
          <p:cNvPr id="7" name="Picture 6" descr="A red square with a white ball on it&#10;&#10;AI-generated content may be incorrect."/>
          <p:cNvPicPr/>
          <p:nvPr/>
        </p:nvPicPr>
        <p:blipFill>
          <a:blip r:embed="rId2"/>
          <a:srcRect l="7524" t="16543" r="4471"/>
          <a:stretch/>
        </p:blipFill>
        <p:spPr bwMode="auto">
          <a:xfrm>
            <a:off x="1633319" y="4801905"/>
            <a:ext cx="2975121" cy="1641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884909" y="365125"/>
            <a:ext cx="1756182" cy="1141123"/>
          </a:xfrm>
          <a:prstGeom prst="rect">
            <a:avLst/>
          </a:prstGeom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F719BA-6F42-AEF6-B651-6AA2D3EDB2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CACFD2-CAB1-1433-0A24-9733D3C4A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BEE108-1A0C-D248-22DC-431F17972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19</a:t>
            </a:fld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Agenda</a:t>
            </a:r>
            <a:endParaRPr/>
          </a:p>
        </p:txBody>
      </p:sp>
      <p:grpSp>
        <p:nvGrpSpPr>
          <p:cNvPr id="5" name="Content Placeholder 3"/>
          <p:cNvGrpSpPr/>
          <p:nvPr/>
        </p:nvGrpSpPr>
        <p:grpSpPr bwMode="auto">
          <a:xfrm>
            <a:off x="838200" y="1825625"/>
            <a:ext cx="10515600" cy="4351338"/>
            <a:chOff x="0" y="0"/>
            <a:chExt cx="10515600" cy="4351338"/>
          </a:xfrm>
        </p:grpSpPr>
        <p:sp>
          <p:nvSpPr>
            <p:cNvPr id="6" name="Rectangle: Rounded Corners 5"/>
            <p:cNvSpPr/>
            <p:nvPr/>
          </p:nvSpPr>
          <p:spPr bwMode="auto">
            <a:xfrm>
              <a:off x="0" y="55269"/>
              <a:ext cx="10515600" cy="9781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3800"/>
                <a:t>Introduction to MPEG and Work</a:t>
              </a:r>
              <a:endParaRPr/>
            </a:p>
          </p:txBody>
        </p:sp>
        <p:sp>
          <p:nvSpPr>
            <p:cNvPr id="7" name="Rectangle: Rounded Corners 6"/>
            <p:cNvSpPr/>
            <p:nvPr/>
          </p:nvSpPr>
          <p:spPr bwMode="auto">
            <a:xfrm>
              <a:off x="0" y="1142829"/>
              <a:ext cx="10515600" cy="9781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3800"/>
                <a:t>MPEG-I Scene Description – Existing Extensions</a:t>
              </a:r>
            </a:p>
          </p:txBody>
        </p:sp>
        <p:sp>
          <p:nvSpPr>
            <p:cNvPr id="8" name="Rectangle: Rounded Corners 7"/>
            <p:cNvSpPr/>
            <p:nvPr/>
          </p:nvSpPr>
          <p:spPr bwMode="auto">
            <a:xfrm>
              <a:off x="0" y="2230389"/>
              <a:ext cx="10515600" cy="9781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3800"/>
                <a:t>Latest Extensions submitted to Khronos</a:t>
              </a:r>
            </a:p>
          </p:txBody>
        </p:sp>
        <p:sp>
          <p:nvSpPr>
            <p:cNvPr id="9" name="Rectangle: Rounded Corners 8"/>
            <p:cNvSpPr/>
            <p:nvPr/>
          </p:nvSpPr>
          <p:spPr bwMode="auto">
            <a:xfrm>
              <a:off x="0" y="3317949"/>
              <a:ext cx="10515600" cy="9781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190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</p:spPr>
          <p:style>
            <a:lnRef idx="2">
              <a:srgbClr val="000000"/>
            </a:lnRef>
            <a:fillRef idx="1">
              <a:srgbClr val="000000"/>
            </a:fillRef>
            <a:effectRef idx="0">
              <a:srgbClr val="000000"/>
            </a:effectRef>
            <a:fontRef idx="minor">
              <a:schemeClr val="lt1"/>
            </a:fontRef>
          </p:style>
          <p:txBody>
            <a:bodyPr spcFirstLastPara="0" vert="horz" wrap="square" lIns="144780" tIns="144780" rIns="144780" bIns="144780" numCol="1" spcCol="1270" anchor="ctr" anchorCtr="0">
              <a:noAutofit/>
            </a:bodyPr>
            <a:lstStyle/>
            <a:p>
              <a:pPr marL="0" lvl="0" indent="0" algn="l" defTabSz="168910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lang="en-US" sz="3800"/>
                <a:t>Resources</a:t>
              </a:r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E67A0CD-E442-32D4-953D-BC8A940AD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6ADA36-7DCD-7200-9EAC-1F7E941E9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663DEA3-02EE-292A-F759-A4598D368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</a:t>
            </a:fld>
            <a:endParaRPr lang="fr-FR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MPEG_primitive_V3C</a:t>
            </a:r>
            <a:br>
              <a:rPr lang="en-US"/>
            </a:br>
            <a:r>
              <a:rPr lang="en-US" sz="3600" u="sng">
                <a:hlinkClick r:id="rId2"/>
              </a:rPr>
              <a:t>https://github.com/KhronosGroup/glTF/pull/2535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782BE4C-8573-62BD-CC89-1DCACAAB5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462B26-CF16-ADC6-98AE-1AF4CA4D1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DB9124-59A0-D202-3CC4-39F479C82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20</a:t>
            </a:fld>
            <a:endParaRPr lang="fr-FR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18"/>
          <p:cNvPicPr>
            <a:picLocks noChangeAspect="1"/>
          </p:cNvPicPr>
          <p:nvPr/>
        </p:nvPicPr>
        <p:blipFill>
          <a:blip r:embed="rId2"/>
          <a:srcRect b="36693"/>
          <a:stretch/>
        </p:blipFill>
        <p:spPr bwMode="auto">
          <a:xfrm>
            <a:off x="7321803" y="1933212"/>
            <a:ext cx="4297007" cy="2502375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MPEG_primitive_V3C</a:t>
            </a:r>
            <a:endParaRPr/>
          </a:p>
        </p:txBody>
      </p:sp>
      <p:sp>
        <p:nvSpPr>
          <p:cNvPr id="6" name="Text Placeholder 2"/>
          <p:cNvSpPr>
            <a:spLocks noGrp="1"/>
          </p:cNvSpPr>
          <p:nvPr>
            <p:ph idx="1"/>
          </p:nvPr>
        </p:nvSpPr>
        <p:spPr bwMode="auto">
          <a:xfrm>
            <a:off x="838200" y="1361661"/>
            <a:ext cx="5857875" cy="4815302"/>
          </a:xfrm>
        </p:spPr>
        <p:txBody>
          <a:bodyPr vert="horz" lIns="91440" tIns="45720" rIns="91440" bIns="45720" rtlCol="0" anchor="t"/>
          <a:lstStyle/>
          <a:p>
            <a:pPr>
              <a:lnSpc>
                <a:spcPct val="95000"/>
              </a:lnSpc>
              <a:defRPr/>
            </a:pPr>
            <a:r>
              <a:rPr lang="en-US" sz="2200"/>
              <a:t>Developed in alignment with Visual Volumetric Video-based Coding (V3C) standard</a:t>
            </a:r>
            <a:r>
              <a:rPr lang="en-US" sz="2200" baseline="30000"/>
              <a:t>1</a:t>
            </a:r>
            <a:endParaRPr sz="2200"/>
          </a:p>
          <a:p>
            <a:pPr lvl="1">
              <a:lnSpc>
                <a:spcPct val="70000"/>
              </a:lnSpc>
              <a:defRPr/>
            </a:pPr>
            <a:r>
              <a:rPr lang="en-US" sz="1900"/>
              <a:t>In V3C, 3D object is projected onto several 2D planes</a:t>
            </a:r>
            <a:endParaRPr sz="1900"/>
          </a:p>
          <a:p>
            <a:pPr lvl="1">
              <a:lnSpc>
                <a:spcPct val="70000"/>
              </a:lnSpc>
              <a:defRPr/>
            </a:pPr>
            <a:r>
              <a:rPr lang="en-US" sz="1900"/>
              <a:t>Projection representations are packed into 2D frames and compressed using traditional video codecs</a:t>
            </a:r>
            <a:endParaRPr sz="1900"/>
          </a:p>
          <a:p>
            <a:pPr lvl="1">
              <a:lnSpc>
                <a:spcPct val="70000"/>
              </a:lnSpc>
              <a:defRPr/>
            </a:pPr>
            <a:r>
              <a:rPr lang="en-US" sz="1900"/>
              <a:t>Main components; Geometry, Attributes and Occupancy</a:t>
            </a:r>
            <a:endParaRPr sz="1900"/>
          </a:p>
          <a:p>
            <a:pPr lvl="1">
              <a:lnSpc>
                <a:spcPct val="70000"/>
              </a:lnSpc>
              <a:defRPr/>
            </a:pPr>
            <a:r>
              <a:rPr lang="en-US" sz="1900"/>
              <a:t>Atlas Metadata stream to reconstruction 3D representation from 2D textures</a:t>
            </a:r>
            <a:endParaRPr sz="1900"/>
          </a:p>
          <a:p>
            <a:pPr>
              <a:lnSpc>
                <a:spcPct val="70000"/>
              </a:lnSpc>
              <a:defRPr/>
            </a:pPr>
            <a:r>
              <a:rPr lang="en-US" sz="2200"/>
              <a:t>Extends glTF2.0 to support Texture-based primitives to describe a 3D volumetric asset</a:t>
            </a:r>
            <a:endParaRPr sz="2200"/>
          </a:p>
          <a:p>
            <a:pPr>
              <a:lnSpc>
                <a:spcPct val="70000"/>
              </a:lnSpc>
              <a:defRPr/>
            </a:pPr>
            <a:r>
              <a:rPr lang="en-US" sz="2200"/>
              <a:t>References to textures for different V3C components</a:t>
            </a:r>
            <a:endParaRPr sz="2200"/>
          </a:p>
          <a:p>
            <a:pPr>
              <a:lnSpc>
                <a:spcPct val="70000"/>
              </a:lnSpc>
              <a:defRPr/>
            </a:pPr>
            <a:r>
              <a:rPr lang="en-US" sz="2200"/>
              <a:t>Describes a buffer format for V3C atlas data</a:t>
            </a:r>
            <a:endParaRPr sz="2200"/>
          </a:p>
        </p:txBody>
      </p:sp>
      <p:sp>
        <p:nvSpPr>
          <p:cNvPr id="7" name="TextBox 5"/>
          <p:cNvSpPr>
            <a:spLocks/>
          </p:cNvSpPr>
          <p:nvPr/>
        </p:nvSpPr>
        <p:spPr bwMode="auto">
          <a:xfrm>
            <a:off x="1251256" y="6121311"/>
            <a:ext cx="1083596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100"/>
              <a:t>1. ISO/IEC 23090-5:2025 Information technology, Coded representation of immersive media Part 5, Online, https://www.iso.org/standard/89030.html</a:t>
            </a:r>
            <a:endParaRPr lang="en-US" sz="1100">
              <a:solidFill>
                <a:srgbClr val="000000"/>
              </a:solidFill>
            </a:endParaRPr>
          </a:p>
          <a:p>
            <a:pPr>
              <a:defRPr/>
            </a:pPr>
            <a:endParaRPr lang="en-GB" sz="110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rcRect t="63837" b="1"/>
          <a:stretch/>
        </p:blipFill>
        <p:spPr bwMode="auto">
          <a:xfrm>
            <a:off x="7321804" y="4522625"/>
            <a:ext cx="4297007" cy="1429409"/>
          </a:xfrm>
          <a:prstGeom prst="rect">
            <a:avLst/>
          </a:prstGeom>
        </p:spPr>
      </p:pic>
      <p:pic>
        <p:nvPicPr>
          <p:cNvPr id="9" name="Picture 8"/>
          <p:cNvPicPr>
            <a:picLocks noGrp="1"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8544433" y="188084"/>
            <a:ext cx="1851745" cy="1715949"/>
          </a:xfrm>
          <a:prstGeom prst="rect">
            <a:avLst/>
          </a:prstGeom>
          <a:noFill/>
        </p:spPr>
      </p:pic>
      <p:sp>
        <p:nvSpPr>
          <p:cNvPr id="10" name="Rectangle 12"/>
          <p:cNvSpPr/>
          <p:nvPr/>
        </p:nvSpPr>
        <p:spPr bwMode="auto">
          <a:xfrm>
            <a:off x="7321804" y="4512514"/>
            <a:ext cx="1458402" cy="1439520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Rectangle 13"/>
          <p:cNvSpPr/>
          <p:nvPr/>
        </p:nvSpPr>
        <p:spPr bwMode="auto">
          <a:xfrm>
            <a:off x="8780206" y="4512514"/>
            <a:ext cx="1386349" cy="1439520"/>
          </a:xfrm>
          <a:prstGeom prst="rect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Rectangle 14"/>
          <p:cNvSpPr/>
          <p:nvPr/>
        </p:nvSpPr>
        <p:spPr bwMode="auto">
          <a:xfrm>
            <a:off x="10217358" y="4512514"/>
            <a:ext cx="1401454" cy="143952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en-US"/>
            </a:defPPr>
            <a:lvl1pPr marL="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>
              <a:defRPr sz="18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3" name="Speech Bubble: Rectangle 15"/>
          <p:cNvSpPr/>
          <p:nvPr/>
        </p:nvSpPr>
        <p:spPr bwMode="auto">
          <a:xfrm>
            <a:off x="7179468" y="3912350"/>
            <a:ext cx="1260198" cy="430887"/>
          </a:xfrm>
          <a:prstGeom prst="wedgeRectCallout">
            <a:avLst>
              <a:gd name="adj1" fmla="val -21589"/>
              <a:gd name="adj2" fmla="val 89027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>
                <a:solidFill>
                  <a:srgbClr val="92D050"/>
                </a:solidFill>
              </a:rPr>
              <a:t>Occupancy</a:t>
            </a:r>
            <a:endParaRPr/>
          </a:p>
        </p:txBody>
      </p:sp>
      <p:sp>
        <p:nvSpPr>
          <p:cNvPr id="14" name="Speech Bubble: Rectangle 16"/>
          <p:cNvSpPr/>
          <p:nvPr/>
        </p:nvSpPr>
        <p:spPr bwMode="auto">
          <a:xfrm>
            <a:off x="8698413" y="3912350"/>
            <a:ext cx="1260198" cy="430887"/>
          </a:xfrm>
          <a:prstGeom prst="wedgeRectCallout">
            <a:avLst>
              <a:gd name="adj1" fmla="val -21589"/>
              <a:gd name="adj2" fmla="val 89027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>
                <a:solidFill>
                  <a:srgbClr val="FFFF00"/>
                </a:solidFill>
              </a:rPr>
              <a:t>Geometry</a:t>
            </a:r>
            <a:endParaRPr/>
          </a:p>
        </p:txBody>
      </p:sp>
      <p:sp>
        <p:nvSpPr>
          <p:cNvPr id="15" name="Speech Bubble: Rectangle 17"/>
          <p:cNvSpPr/>
          <p:nvPr/>
        </p:nvSpPr>
        <p:spPr bwMode="auto">
          <a:xfrm>
            <a:off x="10217358" y="3893779"/>
            <a:ext cx="1260198" cy="430887"/>
          </a:xfrm>
          <a:prstGeom prst="wedgeRectCallout">
            <a:avLst>
              <a:gd name="adj1" fmla="val -21589"/>
              <a:gd name="adj2" fmla="val 89027"/>
            </a:avLst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en-GB" sz="1400" b="1">
                <a:solidFill>
                  <a:srgbClr val="FF0000"/>
                </a:solidFill>
              </a:rPr>
              <a:t>Attributes</a:t>
            </a:r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5BA44D-55BC-E209-6451-C387D3F1B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FC6E4-78D7-F128-CD19-DE4DEDC99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56C6E075-6544-1752-FBDD-E85882118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21</a:t>
            </a:fld>
            <a:endParaRPr lang="fr-F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MPEG_primitive_V3C</a:t>
            </a:r>
            <a:endParaRPr/>
          </a:p>
        </p:txBody>
      </p:sp>
      <p:pic>
        <p:nvPicPr>
          <p:cNvPr id="5" name="Content Placeholder 4" descr="A diagram of a video texture&#10;&#10;AI-generated content may be incorrect."/>
          <p:cNvPicPr>
            <a:picLocks noGrp="1" noChangeAspect="1"/>
          </p:cNvPicPr>
          <p:nvPr>
            <p:ph idx="1"/>
          </p:nvPr>
        </p:nvPicPr>
        <p:blipFill>
          <a:blip r:embed="rId2"/>
          <a:stretch/>
        </p:blipFill>
        <p:spPr bwMode="auto">
          <a:xfrm>
            <a:off x="619125" y="1192696"/>
            <a:ext cx="6934200" cy="4814888"/>
          </a:xfrm>
          <a:prstGeom prst="rect">
            <a:avLst/>
          </a:prstGeom>
        </p:spPr>
      </p:pic>
      <p:sp>
        <p:nvSpPr>
          <p:cNvPr id="6" name="TextBox 7"/>
          <p:cNvSpPr>
            <a:spLocks/>
          </p:cNvSpPr>
          <p:nvPr/>
        </p:nvSpPr>
        <p:spPr bwMode="auto">
          <a:xfrm>
            <a:off x="7772400" y="177761"/>
            <a:ext cx="4297981" cy="6543714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A5D6FF"/>
                </a:solidFill>
                <a:latin typeface="Consolas"/>
              </a:rPr>
              <a:t>"meshes"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[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"name"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A5D6FF"/>
                </a:solidFill>
                <a:latin typeface="Consolas"/>
              </a:rPr>
              <a:t>"v3c_mesh"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"primitives"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[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"attributes"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"POSITION"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0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"COLOR_0"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1</a:t>
            </a:r>
            <a:endParaRPr lang="en-GB" sz="1000" b="0">
              <a:solidFill>
                <a:srgbClr val="BBBEBF"/>
              </a:solidFill>
              <a:latin typeface="Consolas"/>
            </a:endParaRPr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},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"mode"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0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"extensions"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"MPEG_primitive_V3C"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"_MPEG_V3C_OVD_MAP"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   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2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"_MPEG_V3C_GVD_MAPS"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  [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3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4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],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"_MPEG_V3C_AVD"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   [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"type"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0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"maps"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[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5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6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]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},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"type"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4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"maps"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[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7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8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]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],                            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"_MPEG_V3C_CONFIG"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   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9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"_MPEG_V3C_AD"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 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"buffer_format"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A5D6FF"/>
                </a:solidFill>
                <a:latin typeface="Consolas"/>
              </a:rPr>
              <a:t>"baseline"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, 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"accessor"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10</a:t>
            </a:r>
            <a:endParaRPr lang="en-GB" sz="1000" b="0">
              <a:solidFill>
                <a:srgbClr val="BBBEBF"/>
              </a:solidFill>
              <a:latin typeface="Consolas"/>
            </a:endParaRPr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},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"_MPEG_V3C_CAD"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 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    </a:t>
            </a:r>
            <a:r>
              <a:rPr lang="en-GB" sz="1000" b="0">
                <a:solidFill>
                  <a:srgbClr val="7EE787"/>
                </a:solidFill>
                <a:latin typeface="Consolas"/>
              </a:rPr>
              <a:t>"MIV_view_parameters"</a:t>
            </a:r>
            <a:r>
              <a:rPr lang="en-GB" sz="1000" b="0">
                <a:solidFill>
                  <a:srgbClr val="BBBEBF"/>
                </a:solidFill>
                <a:latin typeface="Consolas"/>
              </a:rPr>
              <a:t> : </a:t>
            </a:r>
            <a:r>
              <a:rPr lang="en-GB" sz="1000" b="0">
                <a:solidFill>
                  <a:srgbClr val="B5CEA8"/>
                </a:solidFill>
                <a:latin typeface="Consolas"/>
              </a:rPr>
              <a:t>11</a:t>
            </a:r>
            <a:endParaRPr lang="en-GB" sz="1000" b="0">
              <a:solidFill>
                <a:srgbClr val="BBBEBF"/>
              </a:solidFill>
              <a:latin typeface="Consolas"/>
            </a:endParaRPr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  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000" b="0">
                <a:solidFill>
                  <a:srgbClr val="BBBEBF"/>
                </a:solidFill>
                <a:latin typeface="Consolas"/>
              </a:rPr>
              <a:t>      . . . </a:t>
            </a:r>
            <a:br>
              <a:rPr lang="en-GB" sz="1000" b="0">
                <a:solidFill>
                  <a:srgbClr val="BBBEBF"/>
                </a:solidFill>
                <a:latin typeface="Consolas"/>
              </a:rPr>
            </a:br>
            <a:endParaRPr lang="en-GB" sz="1000" b="0">
              <a:solidFill>
                <a:srgbClr val="BBBEBF"/>
              </a:solidFill>
              <a:latin typeface="Consola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AF48016-5B95-5A87-DA3B-B8074B6C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B6C7B8E-5D54-F18B-9D96-BB3CB4BD73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E2E488-7C0E-6EB3-72CF-C18A5FC006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22</a:t>
            </a:fld>
            <a:endParaRPr lang="fr-FR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dirty="0" err="1"/>
              <a:t>MPEG_sampler_ycbcr</a:t>
            </a:r>
            <a:br>
              <a:rPr lang="en-US" dirty="0"/>
            </a:br>
            <a:r>
              <a:rPr lang="en-US" sz="3600" u="sng" dirty="0">
                <a:hlinkClick r:id="rId2"/>
              </a:rPr>
              <a:t>https://github.com/KhronosGroup/glTF/pull/2536</a:t>
            </a:r>
            <a:endParaRPr lang="en-US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834B51-478E-5F0B-7427-88A3DD909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A801F3-7858-3428-30B0-C56EB2B6FE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B02490-62BA-6033-2CF9-3596A7AE6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23</a:t>
            </a:fld>
            <a:endParaRPr lang="fr-FR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MPEG_sampler_YCbCr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 bwMode="auto">
          <a:xfrm>
            <a:off x="838200" y="1427691"/>
            <a:ext cx="10515600" cy="4351338"/>
          </a:xfrm>
        </p:spPr>
        <p:txBody>
          <a:bodyPr/>
          <a:lstStyle/>
          <a:p>
            <a:pPr>
              <a:defRPr/>
            </a:pPr>
            <a:r>
              <a:rPr lang="en-US" sz="2000"/>
              <a:t>Support to sample a texture in YCbCr chroma format</a:t>
            </a:r>
            <a:endParaRPr/>
          </a:p>
          <a:p>
            <a:pPr>
              <a:defRPr/>
            </a:pPr>
            <a:r>
              <a:rPr lang="en-US" sz="2000"/>
              <a:t>Describes properties for shader compiler to read and sample a YCbCr textyre</a:t>
            </a:r>
          </a:p>
          <a:p>
            <a:pPr>
              <a:defRPr/>
            </a:pPr>
            <a:r>
              <a:rPr lang="en-US" sz="2000"/>
              <a:t>Properties such as colors matrix, numerical range, chroma filter, chroma offset, and swizzle property</a:t>
            </a:r>
            <a:endParaRPr/>
          </a:p>
          <a:p>
            <a:pPr>
              <a:defRPr/>
            </a:pPr>
            <a:r>
              <a:rPr lang="en-US" sz="2000"/>
              <a:t>Compatible with Vulkan YCbCr device extension</a:t>
            </a:r>
            <a:endParaRPr/>
          </a:p>
        </p:txBody>
      </p:sp>
      <p:sp>
        <p:nvSpPr>
          <p:cNvPr id="6" name="TextBox 4"/>
          <p:cNvSpPr>
            <a:spLocks/>
          </p:cNvSpPr>
          <p:nvPr/>
        </p:nvSpPr>
        <p:spPr bwMode="auto">
          <a:xfrm>
            <a:off x="5953125" y="3499209"/>
            <a:ext cx="6105526" cy="331539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A5D6FF"/>
                </a:solidFill>
                <a:latin typeface="Consolas"/>
              </a:rPr>
              <a:t>"samplers"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[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{ 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"extensions"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"MPEG_sampler_YCbCr"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{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"ycbcrModel"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"VK_SAMPLER_YCBCR_MODEL_CONVERSION_YCBCR_709"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"ycbcrRange"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"VK_SAMPLER_YCBCR_RANGE_ITU_FULL"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"chromaFilter"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"VK_FILTER_NEAREST"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"xchromaOffset"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"VK_CHROMA_LOCATION_MIDPOINT"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"yChromaOffset"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"VK_CHROMA_LOCATION_MIDPOINT"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    </a:t>
            </a:r>
            <a:r>
              <a:rPr lang="en-GB" sz="1100" b="0">
                <a:solidFill>
                  <a:srgbClr val="7EE787"/>
                </a:solidFill>
                <a:latin typeface="Consolas"/>
              </a:rPr>
              <a:t>"components"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: [ 	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"VK_COMPONENT_SWIZZLE_IDENTITY"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 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>
                <a:solidFill>
                  <a:srgbClr val="BBBEBF"/>
                </a:solidFill>
                <a:latin typeface="Consolas"/>
              </a:rPr>
              <a:t>			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"VK_COMPONENT_SWIZZLE_IDENTITY"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>
                <a:solidFill>
                  <a:srgbClr val="BBBEBF"/>
                </a:solidFill>
                <a:latin typeface="Consolas"/>
              </a:rPr>
              <a:t>			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"VK_COMPONENT_SWIZZLE_IDENTITY"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,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>
                <a:solidFill>
                  <a:srgbClr val="BBBEBF"/>
                </a:solidFill>
                <a:latin typeface="Consolas"/>
              </a:rPr>
              <a:t>			</a:t>
            </a:r>
            <a:r>
              <a:rPr lang="en-GB" sz="1100" b="0">
                <a:solidFill>
                  <a:srgbClr val="A5D6FF"/>
                </a:solidFill>
                <a:latin typeface="Consolas"/>
              </a:rPr>
              <a:t>"VK_COMPONENT_SWIZZLE_IDENTITY"</a:t>
            </a:r>
            <a:r>
              <a:rPr lang="en-GB" sz="1100" b="0">
                <a:solidFill>
                  <a:srgbClr val="BBBEBF"/>
                </a:solidFill>
                <a:latin typeface="Consolas"/>
              </a:rPr>
              <a:t>] 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    }</a:t>
            </a:r>
            <a:endParaRPr/>
          </a:p>
          <a:p>
            <a:pPr>
              <a:lnSpc>
                <a:spcPts val="1425"/>
              </a:lnSpc>
              <a:buNone/>
              <a:defRPr/>
            </a:pPr>
            <a:r>
              <a:rPr lang="en-GB" sz="1100" b="0">
                <a:solidFill>
                  <a:srgbClr val="BBBEBF"/>
                </a:solidFill>
                <a:latin typeface="Consolas"/>
              </a:rPr>
              <a:t>], . . . </a:t>
            </a:r>
            <a:br>
              <a:rPr lang="en-GB" sz="1100" b="0">
                <a:solidFill>
                  <a:srgbClr val="BBBEBF"/>
                </a:solidFill>
                <a:latin typeface="Consolas"/>
              </a:rPr>
            </a:br>
            <a:endParaRPr lang="en-GB" sz="1100" b="0">
              <a:solidFill>
                <a:srgbClr val="BBBEBF"/>
              </a:solidFill>
              <a:latin typeface="Consolas"/>
            </a:endParaRP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FAC66A-85ED-2E68-7538-230C392FD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7E2573-9C2B-F95A-5AE7-CD672AF21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F4858-2EAD-C630-D2F8-8CFD50285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24</a:t>
            </a:fld>
            <a:endParaRPr lang="fr-FR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dirty="0" err="1"/>
              <a:t>MPEG_material_stereo</a:t>
            </a:r>
            <a:br>
              <a:rPr lang="en-US" dirty="0"/>
            </a:br>
            <a:r>
              <a:rPr lang="en-US" sz="3600" dirty="0">
                <a:hlinkClick r:id="rId2"/>
              </a:rPr>
              <a:t>https://github.com/KhronosGroup/glTF/pull/2554</a:t>
            </a:r>
            <a:endParaRPr lang="en-US" sz="36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F7205DE-5CD7-02EF-301C-8E173021C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2E5167-5F05-E088-5D5D-63DAAC784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C02DD-7DB5-5972-309C-A315B796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25</a:t>
            </a:fld>
            <a:endParaRPr lang="fr-FR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MPEG_material_stereo</a:t>
            </a:r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marL="0" indent="0">
              <a:buNone/>
              <a:defRPr/>
            </a:pPr>
            <a:r>
              <a:rPr lang="en-GB" sz="2000" b="1">
                <a:solidFill>
                  <a:schemeClr val="tx1"/>
                </a:solidFill>
                <a:latin typeface="Calibri"/>
                <a:cs typeface="Calibri"/>
              </a:rPr>
              <a:t>MPEG_material_stereo </a:t>
            </a:r>
            <a:r>
              <a:rPr lang="en-GB" sz="2000">
                <a:solidFill>
                  <a:schemeClr val="tx1"/>
                </a:solidFill>
                <a:latin typeface="Calibri"/>
                <a:cs typeface="Calibri"/>
              </a:rPr>
              <a:t>is an extension of the MPEG-I Scene Description standard (ISO/IEC 23090-14) that enables native </a:t>
            </a:r>
            <a:r>
              <a:rPr lang="en-GB" sz="2000" b="1">
                <a:solidFill>
                  <a:schemeClr val="tx1"/>
                </a:solidFill>
                <a:latin typeface="Calibri"/>
                <a:cs typeface="Calibri"/>
              </a:rPr>
              <a:t>support for stereoscopic rendering </a:t>
            </a:r>
            <a:r>
              <a:rPr lang="en-GB" sz="2000">
                <a:solidFill>
                  <a:schemeClr val="tx1"/>
                </a:solidFill>
                <a:latin typeface="Calibri"/>
                <a:cs typeface="Calibri"/>
              </a:rPr>
              <a:t>by introducing layered material definitions associated with distinct eye channels. The extension defines a structured processing model in which materials aggregate multiple texture layers, including a mandatory primary reference and optional left/right eye-specific layers, allowing consistent interpretation across rendering engines.</a:t>
            </a:r>
            <a:endParaRPr/>
          </a:p>
          <a:p>
            <a:pPr>
              <a:defRPr/>
            </a:pPr>
            <a:endParaRPr lang="en-US" sz="2000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3844988" y="3429000"/>
            <a:ext cx="6285521" cy="3334801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931963-EE41-8B5C-6339-80B88EBBB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770BCC-B1B8-7F0B-35DB-57F183AAD1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539D92-5925-2E0D-2411-09700E8442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26</a:t>
            </a:fld>
            <a:endParaRPr lang="fr-FR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MPEG_material_stereo</a:t>
            </a:r>
            <a:endParaRPr lang="en-GB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673701" y="1509128"/>
            <a:ext cx="6802796" cy="4351338"/>
          </a:xfrm>
          <a:prstGeom prst="rect">
            <a:avLst/>
          </a:prstGeom>
          <a:noFill/>
        </p:spPr>
      </p:pic>
      <p:sp>
        <p:nvSpPr>
          <p:cNvPr id="6" name="TextBox 5"/>
          <p:cNvSpPr>
            <a:spLocks/>
          </p:cNvSpPr>
          <p:nvPr/>
        </p:nvSpPr>
        <p:spPr bwMode="auto">
          <a:xfrm>
            <a:off x="8024610" y="1509128"/>
            <a:ext cx="3772437" cy="46714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"materials": [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"pbrMetallicRoughness":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"baseColorTexture":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"index": 0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},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"metallicFactor": 0.0,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"roughnessFactor": 1.0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},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"extensions":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"</a:t>
            </a:r>
            <a:r>
              <a:rPr lang="en-GB" sz="1100" b="1">
                <a:latin typeface="Courier New"/>
                <a:cs typeface="Courier New"/>
              </a:rPr>
              <a:t>MPEG_material_stereo</a:t>
            </a:r>
            <a:r>
              <a:rPr lang="en-GB" sz="1100">
                <a:latin typeface="Courier New"/>
                <a:cs typeface="Courier New"/>
              </a:rPr>
              <a:t>":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"layers": [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"primaryReference": true,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"texture": 0,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"eyeChannel": 0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},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{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"primaryReference": false,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"texture": 1,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  "eyeChannel": 1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  }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  ]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  }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  }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  }</a:t>
            </a:r>
            <a:endParaRPr/>
          </a:p>
          <a:p>
            <a:pPr>
              <a:defRPr/>
            </a:pPr>
            <a:r>
              <a:rPr lang="en-GB" sz="1100">
                <a:latin typeface="Courier New"/>
                <a:cs typeface="Courier New"/>
              </a:rPr>
              <a:t>],</a:t>
            </a:r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73D8C8-D142-416F-15AF-59A3B607C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A18D0F-4C74-A30D-6107-E9A490F7A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6A86A-6BE0-63EE-A7A8-309AF8927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27</a:t>
            </a:fld>
            <a:endParaRPr lang="fr-FR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>
            <a:normAutofit/>
          </a:bodyPr>
          <a:lstStyle/>
          <a:p>
            <a:pPr>
              <a:defRPr/>
            </a:pPr>
            <a:r>
              <a:rPr lang="en-US" sz="4800" dirty="0" err="1"/>
              <a:t>MPEG_gaussian_splatting_transport</a:t>
            </a:r>
            <a:br>
              <a:rPr lang="en-US" sz="4800" dirty="0"/>
            </a:br>
            <a:r>
              <a:rPr lang="en-US" sz="3600" dirty="0">
                <a:hlinkClick r:id="rId2"/>
              </a:rPr>
              <a:t>https://github.com/KhronosGroup/glTF/pull/2573</a:t>
            </a:r>
            <a:endParaRPr lang="en-US" sz="4800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995FF0-B206-DA01-A7F1-1D0563AD6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8CA9F3-2C2B-5366-8C11-91E6BD9CB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25FBE1-D139-594A-F4BD-9536807F11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28</a:t>
            </a:fld>
            <a:endParaRPr lang="fr-FR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MPEG_gaussian_splatting_transport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 bwMode="auto">
          <a:xfrm>
            <a:off x="838201" y="1825625"/>
            <a:ext cx="6119222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04999"/>
              </a:lnSpc>
              <a:defRPr/>
            </a:pPr>
            <a:r>
              <a:rPr lang="en-US" sz="2600"/>
              <a:t>Built on top of KHR_gaussian_splatting </a:t>
            </a:r>
            <a:endParaRPr sz="2600"/>
          </a:p>
          <a:p>
            <a:pPr>
              <a:lnSpc>
                <a:spcPct val="80000"/>
              </a:lnSpc>
              <a:defRPr/>
            </a:pPr>
            <a:r>
              <a:rPr lang="en-US" sz="2600"/>
              <a:t>Adds support for dynamic gaussian splats (4DGS)</a:t>
            </a:r>
            <a:endParaRPr sz="2600"/>
          </a:p>
          <a:p>
            <a:pPr>
              <a:lnSpc>
                <a:spcPct val="80000"/>
              </a:lnSpc>
              <a:defRPr/>
            </a:pPr>
            <a:r>
              <a:rPr lang="en-US" sz="2600"/>
              <a:t>Provides network optimization</a:t>
            </a:r>
            <a:endParaRPr sz="2600"/>
          </a:p>
          <a:p>
            <a:pPr lvl="1">
              <a:lnSpc>
                <a:spcPct val="80000"/>
              </a:lnSpc>
              <a:defRPr/>
            </a:pPr>
            <a:r>
              <a:rPr lang="en-US" sz="2200"/>
              <a:t>Layouts for progressive download</a:t>
            </a:r>
            <a:endParaRPr sz="2200"/>
          </a:p>
          <a:p>
            <a:pPr lvl="1">
              <a:lnSpc>
                <a:spcPct val="80000"/>
              </a:lnSpc>
              <a:defRPr/>
            </a:pPr>
            <a:r>
              <a:rPr lang="en-US" sz="2200"/>
              <a:t>DC from color for fallback</a:t>
            </a:r>
            <a:endParaRPr sz="2200"/>
          </a:p>
          <a:p>
            <a:pPr lvl="1">
              <a:lnSpc>
                <a:spcPct val="80000"/>
              </a:lnSpc>
              <a:defRPr/>
            </a:pPr>
            <a:r>
              <a:rPr lang="en-US" sz="2200"/>
              <a:t>Per-channel vs per-order</a:t>
            </a:r>
            <a:endParaRPr sz="2200"/>
          </a:p>
          <a:p>
            <a:pPr>
              <a:lnSpc>
                <a:spcPct val="80000"/>
              </a:lnSpc>
              <a:defRPr/>
            </a:pPr>
            <a:r>
              <a:rPr lang="en-US" sz="2600"/>
              <a:t>Support for mesh-bound gaussian splats</a:t>
            </a:r>
            <a:endParaRPr sz="2600"/>
          </a:p>
          <a:p>
            <a:pPr lvl="1">
              <a:lnSpc>
                <a:spcPct val="80000"/>
              </a:lnSpc>
              <a:defRPr/>
            </a:pPr>
            <a:r>
              <a:rPr lang="en-US" sz="2200"/>
              <a:t>Attaches a gaussian splat to a mesh primitive</a:t>
            </a:r>
            <a:endParaRPr sz="2200"/>
          </a:p>
          <a:p>
            <a:pPr lvl="1">
              <a:lnSpc>
                <a:spcPct val="80000"/>
              </a:lnSpc>
              <a:defRPr/>
            </a:pPr>
            <a:r>
              <a:rPr lang="en-US" sz="2200"/>
              <a:t>Provides face ids, weights, etc. </a:t>
            </a:r>
            <a:endParaRPr sz="220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7302500" y="2555654"/>
            <a:ext cx="4584700" cy="2413000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B05D64-0D2E-70A6-1A25-7F0F2223E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A2BC60-CF7D-3102-2E98-142C50908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730097-5FE5-76DD-0A45-372E680EB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29</a:t>
            </a:fld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 bwMode="auto">
          <a:xfrm>
            <a:off x="406630" y="1487160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2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Technical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Requirements</a:t>
            </a:r>
            <a:endParaRPr/>
          </a:p>
        </p:txBody>
      </p:sp>
      <p:sp>
        <p:nvSpPr>
          <p:cNvPr id="5" name="Rounded Rectangle 92"/>
          <p:cNvSpPr/>
          <p:nvPr/>
        </p:nvSpPr>
        <p:spPr bwMode="auto">
          <a:xfrm>
            <a:off x="9473087" y="3211927"/>
            <a:ext cx="1720258" cy="2520062"/>
          </a:xfrm>
          <a:prstGeom prst="roundRect">
            <a:avLst>
              <a:gd name="adj" fmla="val 16667"/>
            </a:avLst>
          </a:prstGeom>
          <a:solidFill>
            <a:srgbClr val="027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defRPr/>
            </a:pPr>
            <a:r>
              <a:rPr lang="en-US" sz="1400">
                <a:solidFill>
                  <a:schemeClr val="bg1"/>
                </a:solidFill>
              </a:rPr>
              <a:t>SC29</a:t>
            </a:r>
            <a:endParaRPr/>
          </a:p>
        </p:txBody>
      </p:sp>
      <p:sp>
        <p:nvSpPr>
          <p:cNvPr id="6" name="TextBox 7"/>
          <p:cNvSpPr>
            <a:spLocks/>
          </p:cNvSpPr>
          <p:nvPr/>
        </p:nvSpPr>
        <p:spPr bwMode="auto">
          <a:xfrm>
            <a:off x="268274" y="731703"/>
            <a:ext cx="11569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4000" b="1"/>
              <a:t>MPEG organization under ISO/IEC JTC1/ SC29</a:t>
            </a:r>
            <a:endParaRPr/>
          </a:p>
        </p:txBody>
      </p:sp>
      <p:cxnSp>
        <p:nvCxnSpPr>
          <p:cNvPr id="7" name="Straight Arrow Connector 5"/>
          <p:cNvCxnSpPr>
            <a:cxnSpLocks/>
            <a:endCxn id="4" idx="3"/>
          </p:cNvCxnSpPr>
          <p:nvPr/>
        </p:nvCxnSpPr>
        <p:spPr bwMode="auto">
          <a:xfrm flipV="1">
            <a:off x="1764717" y="2079711"/>
            <a:ext cx="1119507" cy="28458"/>
          </a:xfrm>
          <a:prstGeom prst="straightConnector1">
            <a:avLst/>
          </a:prstGeom>
          <a:ln w="254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17"/>
          <p:cNvSpPr>
            <a:spLocks/>
          </p:cNvSpPr>
          <p:nvPr/>
        </p:nvSpPr>
        <p:spPr bwMode="auto">
          <a:xfrm>
            <a:off x="374663" y="2707125"/>
            <a:ext cx="2969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Igor Curcio, WG2 Convenor</a:t>
            </a:r>
            <a:endParaRPr lang="en-US" b="1">
              <a:solidFill>
                <a:schemeClr val="accent1"/>
              </a:solidFill>
            </a:endParaRPr>
          </a:p>
        </p:txBody>
      </p:sp>
      <p:sp>
        <p:nvSpPr>
          <p:cNvPr id="9" name="TextBox 23"/>
          <p:cNvSpPr>
            <a:spLocks/>
          </p:cNvSpPr>
          <p:nvPr/>
        </p:nvSpPr>
        <p:spPr bwMode="auto">
          <a:xfrm>
            <a:off x="3174257" y="2707125"/>
            <a:ext cx="30341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Youngkwon Lim, WG3 Convenor</a:t>
            </a:r>
            <a:endParaRPr/>
          </a:p>
        </p:txBody>
      </p:sp>
      <p:sp>
        <p:nvSpPr>
          <p:cNvPr id="10" name="TextBox 30"/>
          <p:cNvSpPr>
            <a:spLocks/>
          </p:cNvSpPr>
          <p:nvPr/>
        </p:nvSpPr>
        <p:spPr bwMode="auto">
          <a:xfrm>
            <a:off x="6451013" y="2707125"/>
            <a:ext cx="2296134" cy="307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Lu Yu, WG4 Convenor</a:t>
            </a:r>
            <a:endParaRPr/>
          </a:p>
        </p:txBody>
      </p:sp>
      <p:sp>
        <p:nvSpPr>
          <p:cNvPr id="11" name="TextBox 53"/>
          <p:cNvSpPr>
            <a:spLocks/>
          </p:cNvSpPr>
          <p:nvPr/>
        </p:nvSpPr>
        <p:spPr bwMode="auto">
          <a:xfrm>
            <a:off x="9030840" y="2707125"/>
            <a:ext cx="31084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Jens-Rainer Ohm, WG5 Convenor</a:t>
            </a:r>
            <a:endParaRPr/>
          </a:p>
        </p:txBody>
      </p:sp>
      <p:sp>
        <p:nvSpPr>
          <p:cNvPr id="12" name="TextBox 62"/>
          <p:cNvSpPr>
            <a:spLocks/>
          </p:cNvSpPr>
          <p:nvPr/>
        </p:nvSpPr>
        <p:spPr bwMode="auto">
          <a:xfrm>
            <a:off x="274447" y="4438470"/>
            <a:ext cx="3108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Thomas Sporer,  WG6 Convenor</a:t>
            </a:r>
            <a:endParaRPr/>
          </a:p>
        </p:txBody>
      </p:sp>
      <p:sp>
        <p:nvSpPr>
          <p:cNvPr id="13" name="TextBox 68"/>
          <p:cNvSpPr>
            <a:spLocks/>
          </p:cNvSpPr>
          <p:nvPr/>
        </p:nvSpPr>
        <p:spPr bwMode="auto">
          <a:xfrm>
            <a:off x="3277065" y="4438470"/>
            <a:ext cx="30265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Marius Preda, WG7 Convenor</a:t>
            </a:r>
            <a:endParaRPr/>
          </a:p>
        </p:txBody>
      </p:sp>
      <p:sp>
        <p:nvSpPr>
          <p:cNvPr id="14" name="TextBox 76"/>
          <p:cNvSpPr>
            <a:spLocks/>
          </p:cNvSpPr>
          <p:nvPr/>
        </p:nvSpPr>
        <p:spPr bwMode="auto">
          <a:xfrm>
            <a:off x="6097336" y="4438470"/>
            <a:ext cx="30524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1"/>
                </a:solidFill>
              </a:rPr>
              <a:t>Marco Mattavelli, WG8 Convenor</a:t>
            </a:r>
            <a:endParaRPr/>
          </a:p>
        </p:txBody>
      </p:sp>
      <p:sp>
        <p:nvSpPr>
          <p:cNvPr id="15" name="TextBox 84"/>
          <p:cNvSpPr>
            <a:spLocks/>
          </p:cNvSpPr>
          <p:nvPr/>
        </p:nvSpPr>
        <p:spPr bwMode="auto">
          <a:xfrm>
            <a:off x="3238679" y="6159920"/>
            <a:ext cx="33860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4"/>
                </a:solidFill>
              </a:rPr>
              <a:t>Jörn Ostermann, AG2 Convenor</a:t>
            </a:r>
            <a:endParaRPr/>
          </a:p>
        </p:txBody>
      </p:sp>
      <p:sp>
        <p:nvSpPr>
          <p:cNvPr id="16" name="TextBox 91"/>
          <p:cNvSpPr>
            <a:spLocks/>
          </p:cNvSpPr>
          <p:nvPr/>
        </p:nvSpPr>
        <p:spPr bwMode="auto">
          <a:xfrm>
            <a:off x="334919" y="6159920"/>
            <a:ext cx="2692228" cy="319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4"/>
                </a:solidFill>
              </a:rPr>
              <a:t>Kyuheon Kim, AG3 Convenor</a:t>
            </a:r>
            <a:endParaRPr/>
          </a:p>
        </p:txBody>
      </p:sp>
      <p:sp>
        <p:nvSpPr>
          <p:cNvPr id="17" name="Rounded Rectangle 92"/>
          <p:cNvSpPr/>
          <p:nvPr/>
        </p:nvSpPr>
        <p:spPr bwMode="auto">
          <a:xfrm>
            <a:off x="6300539" y="4893480"/>
            <a:ext cx="2477596" cy="1180900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AG 5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Visual Quality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Assessment</a:t>
            </a:r>
            <a:endParaRPr/>
          </a:p>
        </p:txBody>
      </p:sp>
      <p:sp>
        <p:nvSpPr>
          <p:cNvPr id="18" name="TextBox 96"/>
          <p:cNvSpPr>
            <a:spLocks/>
          </p:cNvSpPr>
          <p:nvPr/>
        </p:nvSpPr>
        <p:spPr bwMode="auto">
          <a:xfrm>
            <a:off x="6296969" y="6145541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>
                <a:solidFill>
                  <a:schemeClr val="accent4"/>
                </a:solidFill>
              </a:rPr>
              <a:t>Mathias Wien, AG5 Convenor</a:t>
            </a:r>
            <a:endParaRPr/>
          </a:p>
        </p:txBody>
      </p:sp>
      <p:sp>
        <p:nvSpPr>
          <p:cNvPr id="19" name="Rounded Rectangle 3"/>
          <p:cNvSpPr/>
          <p:nvPr/>
        </p:nvSpPr>
        <p:spPr bwMode="auto">
          <a:xfrm>
            <a:off x="3356971" y="1487160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 b="1">
                <a:solidFill>
                  <a:srgbClr val="FFFF00"/>
                </a:solidFill>
              </a:rPr>
              <a:t>WG 3 MPEG </a:t>
            </a:r>
            <a:endParaRPr b="1">
              <a:solidFill>
                <a:srgbClr val="FFFF00"/>
              </a:solidFill>
            </a:endParaRPr>
          </a:p>
          <a:p>
            <a:pPr>
              <a:defRPr/>
            </a:pPr>
            <a:r>
              <a:rPr lang="en-US" sz="1400" b="1">
                <a:solidFill>
                  <a:srgbClr val="FFFF00"/>
                </a:solidFill>
              </a:rPr>
              <a:t>Systems</a:t>
            </a:r>
            <a:endParaRPr b="1">
              <a:solidFill>
                <a:srgbClr val="FFFF00"/>
              </a:solidFill>
            </a:endParaRPr>
          </a:p>
        </p:txBody>
      </p:sp>
      <p:sp>
        <p:nvSpPr>
          <p:cNvPr id="20" name="Rounded Rectangle 3"/>
          <p:cNvSpPr/>
          <p:nvPr/>
        </p:nvSpPr>
        <p:spPr bwMode="auto">
          <a:xfrm>
            <a:off x="6307314" y="1487160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4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Video Coding</a:t>
            </a:r>
            <a:endParaRPr/>
          </a:p>
        </p:txBody>
      </p:sp>
      <p:sp>
        <p:nvSpPr>
          <p:cNvPr id="21" name="Rounded Rectangle 3"/>
          <p:cNvSpPr/>
          <p:nvPr/>
        </p:nvSpPr>
        <p:spPr bwMode="auto">
          <a:xfrm>
            <a:off x="9257655" y="1487160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5 Joint Video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Coding Team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with ITU</a:t>
            </a:r>
            <a:endParaRPr/>
          </a:p>
        </p:txBody>
      </p:sp>
      <p:pic>
        <p:nvPicPr>
          <p:cNvPr id="22" name="Picture 16" descr="A person wearing glasses&#10;&#10;Description automatically generated with medium confidence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9906682" y="3813493"/>
            <a:ext cx="884858" cy="1017342"/>
          </a:xfrm>
          <a:prstGeom prst="rect">
            <a:avLst/>
          </a:prstGeom>
        </p:spPr>
      </p:pic>
      <p:sp>
        <p:nvSpPr>
          <p:cNvPr id="23" name="TextBox 55"/>
          <p:cNvSpPr>
            <a:spLocks/>
          </p:cNvSpPr>
          <p:nvPr/>
        </p:nvSpPr>
        <p:spPr bwMode="auto">
          <a:xfrm>
            <a:off x="9107469" y="5898310"/>
            <a:ext cx="2819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400" b="1">
                <a:solidFill>
                  <a:srgbClr val="0274B3"/>
                </a:solidFill>
              </a:rPr>
              <a:t>Gary Sullivan, SC29 Chairman</a:t>
            </a:r>
            <a:endParaRPr/>
          </a:p>
        </p:txBody>
      </p:sp>
      <p:sp>
        <p:nvSpPr>
          <p:cNvPr id="24" name="Rounded Rectangle 3"/>
          <p:cNvSpPr/>
          <p:nvPr/>
        </p:nvSpPr>
        <p:spPr bwMode="auto">
          <a:xfrm>
            <a:off x="429940" y="3211926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6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Audio Coding</a:t>
            </a:r>
            <a:endParaRPr/>
          </a:p>
        </p:txBody>
      </p:sp>
      <p:sp>
        <p:nvSpPr>
          <p:cNvPr id="25" name="Rounded Rectangle 3"/>
          <p:cNvSpPr/>
          <p:nvPr/>
        </p:nvSpPr>
        <p:spPr bwMode="auto">
          <a:xfrm>
            <a:off x="3403740" y="3211926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7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Coding for 3D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Graphics and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Haptics</a:t>
            </a:r>
            <a:endParaRPr/>
          </a:p>
        </p:txBody>
      </p:sp>
      <p:sp>
        <p:nvSpPr>
          <p:cNvPr id="26" name="Rounded Rectangle 3"/>
          <p:cNvSpPr/>
          <p:nvPr/>
        </p:nvSpPr>
        <p:spPr bwMode="auto">
          <a:xfrm>
            <a:off x="6310164" y="3211926"/>
            <a:ext cx="2477595" cy="1185101"/>
          </a:xfrm>
          <a:prstGeom prst="roundRect">
            <a:avLst>
              <a:gd name="adj" fmla="val 16667"/>
            </a:avLst>
          </a:prstGeom>
          <a:solidFill>
            <a:srgbClr val="12436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WG 8 MPEG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Genomic Coding</a:t>
            </a:r>
            <a:endParaRPr/>
          </a:p>
        </p:txBody>
      </p:sp>
      <p:pic>
        <p:nvPicPr>
          <p:cNvPr id="27" name="Picture 73" descr="A person with dark hair&#10;&#10;Description automatically generated with low confidence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795976" y="3333407"/>
            <a:ext cx="888483" cy="888483"/>
          </a:xfrm>
          <a:prstGeom prst="rect">
            <a:avLst/>
          </a:prstGeom>
        </p:spPr>
      </p:pic>
      <p:sp>
        <p:nvSpPr>
          <p:cNvPr id="28" name="Rounded Rectangle 3"/>
          <p:cNvSpPr/>
          <p:nvPr/>
        </p:nvSpPr>
        <p:spPr bwMode="auto">
          <a:xfrm>
            <a:off x="420315" y="4893480"/>
            <a:ext cx="2477595" cy="1185101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AG 3 MPEG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Liaison and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Communication</a:t>
            </a:r>
            <a:endParaRPr/>
          </a:p>
        </p:txBody>
      </p:sp>
      <p:sp>
        <p:nvSpPr>
          <p:cNvPr id="29" name="Rounded Rectangle 3"/>
          <p:cNvSpPr/>
          <p:nvPr/>
        </p:nvSpPr>
        <p:spPr bwMode="auto">
          <a:xfrm>
            <a:off x="3392398" y="4893480"/>
            <a:ext cx="2477595" cy="1185101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AG 2 MPEG  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Technical</a:t>
            </a:r>
            <a:endParaRPr/>
          </a:p>
          <a:p>
            <a:pPr>
              <a:defRPr/>
            </a:pPr>
            <a:r>
              <a:rPr lang="en-US" sz="1400">
                <a:solidFill>
                  <a:schemeClr val="bg1"/>
                </a:solidFill>
              </a:rPr>
              <a:t>Coordination</a:t>
            </a:r>
            <a:endParaRPr/>
          </a:p>
        </p:txBody>
      </p:sp>
      <p:pic>
        <p:nvPicPr>
          <p:cNvPr id="30" name="Picture 2" descr="A person in a plaid shirt&#10;&#10;Description automatically generated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695267" y="1523025"/>
            <a:ext cx="1119507" cy="1119507"/>
          </a:xfrm>
          <a:prstGeom prst="rect">
            <a:avLst/>
          </a:prstGeom>
        </p:spPr>
      </p:pic>
      <p:pic>
        <p:nvPicPr>
          <p:cNvPr id="31" name="Picture 15" descr="A person with long hair wearing a suit and glasses&#10;&#10;Description automatically generated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4689989" y="1528130"/>
            <a:ext cx="1097656" cy="1097656"/>
          </a:xfrm>
          <a:prstGeom prst="rect">
            <a:avLst/>
          </a:prstGeom>
        </p:spPr>
      </p:pic>
      <p:pic>
        <p:nvPicPr>
          <p:cNvPr id="32" name="Picture 24" descr="A person wearing glasses and a pink jacket&#10;&#10;Description automatically generated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7585363" y="1508150"/>
            <a:ext cx="1161384" cy="1161384"/>
          </a:xfrm>
          <a:prstGeom prst="rect">
            <a:avLst/>
          </a:prstGeom>
        </p:spPr>
      </p:pic>
      <p:pic>
        <p:nvPicPr>
          <p:cNvPr id="33" name="Picture 28" descr="A person wearing glasses smiling&#10;&#10;Description automatically generated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10792357" y="1562583"/>
            <a:ext cx="931318" cy="995864"/>
          </a:xfrm>
          <a:prstGeom prst="rect">
            <a:avLst/>
          </a:prstGeom>
        </p:spPr>
      </p:pic>
      <p:pic>
        <p:nvPicPr>
          <p:cNvPr id="34" name="Picture 31" descr="A person with a beard smiling&#10;&#10;Description automatically generated"/>
          <p:cNvPicPr>
            <a:picLocks noChangeAspect="1"/>
          </p:cNvPicPr>
          <p:nvPr/>
        </p:nvPicPr>
        <p:blipFill>
          <a:blip r:embed="rId8"/>
          <a:stretch/>
        </p:blipFill>
        <p:spPr bwMode="auto">
          <a:xfrm>
            <a:off x="1838300" y="3265134"/>
            <a:ext cx="1052736" cy="1094588"/>
          </a:xfrm>
          <a:prstGeom prst="rect">
            <a:avLst/>
          </a:prstGeom>
        </p:spPr>
      </p:pic>
      <p:pic>
        <p:nvPicPr>
          <p:cNvPr id="35" name="Picture 33" descr="A person in a blue suit&#10;&#10;Description automatically generated"/>
          <p:cNvPicPr>
            <a:picLocks noChangeAspect="1"/>
          </p:cNvPicPr>
          <p:nvPr/>
        </p:nvPicPr>
        <p:blipFill>
          <a:blip r:embed="rId9"/>
          <a:stretch/>
        </p:blipFill>
        <p:spPr bwMode="auto">
          <a:xfrm>
            <a:off x="4737809" y="3254156"/>
            <a:ext cx="1083381" cy="1083381"/>
          </a:xfrm>
          <a:prstGeom prst="rect">
            <a:avLst/>
          </a:prstGeom>
        </p:spPr>
      </p:pic>
      <p:pic>
        <p:nvPicPr>
          <p:cNvPr id="36" name="Picture 35" descr="A person smiling at the camera&#10;&#10;Description automatically generated"/>
          <p:cNvPicPr>
            <a:picLocks noChangeAspect="1"/>
          </p:cNvPicPr>
          <p:nvPr/>
        </p:nvPicPr>
        <p:blipFill>
          <a:blip r:embed="rId10"/>
          <a:stretch/>
        </p:blipFill>
        <p:spPr bwMode="auto">
          <a:xfrm>
            <a:off x="1799120" y="4921604"/>
            <a:ext cx="1086646" cy="1115328"/>
          </a:xfrm>
          <a:prstGeom prst="rect">
            <a:avLst/>
          </a:prstGeom>
        </p:spPr>
      </p:pic>
      <p:pic>
        <p:nvPicPr>
          <p:cNvPr id="37" name="Picture 37" descr="A person in a suit smiling&#10;&#10;Description automatically generated"/>
          <p:cNvPicPr>
            <a:picLocks noChangeAspect="1"/>
          </p:cNvPicPr>
          <p:nvPr/>
        </p:nvPicPr>
        <p:blipFill>
          <a:blip r:embed="rId11"/>
          <a:stretch/>
        </p:blipFill>
        <p:spPr bwMode="auto">
          <a:xfrm>
            <a:off x="7627441" y="4930704"/>
            <a:ext cx="1122759" cy="1129377"/>
          </a:xfrm>
          <a:prstGeom prst="rect">
            <a:avLst/>
          </a:prstGeom>
        </p:spPr>
      </p:pic>
      <p:pic>
        <p:nvPicPr>
          <p:cNvPr id="38" name="Picture 39" descr="A person in a suit and glasses&#10;&#10;Description automatically generated"/>
          <p:cNvPicPr>
            <a:picLocks noChangeAspect="1"/>
          </p:cNvPicPr>
          <p:nvPr/>
        </p:nvPicPr>
        <p:blipFill>
          <a:blip r:embed="rId12"/>
          <a:stretch/>
        </p:blipFill>
        <p:spPr bwMode="auto">
          <a:xfrm>
            <a:off x="4782067" y="4924279"/>
            <a:ext cx="1048887" cy="112422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>
          <a:xfrm>
            <a:off x="838199" y="607217"/>
            <a:ext cx="10515600" cy="1083468"/>
          </a:xfrm>
        </p:spPr>
        <p:txBody>
          <a:bodyPr anchor="t" anchorCtr="0"/>
          <a:lstStyle/>
          <a:p>
            <a:pPr>
              <a:defRPr/>
            </a:pPr>
            <a:r>
              <a:t>MPEG_node_avatar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r>
              <a:t>MPEG developed a standard for representing avatars: ARF</a:t>
            </a:r>
          </a:p>
          <a:p>
            <a:pPr>
              <a:defRPr/>
            </a:pPr>
            <a:r>
              <a:t>ARF is a container + document that describe all assets and components of an Avatar and is agnostic to the scene/asset format</a:t>
            </a:r>
          </a:p>
          <a:p>
            <a:pPr>
              <a:defRPr/>
            </a:pPr>
            <a:r>
              <a:t>MPEG_node_avatar integrates an ARF avatar into a scene description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87D70E3-7CF5-3063-B7B2-58013D1B6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2FF82C-D36A-E17A-AF0B-399848FC89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704B84-D39E-3079-5A35-A78D09CD6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30</a:t>
            </a:fld>
            <a:endParaRPr lang="fr-FR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 b="1" spc="57">
                <a:solidFill>
                  <a:srgbClr val="094AB2"/>
                </a:solidFill>
              </a:rPr>
              <a:t>Resources</a:t>
            </a:r>
            <a:endParaRPr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 vert="horz" lIns="91440" tIns="45720" rIns="91440" bIns="45720" rtlCol="0" anchor="t">
            <a:normAutofit fontScale="92500"/>
          </a:bodyPr>
          <a:lstStyle/>
          <a:p>
            <a:pPr>
              <a:defRPr/>
            </a:pPr>
            <a:r>
              <a:rPr lang="en-US" dirty="0"/>
              <a:t>MPEG Vendor Extensions are MPEG_</a:t>
            </a:r>
            <a:endParaRPr dirty="0"/>
          </a:p>
          <a:p>
            <a:pPr lvl="1">
              <a:defRPr/>
            </a:pPr>
            <a:r>
              <a:rPr lang="en-US" u="sng" dirty="0">
                <a:hlinkClick r:id="rId2"/>
              </a:rPr>
              <a:t>https://github.com/KhronosGroup/glTF/tree/main/extensions/2.0/Vendor</a:t>
            </a:r>
            <a:r>
              <a:rPr lang="en-US" dirty="0"/>
              <a:t> </a:t>
            </a:r>
            <a:endParaRPr lang="en-US" dirty="0">
              <a:ea typeface="Calibri"/>
              <a:cs typeface="Calibri"/>
            </a:endParaRPr>
          </a:p>
          <a:p>
            <a:pPr>
              <a:defRPr/>
            </a:pPr>
            <a:r>
              <a:rPr lang="en-US" dirty="0">
                <a:ea typeface="Calibri"/>
                <a:cs typeface="Calibri"/>
              </a:rPr>
              <a:t>GitHub Repo for collecting issues</a:t>
            </a:r>
            <a:endParaRPr dirty="0"/>
          </a:p>
          <a:p>
            <a:pPr lvl="1">
              <a:defRPr/>
            </a:pPr>
            <a:r>
              <a:rPr lang="en-US" u="sng" dirty="0">
                <a:ea typeface="+mn-lt"/>
                <a:cs typeface="+mn-lt"/>
                <a:hlinkClick r:id="rId3"/>
              </a:rPr>
              <a:t>https://github.com/MPEGGroup/glTF</a:t>
            </a:r>
            <a:r>
              <a:rPr lang="en-US" dirty="0">
                <a:ea typeface="+mn-lt"/>
                <a:cs typeface="+mn-lt"/>
              </a:rPr>
              <a:t> </a:t>
            </a:r>
            <a:endParaRPr lang="en-US" dirty="0"/>
          </a:p>
          <a:p>
            <a:pPr>
              <a:defRPr/>
            </a:pPr>
            <a:r>
              <a:rPr lang="en-US" dirty="0"/>
              <a:t>MPEG-I Scene Description Whitepapers</a:t>
            </a:r>
            <a:endParaRPr lang="en-US" dirty="0">
              <a:ea typeface="Calibri"/>
              <a:cs typeface="Calibri"/>
            </a:endParaRPr>
          </a:p>
          <a:p>
            <a:pPr lvl="1">
              <a:defRPr/>
            </a:pPr>
            <a:r>
              <a:rPr lang="en-US" u="sng" dirty="0">
                <a:hlinkClick r:id="rId4"/>
              </a:rPr>
              <a:t>First edition</a:t>
            </a:r>
            <a:endParaRPr lang="en-US" dirty="0"/>
          </a:p>
          <a:p>
            <a:pPr lvl="1">
              <a:defRPr/>
            </a:pPr>
            <a:r>
              <a:rPr lang="en-US" dirty="0"/>
              <a:t>Draft of second edition</a:t>
            </a:r>
            <a:endParaRPr dirty="0"/>
          </a:p>
          <a:p>
            <a:pPr>
              <a:defRPr/>
            </a:pPr>
            <a:r>
              <a:rPr lang="en-US" dirty="0"/>
              <a:t>Reference Player and Software</a:t>
            </a:r>
            <a:r>
              <a:rPr lang="en-US" dirty="0">
                <a:ea typeface="Calibri"/>
                <a:cs typeface="Calibri"/>
              </a:rPr>
              <a:t>: </a:t>
            </a:r>
            <a:r>
              <a:rPr lang="en-US" u="sng" dirty="0">
                <a:hlinkClick r:id="rId5"/>
              </a:rPr>
              <a:t>https://www.5g-mag.com/reference-tools</a:t>
            </a:r>
            <a:endParaRPr lang="en-US" u="sng" dirty="0"/>
          </a:p>
          <a:p>
            <a:pPr>
              <a:defRPr/>
            </a:pPr>
            <a:r>
              <a:rPr lang="en-US" dirty="0"/>
              <a:t>More tools are collected here: https://mpeg-sd.org/extensions</a:t>
            </a:r>
          </a:p>
          <a:p>
            <a:pPr>
              <a:defRPr/>
            </a:pPr>
            <a:endParaRPr lang="en-US" dirty="0"/>
          </a:p>
          <a:p>
            <a:pPr lvl="1">
              <a:defRPr/>
            </a:pP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 meets Khronos on Scene Description</a:t>
            </a:r>
            <a:endParaRPr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DC4E5843-5B08-4FB7-B864-F6CF4B1EE1B2}" type="slidenum">
              <a:rPr lang="en-US"/>
              <a:t>31</a:t>
            </a:fld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Thank you</a:t>
            </a:r>
            <a:endParaRPr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http://mpeg.org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37"/>
          <p:cNvGrpSpPr/>
          <p:nvPr/>
        </p:nvGrpSpPr>
        <p:grpSpPr bwMode="auto">
          <a:xfrm>
            <a:off x="1395742" y="128482"/>
            <a:ext cx="8723860" cy="6577838"/>
            <a:chOff x="2568812" y="128482"/>
            <a:chExt cx="7583356" cy="6577838"/>
          </a:xfrm>
        </p:grpSpPr>
        <p:grpSp>
          <p:nvGrpSpPr>
            <p:cNvPr id="5" name="Group 13"/>
            <p:cNvGrpSpPr/>
            <p:nvPr/>
          </p:nvGrpSpPr>
          <p:grpSpPr bwMode="auto">
            <a:xfrm>
              <a:off x="3422807" y="128482"/>
              <a:ext cx="596385" cy="6577838"/>
              <a:chOff x="3411695" y="128482"/>
              <a:chExt cx="596385" cy="6577838"/>
            </a:xfrm>
          </p:grpSpPr>
          <p:cxnSp>
            <p:nvCxnSpPr>
              <p:cNvPr id="6" name="Straight Connector 108"/>
              <p:cNvCxnSpPr>
                <a:cxnSpLocks/>
              </p:cNvCxnSpPr>
              <p:nvPr/>
            </p:nvCxnSpPr>
            <p:spPr bwMode="auto">
              <a:xfrm>
                <a:off x="371076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4"/>
              <p:cNvSpPr>
                <a:spLocks/>
              </p:cNvSpPr>
              <p:nvPr/>
            </p:nvSpPr>
            <p:spPr bwMode="auto">
              <a:xfrm>
                <a:off x="3411695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2025</a:t>
                </a:r>
                <a:endParaRPr/>
              </a:p>
            </p:txBody>
          </p:sp>
        </p:grpSp>
        <p:grpSp>
          <p:nvGrpSpPr>
            <p:cNvPr id="8" name="Group 14"/>
            <p:cNvGrpSpPr/>
            <p:nvPr/>
          </p:nvGrpSpPr>
          <p:grpSpPr bwMode="auto">
            <a:xfrm>
              <a:off x="5007406" y="128482"/>
              <a:ext cx="596385" cy="6577838"/>
              <a:chOff x="4999028" y="128482"/>
              <a:chExt cx="596385" cy="6577838"/>
            </a:xfrm>
          </p:grpSpPr>
          <p:cxnSp>
            <p:nvCxnSpPr>
              <p:cNvPr id="9" name="Straight Connector 72"/>
              <p:cNvCxnSpPr>
                <a:cxnSpLocks/>
              </p:cNvCxnSpPr>
              <p:nvPr/>
            </p:nvCxnSpPr>
            <p:spPr bwMode="auto">
              <a:xfrm>
                <a:off x="529296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7"/>
              <p:cNvSpPr>
                <a:spLocks/>
              </p:cNvSpPr>
              <p:nvPr/>
            </p:nvSpPr>
            <p:spPr bwMode="auto">
              <a:xfrm>
                <a:off x="4999028" y="128482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2026</a:t>
                </a:r>
                <a:endParaRPr/>
              </a:p>
            </p:txBody>
          </p:sp>
        </p:grpSp>
        <p:grpSp>
          <p:nvGrpSpPr>
            <p:cNvPr id="11" name="Group 15"/>
            <p:cNvGrpSpPr/>
            <p:nvPr/>
          </p:nvGrpSpPr>
          <p:grpSpPr bwMode="auto">
            <a:xfrm>
              <a:off x="6590398" y="131049"/>
              <a:ext cx="596385" cy="6575270"/>
              <a:chOff x="6579153" y="131049"/>
              <a:chExt cx="596385" cy="6575270"/>
            </a:xfrm>
          </p:grpSpPr>
          <p:cxnSp>
            <p:nvCxnSpPr>
              <p:cNvPr id="12" name="Straight Connector 110"/>
              <p:cNvCxnSpPr>
                <a:cxnSpLocks/>
              </p:cNvCxnSpPr>
              <p:nvPr/>
            </p:nvCxnSpPr>
            <p:spPr bwMode="auto">
              <a:xfrm>
                <a:off x="6875178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54"/>
              <p:cNvSpPr>
                <a:spLocks/>
              </p:cNvSpPr>
              <p:nvPr/>
            </p:nvSpPr>
            <p:spPr bwMode="auto">
              <a:xfrm>
                <a:off x="6579153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2027</a:t>
                </a:r>
                <a:endParaRPr/>
              </a:p>
            </p:txBody>
          </p:sp>
        </p:grpSp>
        <p:grpSp>
          <p:nvGrpSpPr>
            <p:cNvPr id="14" name="Group 16"/>
            <p:cNvGrpSpPr/>
            <p:nvPr/>
          </p:nvGrpSpPr>
          <p:grpSpPr bwMode="auto">
            <a:xfrm>
              <a:off x="8169225" y="131049"/>
              <a:ext cx="596385" cy="6575270"/>
              <a:chOff x="8157966" y="131049"/>
              <a:chExt cx="596385" cy="6575270"/>
            </a:xfrm>
          </p:grpSpPr>
          <p:cxnSp>
            <p:nvCxnSpPr>
              <p:cNvPr id="15" name="Straight Connector 111"/>
              <p:cNvCxnSpPr>
                <a:cxnSpLocks/>
              </p:cNvCxnSpPr>
              <p:nvPr/>
            </p:nvCxnSpPr>
            <p:spPr bwMode="auto">
              <a:xfrm>
                <a:off x="8457386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40"/>
              <p:cNvSpPr>
                <a:spLocks/>
              </p:cNvSpPr>
              <p:nvPr/>
            </p:nvSpPr>
            <p:spPr bwMode="auto">
              <a:xfrm>
                <a:off x="8157966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2028</a:t>
                </a: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 bwMode="auto">
            <a:xfrm>
              <a:off x="9555783" y="131049"/>
              <a:ext cx="596385" cy="6575270"/>
              <a:chOff x="9535452" y="131049"/>
              <a:chExt cx="596385" cy="6575270"/>
            </a:xfrm>
          </p:grpSpPr>
          <p:cxnSp>
            <p:nvCxnSpPr>
              <p:cNvPr id="18" name="Straight Connector 112"/>
              <p:cNvCxnSpPr>
                <a:cxnSpLocks/>
              </p:cNvCxnSpPr>
              <p:nvPr/>
            </p:nvCxnSpPr>
            <p:spPr bwMode="auto">
              <a:xfrm>
                <a:off x="9831890" y="680668"/>
                <a:ext cx="0" cy="602565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63"/>
              <p:cNvSpPr>
                <a:spLocks/>
              </p:cNvSpPr>
              <p:nvPr/>
            </p:nvSpPr>
            <p:spPr bwMode="auto">
              <a:xfrm>
                <a:off x="9535452" y="131049"/>
                <a:ext cx="596385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2029</a:t>
                </a:r>
                <a:endParaRPr/>
              </a:p>
            </p:txBody>
          </p:sp>
        </p:grpSp>
        <p:grpSp>
          <p:nvGrpSpPr>
            <p:cNvPr id="20" name="Group 20"/>
            <p:cNvGrpSpPr/>
            <p:nvPr/>
          </p:nvGrpSpPr>
          <p:grpSpPr bwMode="auto">
            <a:xfrm>
              <a:off x="2568812" y="436009"/>
              <a:ext cx="6020782" cy="228926"/>
              <a:chOff x="2573747" y="456142"/>
              <a:chExt cx="6020782" cy="228926"/>
            </a:xfrm>
          </p:grpSpPr>
          <p:sp>
            <p:nvSpPr>
              <p:cNvPr id="21" name="TextBox 71"/>
              <p:cNvSpPr>
                <a:spLocks/>
              </p:cNvSpPr>
              <p:nvPr/>
            </p:nvSpPr>
            <p:spPr bwMode="auto">
              <a:xfrm>
                <a:off x="357529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TextBox 75"/>
              <p:cNvSpPr>
                <a:spLocks/>
              </p:cNvSpPr>
              <p:nvPr/>
            </p:nvSpPr>
            <p:spPr bwMode="auto">
              <a:xfrm>
                <a:off x="514688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TextBox 76"/>
              <p:cNvSpPr>
                <a:spLocks/>
              </p:cNvSpPr>
              <p:nvPr/>
            </p:nvSpPr>
            <p:spPr bwMode="auto">
              <a:xfrm>
                <a:off x="6719275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TextBox 77"/>
              <p:cNvSpPr>
                <a:spLocks/>
              </p:cNvSpPr>
              <p:nvPr/>
            </p:nvSpPr>
            <p:spPr bwMode="auto">
              <a:xfrm>
                <a:off x="8306093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TextBox 80"/>
              <p:cNvSpPr>
                <a:spLocks/>
              </p:cNvSpPr>
              <p:nvPr/>
            </p:nvSpPr>
            <p:spPr bwMode="auto">
              <a:xfrm>
                <a:off x="3971199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TextBox 81"/>
              <p:cNvSpPr>
                <a:spLocks/>
              </p:cNvSpPr>
              <p:nvPr/>
            </p:nvSpPr>
            <p:spPr bwMode="auto">
              <a:xfrm>
                <a:off x="436389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TextBox 82"/>
              <p:cNvSpPr>
                <a:spLocks/>
              </p:cNvSpPr>
              <p:nvPr/>
            </p:nvSpPr>
            <p:spPr bwMode="auto">
              <a:xfrm>
                <a:off x="475579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TextBox 84"/>
              <p:cNvSpPr>
                <a:spLocks/>
              </p:cNvSpPr>
              <p:nvPr/>
            </p:nvSpPr>
            <p:spPr bwMode="auto">
              <a:xfrm>
                <a:off x="5539582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TextBox 85"/>
              <p:cNvSpPr>
                <a:spLocks/>
              </p:cNvSpPr>
              <p:nvPr/>
            </p:nvSpPr>
            <p:spPr bwMode="auto">
              <a:xfrm>
                <a:off x="59322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TextBox 86"/>
              <p:cNvSpPr>
                <a:spLocks/>
              </p:cNvSpPr>
              <p:nvPr/>
            </p:nvSpPr>
            <p:spPr bwMode="auto">
              <a:xfrm>
                <a:off x="63257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TextBox 87"/>
              <p:cNvSpPr>
                <a:spLocks/>
              </p:cNvSpPr>
              <p:nvPr/>
            </p:nvSpPr>
            <p:spPr bwMode="auto">
              <a:xfrm>
                <a:off x="7113577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TextBox 88"/>
              <p:cNvSpPr>
                <a:spLocks/>
              </p:cNvSpPr>
              <p:nvPr/>
            </p:nvSpPr>
            <p:spPr bwMode="auto">
              <a:xfrm>
                <a:off x="7511081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3" name="TextBox 90"/>
              <p:cNvSpPr>
                <a:spLocks/>
              </p:cNvSpPr>
              <p:nvPr/>
            </p:nvSpPr>
            <p:spPr bwMode="auto">
              <a:xfrm>
                <a:off x="7908586" y="456142"/>
                <a:ext cx="288436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4" name="TextBox 102"/>
              <p:cNvSpPr>
                <a:spLocks/>
              </p:cNvSpPr>
              <p:nvPr/>
            </p:nvSpPr>
            <p:spPr bwMode="auto">
              <a:xfrm>
                <a:off x="2573747" y="485017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5" name="TextBox 60"/>
          <p:cNvSpPr>
            <a:spLocks/>
          </p:cNvSpPr>
          <p:nvPr/>
        </p:nvSpPr>
        <p:spPr bwMode="auto">
          <a:xfrm>
            <a:off x="248904" y="821140"/>
            <a:ext cx="2993546" cy="16843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MPEG Immersive Video v.2</a:t>
            </a:r>
            <a:endParaRPr/>
          </a:p>
        </p:txBody>
      </p:sp>
      <p:sp>
        <p:nvSpPr>
          <p:cNvPr id="36" name="TextBox 106"/>
          <p:cNvSpPr>
            <a:spLocks/>
          </p:cNvSpPr>
          <p:nvPr/>
        </p:nvSpPr>
        <p:spPr bwMode="auto">
          <a:xfrm>
            <a:off x="9697043" y="1199661"/>
            <a:ext cx="1942180" cy="1308046"/>
          </a:xfrm>
          <a:prstGeom prst="rect">
            <a:avLst/>
          </a:prstGeom>
          <a:noFill/>
        </p:spPr>
        <p:txBody>
          <a:bodyPr wrap="square" lIns="76197" tIns="38098" rIns="76197" bIns="38098" rtlCol="0">
            <a:spAutoFit/>
          </a:bodyPr>
          <a:lstStyle/>
          <a:p>
            <a:pPr algn="r">
              <a:defRPr/>
            </a:pPr>
            <a:r>
              <a:rPr lang="en-GB" sz="4000" b="1">
                <a:solidFill>
                  <a:srgbClr val="006DBA"/>
                </a:solidFill>
              </a:rPr>
              <a:t>Media</a:t>
            </a:r>
            <a:br>
              <a:rPr lang="en-GB" sz="4000" b="1">
                <a:solidFill>
                  <a:srgbClr val="FF7171"/>
                </a:solidFill>
              </a:rPr>
            </a:br>
            <a:r>
              <a:rPr lang="en-GB" sz="4000" b="1">
                <a:solidFill>
                  <a:srgbClr val="006DBA"/>
                </a:solidFill>
              </a:rPr>
              <a:t>Coding</a:t>
            </a:r>
            <a:endParaRPr lang="en-GB" sz="4400" b="1">
              <a:solidFill>
                <a:srgbClr val="006DBA"/>
              </a:solidFill>
            </a:endParaRPr>
          </a:p>
        </p:txBody>
      </p:sp>
      <p:sp>
        <p:nvSpPr>
          <p:cNvPr id="37" name="TextBox 65"/>
          <p:cNvSpPr>
            <a:spLocks/>
          </p:cNvSpPr>
          <p:nvPr/>
        </p:nvSpPr>
        <p:spPr bwMode="auto">
          <a:xfrm>
            <a:off x="208982" y="4598278"/>
            <a:ext cx="4337773" cy="2717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Scene Description with Advanced Interactivity</a:t>
            </a:r>
            <a:endParaRPr/>
          </a:p>
        </p:txBody>
      </p:sp>
      <p:sp>
        <p:nvSpPr>
          <p:cNvPr id="38" name="TextBox 107"/>
          <p:cNvSpPr>
            <a:spLocks/>
          </p:cNvSpPr>
          <p:nvPr/>
        </p:nvSpPr>
        <p:spPr bwMode="auto">
          <a:xfrm>
            <a:off x="149636" y="5955112"/>
            <a:ext cx="9702408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Media authenticity and provenance indication</a:t>
            </a:r>
            <a:endParaRPr/>
          </a:p>
        </p:txBody>
      </p:sp>
      <p:sp>
        <p:nvSpPr>
          <p:cNvPr id="39" name="TextBox 57"/>
          <p:cNvSpPr>
            <a:spLocks/>
          </p:cNvSpPr>
          <p:nvPr/>
        </p:nvSpPr>
        <p:spPr bwMode="auto">
          <a:xfrm>
            <a:off x="0" y="1789318"/>
            <a:ext cx="5482070" cy="308723"/>
          </a:xfrm>
          <a:prstGeom prst="rightArrow">
            <a:avLst>
              <a:gd name="adj1" fmla="val 54721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>
              <a:defRPr/>
            </a:pPr>
            <a:r>
              <a:rPr lang="en-GB" sz="1100" i="0">
                <a:solidFill>
                  <a:schemeClr val="tx1"/>
                </a:solidFill>
              </a:rPr>
              <a:t>Enhanced Geometry-based PCC (advanced compression tools)</a:t>
            </a:r>
            <a:endParaRPr/>
          </a:p>
        </p:txBody>
      </p:sp>
      <p:sp>
        <p:nvSpPr>
          <p:cNvPr id="40" name="TextBox 45"/>
          <p:cNvSpPr>
            <a:spLocks/>
          </p:cNvSpPr>
          <p:nvPr/>
        </p:nvSpPr>
        <p:spPr bwMode="auto">
          <a:xfrm>
            <a:off x="208983" y="4179733"/>
            <a:ext cx="4364141" cy="246943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000"/>
              <a:t>Omnidirectional MediA Format (OMAF) – Server-Side Dynamic Adaptation</a:t>
            </a:r>
            <a:endParaRPr/>
          </a:p>
        </p:txBody>
      </p:sp>
      <p:sp>
        <p:nvSpPr>
          <p:cNvPr id="41" name="TextBox 66"/>
          <p:cNvSpPr>
            <a:spLocks/>
          </p:cNvSpPr>
          <p:nvPr/>
        </p:nvSpPr>
        <p:spPr bwMode="auto">
          <a:xfrm>
            <a:off x="84288" y="4891761"/>
            <a:ext cx="6329004" cy="20547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Video Decoding  Interface</a:t>
            </a:r>
            <a:endParaRPr/>
          </a:p>
        </p:txBody>
      </p:sp>
      <p:sp>
        <p:nvSpPr>
          <p:cNvPr id="42" name="TextBox 43"/>
          <p:cNvSpPr>
            <a:spLocks/>
          </p:cNvSpPr>
          <p:nvPr/>
        </p:nvSpPr>
        <p:spPr bwMode="auto">
          <a:xfrm>
            <a:off x="9182332" y="5638717"/>
            <a:ext cx="2495240" cy="1308046"/>
          </a:xfrm>
          <a:prstGeom prst="rect">
            <a:avLst/>
          </a:prstGeom>
          <a:noFill/>
        </p:spPr>
        <p:txBody>
          <a:bodyPr wrap="square" lIns="76197" tIns="38098" rIns="76197" bIns="38098" rtlCol="0">
            <a:spAutoFit/>
          </a:bodyPr>
          <a:lstStyle/>
          <a:p>
            <a:pPr algn="r">
              <a:defRPr/>
            </a:pPr>
            <a:r>
              <a:rPr lang="en-GB" sz="4000" b="1">
                <a:solidFill>
                  <a:srgbClr val="0F3A6E"/>
                </a:solidFill>
              </a:rPr>
              <a:t>Beyond Media</a:t>
            </a:r>
            <a:endParaRPr lang="en-GB" sz="6000" b="1">
              <a:solidFill>
                <a:srgbClr val="0F3A6E"/>
              </a:solidFill>
            </a:endParaRPr>
          </a:p>
        </p:txBody>
      </p:sp>
      <p:sp>
        <p:nvSpPr>
          <p:cNvPr id="43" name="TextBox 58"/>
          <p:cNvSpPr>
            <a:spLocks/>
          </p:cNvSpPr>
          <p:nvPr/>
        </p:nvSpPr>
        <p:spPr bwMode="auto">
          <a:xfrm>
            <a:off x="9017730" y="3488006"/>
            <a:ext cx="2895738" cy="1308046"/>
          </a:xfrm>
          <a:prstGeom prst="rect">
            <a:avLst/>
          </a:prstGeom>
          <a:noFill/>
        </p:spPr>
        <p:txBody>
          <a:bodyPr wrap="square" lIns="76197" tIns="38098" rIns="76197" bIns="38098" rtlCol="0">
            <a:spAutoFit/>
          </a:bodyPr>
          <a:lstStyle/>
          <a:p>
            <a:pPr marL="0" marR="0" lvl="0" indent="0" algn="r" defTabSz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GB" sz="4000" b="1" i="0" u="none" strike="noStrike" cap="none" spc="0">
                <a:ln>
                  <a:noFill/>
                </a:ln>
                <a:solidFill>
                  <a:srgbClr val="73CBB2"/>
                </a:solidFill>
                <a:latin typeface="Corbel"/>
                <a:ea typeface="+mn-ea"/>
                <a:cs typeface="+mn-cs"/>
              </a:rPr>
              <a:t>Systems  and Tools</a:t>
            </a:r>
            <a:endParaRPr/>
          </a:p>
        </p:txBody>
      </p:sp>
      <p:sp>
        <p:nvSpPr>
          <p:cNvPr id="44" name="TextBox 29"/>
          <p:cNvSpPr>
            <a:spLocks/>
          </p:cNvSpPr>
          <p:nvPr/>
        </p:nvSpPr>
        <p:spPr bwMode="auto">
          <a:xfrm>
            <a:off x="325100" y="638752"/>
            <a:ext cx="7857755" cy="219310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6 DoF Audio v.2</a:t>
            </a:r>
            <a:endParaRPr/>
          </a:p>
        </p:txBody>
      </p:sp>
      <p:sp>
        <p:nvSpPr>
          <p:cNvPr id="45" name="TextBox 116"/>
          <p:cNvSpPr>
            <a:spLocks/>
          </p:cNvSpPr>
          <p:nvPr/>
        </p:nvSpPr>
        <p:spPr bwMode="auto">
          <a:xfrm>
            <a:off x="84287" y="2679904"/>
            <a:ext cx="6324023" cy="244958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Video Coding for Machines</a:t>
            </a:r>
            <a:endParaRPr/>
          </a:p>
        </p:txBody>
      </p:sp>
      <p:sp>
        <p:nvSpPr>
          <p:cNvPr id="46" name="TextBox 118"/>
          <p:cNvSpPr>
            <a:spLocks/>
          </p:cNvSpPr>
          <p:nvPr/>
        </p:nvSpPr>
        <p:spPr bwMode="auto">
          <a:xfrm>
            <a:off x="278531" y="4374060"/>
            <a:ext cx="6114775" cy="245965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Carriage of Dynamic Mesh Compression</a:t>
            </a:r>
            <a:endParaRPr/>
          </a:p>
        </p:txBody>
      </p:sp>
      <p:sp>
        <p:nvSpPr>
          <p:cNvPr id="47" name="TextBox 104"/>
          <p:cNvSpPr>
            <a:spLocks/>
          </p:cNvSpPr>
          <p:nvPr/>
        </p:nvSpPr>
        <p:spPr bwMode="auto">
          <a:xfrm>
            <a:off x="3157362" y="3945441"/>
            <a:ext cx="5025490" cy="23917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Green metadata v.4</a:t>
            </a:r>
            <a:endParaRPr/>
          </a:p>
        </p:txBody>
      </p:sp>
      <p:sp>
        <p:nvSpPr>
          <p:cNvPr id="48" name="TextBox 5"/>
          <p:cNvSpPr>
            <a:spLocks/>
          </p:cNvSpPr>
          <p:nvPr/>
        </p:nvSpPr>
        <p:spPr bwMode="auto">
          <a:xfrm>
            <a:off x="84287" y="2894272"/>
            <a:ext cx="8098583" cy="21567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Immersive Haptics</a:t>
            </a:r>
            <a:endParaRPr/>
          </a:p>
        </p:txBody>
      </p:sp>
      <p:sp>
        <p:nvSpPr>
          <p:cNvPr id="49" name="TextBox 8"/>
          <p:cNvSpPr>
            <a:spLocks/>
          </p:cNvSpPr>
          <p:nvPr/>
        </p:nvSpPr>
        <p:spPr bwMode="auto">
          <a:xfrm>
            <a:off x="502345" y="3579538"/>
            <a:ext cx="4078365" cy="237368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Carriage of Haptics Data</a:t>
            </a:r>
            <a:endParaRPr/>
          </a:p>
        </p:txBody>
      </p:sp>
      <p:sp>
        <p:nvSpPr>
          <p:cNvPr id="50" name="TextBox 9"/>
          <p:cNvSpPr>
            <a:spLocks/>
          </p:cNvSpPr>
          <p:nvPr/>
        </p:nvSpPr>
        <p:spPr bwMode="auto">
          <a:xfrm>
            <a:off x="75982" y="2050698"/>
            <a:ext cx="4488519" cy="25217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Compression of LIDAR </a:t>
            </a:r>
            <a:endParaRPr/>
          </a:p>
        </p:txBody>
      </p:sp>
      <p:sp>
        <p:nvSpPr>
          <p:cNvPr id="51" name="TextBox 19"/>
          <p:cNvSpPr>
            <a:spLocks/>
          </p:cNvSpPr>
          <p:nvPr/>
        </p:nvSpPr>
        <p:spPr bwMode="auto">
          <a:xfrm>
            <a:off x="9198578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>
              <a:defRPr/>
            </a:pPr>
            <a:r>
              <a:rPr lang="en-GB" sz="800" b="1">
                <a:solidFill>
                  <a:schemeClr val="tx1">
                    <a:lumMod val="50000"/>
                  </a:schemeClr>
                </a:solidFill>
              </a:rPr>
              <a:t>164</a:t>
            </a:r>
            <a:endParaRPr lang="en-GB" sz="11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2" name="TextBox 23"/>
          <p:cNvSpPr>
            <a:spLocks/>
          </p:cNvSpPr>
          <p:nvPr/>
        </p:nvSpPr>
        <p:spPr bwMode="auto">
          <a:xfrm>
            <a:off x="8435270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>
              <a:defRPr/>
            </a:pPr>
            <a:r>
              <a:rPr lang="en-GB" sz="800" b="1">
                <a:solidFill>
                  <a:schemeClr val="tx1">
                    <a:lumMod val="50000"/>
                  </a:schemeClr>
                </a:solidFill>
              </a:rPr>
              <a:t>162</a:t>
            </a:r>
            <a:endParaRPr lang="en-GB" sz="11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3" name="TextBox 24"/>
          <p:cNvSpPr>
            <a:spLocks/>
          </p:cNvSpPr>
          <p:nvPr/>
        </p:nvSpPr>
        <p:spPr bwMode="auto">
          <a:xfrm>
            <a:off x="8823696" y="445529"/>
            <a:ext cx="331816" cy="200051"/>
          </a:xfrm>
          <a:prstGeom prst="rect">
            <a:avLst/>
          </a:prstGeom>
          <a:noFill/>
        </p:spPr>
        <p:txBody>
          <a:bodyPr wrap="none" lIns="76197" tIns="38098" rIns="76197" bIns="38098" rtlCol="0">
            <a:spAutoFit/>
          </a:bodyPr>
          <a:lstStyle/>
          <a:p>
            <a:pPr algn="ctr">
              <a:defRPr/>
            </a:pPr>
            <a:r>
              <a:rPr lang="en-GB" sz="800" b="1">
                <a:solidFill>
                  <a:schemeClr val="tx1">
                    <a:lumMod val="50000"/>
                  </a:schemeClr>
                </a:solidFill>
              </a:rPr>
              <a:t>163</a:t>
            </a:r>
            <a:endParaRPr lang="en-GB" sz="1100" b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54" name="TextBox 11"/>
          <p:cNvSpPr>
            <a:spLocks/>
          </p:cNvSpPr>
          <p:nvPr/>
        </p:nvSpPr>
        <p:spPr bwMode="auto">
          <a:xfrm>
            <a:off x="57523" y="3792809"/>
            <a:ext cx="3642554" cy="198969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Open Font Format v.5</a:t>
            </a:r>
            <a:endParaRPr/>
          </a:p>
        </p:txBody>
      </p:sp>
      <p:sp>
        <p:nvSpPr>
          <p:cNvPr id="55" name="TextBox 12"/>
          <p:cNvSpPr>
            <a:spLocks/>
          </p:cNvSpPr>
          <p:nvPr/>
        </p:nvSpPr>
        <p:spPr bwMode="auto">
          <a:xfrm>
            <a:off x="420742" y="5338868"/>
            <a:ext cx="8527947" cy="171946"/>
          </a:xfrm>
          <a:prstGeom prst="rightArrow">
            <a:avLst>
              <a:gd name="adj1" fmla="val 60230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DASH v.7</a:t>
            </a:r>
            <a:endParaRPr/>
          </a:p>
        </p:txBody>
      </p:sp>
      <p:sp>
        <p:nvSpPr>
          <p:cNvPr id="56" name="TextBox 18"/>
          <p:cNvSpPr>
            <a:spLocks/>
          </p:cNvSpPr>
          <p:nvPr/>
        </p:nvSpPr>
        <p:spPr bwMode="auto">
          <a:xfrm>
            <a:off x="3935492" y="5531337"/>
            <a:ext cx="501319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File Format (ISOBMFF) v.10</a:t>
            </a:r>
            <a:endParaRPr/>
          </a:p>
        </p:txBody>
      </p:sp>
      <p:sp>
        <p:nvSpPr>
          <p:cNvPr id="57" name="TextBox 21"/>
          <p:cNvSpPr>
            <a:spLocks/>
          </p:cNvSpPr>
          <p:nvPr/>
        </p:nvSpPr>
        <p:spPr bwMode="auto">
          <a:xfrm>
            <a:off x="149637" y="6132643"/>
            <a:ext cx="8110750" cy="254172"/>
          </a:xfrm>
          <a:prstGeom prst="rightArrow">
            <a:avLst>
              <a:gd name="adj1" fmla="val 55129"/>
              <a:gd name="adj2" fmla="val 52152"/>
            </a:avLst>
          </a:prstGeom>
          <a:gradFill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i="0">
                <a:solidFill>
                  <a:schemeClr val="bg1"/>
                </a:solidFill>
              </a:rPr>
              <a:t>Graph genome support</a:t>
            </a:r>
            <a:endParaRPr/>
          </a:p>
        </p:txBody>
      </p:sp>
      <p:sp>
        <p:nvSpPr>
          <p:cNvPr id="58" name="TextBox 25"/>
          <p:cNvSpPr>
            <a:spLocks/>
          </p:cNvSpPr>
          <p:nvPr/>
        </p:nvSpPr>
        <p:spPr bwMode="auto">
          <a:xfrm>
            <a:off x="141323" y="6332583"/>
            <a:ext cx="8041523" cy="246640"/>
          </a:xfrm>
          <a:prstGeom prst="rightArrow">
            <a:avLst>
              <a:gd name="adj1" fmla="val 55129"/>
              <a:gd name="adj2" fmla="val 52152"/>
            </a:avLst>
          </a:prstGeom>
          <a:gradFill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i="0">
                <a:solidFill>
                  <a:schemeClr val="bg1"/>
                </a:solidFill>
              </a:rPr>
              <a:t>New search capabilities of genomic data</a:t>
            </a:r>
            <a:endParaRPr/>
          </a:p>
        </p:txBody>
      </p:sp>
      <p:sp>
        <p:nvSpPr>
          <p:cNvPr id="59" name="TextBox 27"/>
          <p:cNvSpPr>
            <a:spLocks/>
          </p:cNvSpPr>
          <p:nvPr/>
        </p:nvSpPr>
        <p:spPr bwMode="auto">
          <a:xfrm>
            <a:off x="84288" y="2452529"/>
            <a:ext cx="6836149" cy="302250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AI Graphics Compression</a:t>
            </a:r>
            <a:endParaRPr/>
          </a:p>
        </p:txBody>
      </p:sp>
      <p:sp>
        <p:nvSpPr>
          <p:cNvPr id="60" name="TextBox 26"/>
          <p:cNvSpPr>
            <a:spLocks/>
          </p:cNvSpPr>
          <p:nvPr/>
        </p:nvSpPr>
        <p:spPr bwMode="auto">
          <a:xfrm>
            <a:off x="2879509" y="1054577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Feature Coding for Machines</a:t>
            </a:r>
            <a:endParaRPr/>
          </a:p>
        </p:txBody>
      </p:sp>
      <p:sp>
        <p:nvSpPr>
          <p:cNvPr id="61" name="TextBox 28"/>
          <p:cNvSpPr>
            <a:spLocks/>
          </p:cNvSpPr>
          <p:nvPr/>
        </p:nvSpPr>
        <p:spPr bwMode="auto">
          <a:xfrm>
            <a:off x="1064652" y="928215"/>
            <a:ext cx="3113556" cy="249557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900"/>
              <a:t>Video coding optimizations for machine analysis</a:t>
            </a:r>
            <a:endParaRPr/>
          </a:p>
        </p:txBody>
      </p:sp>
      <p:sp>
        <p:nvSpPr>
          <p:cNvPr id="62" name="TextBox 31"/>
          <p:cNvSpPr>
            <a:spLocks/>
          </p:cNvSpPr>
          <p:nvPr/>
        </p:nvSpPr>
        <p:spPr bwMode="auto">
          <a:xfrm>
            <a:off x="1508943" y="2240396"/>
            <a:ext cx="7508774" cy="29460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Lenslet video coding</a:t>
            </a:r>
            <a:endParaRPr/>
          </a:p>
        </p:txBody>
      </p:sp>
      <p:sp>
        <p:nvSpPr>
          <p:cNvPr id="63" name="TextBox 30"/>
          <p:cNvSpPr>
            <a:spLocks/>
          </p:cNvSpPr>
          <p:nvPr/>
        </p:nvSpPr>
        <p:spPr bwMode="auto">
          <a:xfrm>
            <a:off x="1285534" y="6556424"/>
            <a:ext cx="4157635" cy="222383"/>
          </a:xfrm>
          <a:prstGeom prst="rightArrow">
            <a:avLst>
              <a:gd name="adj1" fmla="val 55129"/>
              <a:gd name="adj2" fmla="val 52152"/>
            </a:avLst>
          </a:prstGeom>
          <a:gradFill>
            <a:gsLst>
              <a:gs pos="24000">
                <a:schemeClr val="accent4">
                  <a:lumMod val="67000"/>
                  <a:alpha val="3000"/>
                </a:schemeClr>
              </a:gs>
              <a:gs pos="48000">
                <a:srgbClr val="0F3A6E"/>
              </a:gs>
              <a:gs pos="100000">
                <a:srgbClr val="0F3A6E"/>
              </a:gs>
            </a:gsLst>
            <a:lin ang="2700000" scaled="1"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en-GB" i="0">
                <a:solidFill>
                  <a:schemeClr val="bg1"/>
                </a:solidFill>
              </a:rPr>
              <a:t>Biomedical waveform coding (BWC)</a:t>
            </a:r>
            <a:endParaRPr/>
          </a:p>
        </p:txBody>
      </p:sp>
      <p:sp>
        <p:nvSpPr>
          <p:cNvPr id="64" name="TextBox 34"/>
          <p:cNvSpPr>
            <a:spLocks/>
          </p:cNvSpPr>
          <p:nvPr/>
        </p:nvSpPr>
        <p:spPr bwMode="auto">
          <a:xfrm>
            <a:off x="57522" y="5104564"/>
            <a:ext cx="5470337" cy="223986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Avatar representation formats</a:t>
            </a:r>
            <a:endParaRPr/>
          </a:p>
        </p:txBody>
      </p:sp>
      <p:sp>
        <p:nvSpPr>
          <p:cNvPr id="65" name="TextBox 39"/>
          <p:cNvSpPr>
            <a:spLocks/>
          </p:cNvSpPr>
          <p:nvPr/>
        </p:nvSpPr>
        <p:spPr bwMode="auto">
          <a:xfrm>
            <a:off x="9594109" y="445539"/>
            <a:ext cx="386044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800" b="1">
                <a:solidFill>
                  <a:schemeClr val="tx1">
                    <a:lumMod val="50000"/>
                  </a:schemeClr>
                </a:solidFill>
              </a:rPr>
              <a:t>165</a:t>
            </a:r>
            <a:endParaRPr lang="en-US" sz="800"/>
          </a:p>
        </p:txBody>
      </p:sp>
      <p:sp>
        <p:nvSpPr>
          <p:cNvPr id="66" name="TextBox 32"/>
          <p:cNvSpPr>
            <a:spLocks/>
          </p:cNvSpPr>
          <p:nvPr/>
        </p:nvSpPr>
        <p:spPr bwMode="auto">
          <a:xfrm>
            <a:off x="248904" y="1501927"/>
            <a:ext cx="4332223" cy="308723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Dynamic Mesh Compression</a:t>
            </a:r>
            <a:endParaRPr/>
          </a:p>
        </p:txBody>
      </p:sp>
      <p:sp>
        <p:nvSpPr>
          <p:cNvPr id="67" name="TextBox 22"/>
          <p:cNvSpPr>
            <a:spLocks/>
          </p:cNvSpPr>
          <p:nvPr/>
        </p:nvSpPr>
        <p:spPr bwMode="auto">
          <a:xfrm>
            <a:off x="2899534" y="1253276"/>
            <a:ext cx="4488520" cy="29481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Solid Point Cloud Coding</a:t>
            </a:r>
            <a:endParaRPr/>
          </a:p>
        </p:txBody>
      </p:sp>
      <p:sp>
        <p:nvSpPr>
          <p:cNvPr id="68" name="TextBox 3"/>
          <p:cNvSpPr>
            <a:spLocks/>
          </p:cNvSpPr>
          <p:nvPr/>
        </p:nvSpPr>
        <p:spPr bwMode="auto">
          <a:xfrm>
            <a:off x="3265600" y="3231615"/>
            <a:ext cx="3120253" cy="306634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Video-based Gaussian Splat Coding</a:t>
            </a:r>
            <a:endParaRPr/>
          </a:p>
        </p:txBody>
      </p:sp>
      <p:sp>
        <p:nvSpPr>
          <p:cNvPr id="69" name="TextBox 35"/>
          <p:cNvSpPr>
            <a:spLocks/>
          </p:cNvSpPr>
          <p:nvPr/>
        </p:nvSpPr>
        <p:spPr bwMode="auto">
          <a:xfrm>
            <a:off x="3455123" y="3462364"/>
            <a:ext cx="3356711" cy="180841"/>
          </a:xfrm>
          <a:prstGeom prst="rightArrow">
            <a:avLst>
              <a:gd name="adj1" fmla="val 59315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endParaRPr lang="en-GB"/>
          </a:p>
          <a:p>
            <a:pPr>
              <a:defRPr/>
            </a:pPr>
            <a:r>
              <a:rPr lang="en-GB"/>
              <a:t>Geometry based Gaussian Splat Coding</a:t>
            </a:r>
            <a:endParaRPr/>
          </a:p>
          <a:p>
            <a:pPr>
              <a:defRPr/>
            </a:pPr>
            <a:endParaRPr lang="en-GB"/>
          </a:p>
        </p:txBody>
      </p:sp>
      <p:sp>
        <p:nvSpPr>
          <p:cNvPr id="70" name="TextBox 36"/>
          <p:cNvSpPr>
            <a:spLocks/>
          </p:cNvSpPr>
          <p:nvPr/>
        </p:nvSpPr>
        <p:spPr bwMode="auto">
          <a:xfrm>
            <a:off x="2547920" y="3067912"/>
            <a:ext cx="3860389" cy="225962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006DBA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Audio Authenticity</a:t>
            </a:r>
            <a:endParaRPr/>
          </a:p>
        </p:txBody>
      </p:sp>
      <p:sp>
        <p:nvSpPr>
          <p:cNvPr id="71" name="TextBox 38"/>
          <p:cNvSpPr>
            <a:spLocks/>
          </p:cNvSpPr>
          <p:nvPr/>
        </p:nvSpPr>
        <p:spPr bwMode="auto">
          <a:xfrm>
            <a:off x="3700076" y="5743525"/>
            <a:ext cx="5317637" cy="216741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73CBB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CMAF v.4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37"/>
          <p:cNvGrpSpPr/>
          <p:nvPr/>
        </p:nvGrpSpPr>
        <p:grpSpPr bwMode="auto">
          <a:xfrm>
            <a:off x="1256342" y="494242"/>
            <a:ext cx="6911060" cy="6363758"/>
            <a:chOff x="2568812" y="128482"/>
            <a:chExt cx="6206682" cy="6363758"/>
          </a:xfrm>
        </p:grpSpPr>
        <p:grpSp>
          <p:nvGrpSpPr>
            <p:cNvPr id="5" name="Group 13"/>
            <p:cNvGrpSpPr/>
            <p:nvPr/>
          </p:nvGrpSpPr>
          <p:grpSpPr bwMode="auto">
            <a:xfrm>
              <a:off x="3412921" y="128482"/>
              <a:ext cx="616153" cy="6363758"/>
              <a:chOff x="3401809" y="128482"/>
              <a:chExt cx="616153" cy="6363758"/>
            </a:xfrm>
          </p:grpSpPr>
          <p:cxnSp>
            <p:nvCxnSpPr>
              <p:cNvPr id="6" name="Straight Connector 108"/>
              <p:cNvCxnSpPr>
                <a:cxnSpLocks/>
              </p:cNvCxnSpPr>
              <p:nvPr/>
            </p:nvCxnSpPr>
            <p:spPr bwMode="auto">
              <a:xfrm>
                <a:off x="3710760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TextBox 4"/>
              <p:cNvSpPr>
                <a:spLocks/>
              </p:cNvSpPr>
              <p:nvPr/>
            </p:nvSpPr>
            <p:spPr bwMode="auto">
              <a:xfrm>
                <a:off x="3401809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2025</a:t>
                </a:r>
                <a:endParaRPr/>
              </a:p>
            </p:txBody>
          </p:sp>
        </p:grpSp>
        <p:grpSp>
          <p:nvGrpSpPr>
            <p:cNvPr id="8" name="Group 14"/>
            <p:cNvGrpSpPr/>
            <p:nvPr/>
          </p:nvGrpSpPr>
          <p:grpSpPr bwMode="auto">
            <a:xfrm>
              <a:off x="4997521" y="128482"/>
              <a:ext cx="616153" cy="6359948"/>
              <a:chOff x="4989143" y="128482"/>
              <a:chExt cx="616153" cy="6359948"/>
            </a:xfrm>
          </p:grpSpPr>
          <p:cxnSp>
            <p:nvCxnSpPr>
              <p:cNvPr id="9" name="Straight Connector 72"/>
              <p:cNvCxnSpPr>
                <a:cxnSpLocks/>
              </p:cNvCxnSpPr>
              <p:nvPr/>
            </p:nvCxnSpPr>
            <p:spPr bwMode="auto">
              <a:xfrm>
                <a:off x="5282573" y="693924"/>
                <a:ext cx="0" cy="5794507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7"/>
              <p:cNvSpPr>
                <a:spLocks/>
              </p:cNvSpPr>
              <p:nvPr/>
            </p:nvSpPr>
            <p:spPr bwMode="auto">
              <a:xfrm>
                <a:off x="4989143" y="128482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2026</a:t>
                </a:r>
                <a:endParaRPr/>
              </a:p>
            </p:txBody>
          </p:sp>
        </p:grpSp>
        <p:grpSp>
          <p:nvGrpSpPr>
            <p:cNvPr id="11" name="Group 15"/>
            <p:cNvGrpSpPr/>
            <p:nvPr/>
          </p:nvGrpSpPr>
          <p:grpSpPr bwMode="auto">
            <a:xfrm>
              <a:off x="6580514" y="131049"/>
              <a:ext cx="616153" cy="6361191"/>
              <a:chOff x="6569269" y="131049"/>
              <a:chExt cx="616153" cy="6361191"/>
            </a:xfrm>
          </p:grpSpPr>
          <p:cxnSp>
            <p:nvCxnSpPr>
              <p:cNvPr id="12" name="Straight Connector 110"/>
              <p:cNvCxnSpPr>
                <a:cxnSpLocks/>
              </p:cNvCxnSpPr>
              <p:nvPr/>
            </p:nvCxnSpPr>
            <p:spPr bwMode="auto">
              <a:xfrm>
                <a:off x="6875178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TextBox 54"/>
              <p:cNvSpPr>
                <a:spLocks/>
              </p:cNvSpPr>
              <p:nvPr/>
            </p:nvSpPr>
            <p:spPr bwMode="auto">
              <a:xfrm>
                <a:off x="6569269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2027</a:t>
                </a:r>
                <a:endParaRPr/>
              </a:p>
            </p:txBody>
          </p:sp>
        </p:grpSp>
        <p:grpSp>
          <p:nvGrpSpPr>
            <p:cNvPr id="14" name="Group 16"/>
            <p:cNvGrpSpPr/>
            <p:nvPr/>
          </p:nvGrpSpPr>
          <p:grpSpPr bwMode="auto">
            <a:xfrm>
              <a:off x="8159341" y="131049"/>
              <a:ext cx="616153" cy="6361191"/>
              <a:chOff x="8148082" y="131049"/>
              <a:chExt cx="616153" cy="6361191"/>
            </a:xfrm>
          </p:grpSpPr>
          <p:cxnSp>
            <p:nvCxnSpPr>
              <p:cNvPr id="15" name="Straight Connector 111"/>
              <p:cNvCxnSpPr>
                <a:cxnSpLocks/>
              </p:cNvCxnSpPr>
              <p:nvPr/>
            </p:nvCxnSpPr>
            <p:spPr bwMode="auto">
              <a:xfrm>
                <a:off x="8457386" y="680668"/>
                <a:ext cx="0" cy="5811572"/>
              </a:xfrm>
              <a:prstGeom prst="line">
                <a:avLst/>
              </a:prstGeom>
              <a:ln w="19050">
                <a:solidFill>
                  <a:schemeClr val="tx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40"/>
              <p:cNvSpPr>
                <a:spLocks/>
              </p:cNvSpPr>
              <p:nvPr/>
            </p:nvSpPr>
            <p:spPr bwMode="auto">
              <a:xfrm>
                <a:off x="8148082" y="131049"/>
                <a:ext cx="616153" cy="353939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b="1"/>
                  <a:t>2028</a:t>
                </a:r>
                <a:endParaRPr/>
              </a:p>
            </p:txBody>
          </p:sp>
        </p:grpSp>
        <p:grpSp>
          <p:nvGrpSpPr>
            <p:cNvPr id="17" name="Group 20"/>
            <p:cNvGrpSpPr/>
            <p:nvPr/>
          </p:nvGrpSpPr>
          <p:grpSpPr bwMode="auto">
            <a:xfrm>
              <a:off x="2568812" y="436009"/>
              <a:ext cx="6025559" cy="200051"/>
              <a:chOff x="2573747" y="456142"/>
              <a:chExt cx="6025559" cy="200051"/>
            </a:xfrm>
          </p:grpSpPr>
          <p:sp>
            <p:nvSpPr>
              <p:cNvPr id="18" name="TextBox 71"/>
              <p:cNvSpPr>
                <a:spLocks/>
              </p:cNvSpPr>
              <p:nvPr/>
            </p:nvSpPr>
            <p:spPr bwMode="auto">
              <a:xfrm>
                <a:off x="357051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149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9" name="TextBox 75"/>
              <p:cNvSpPr>
                <a:spLocks/>
              </p:cNvSpPr>
              <p:nvPr/>
            </p:nvSpPr>
            <p:spPr bwMode="auto">
              <a:xfrm>
                <a:off x="514210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153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0" name="TextBox 76"/>
              <p:cNvSpPr>
                <a:spLocks/>
              </p:cNvSpPr>
              <p:nvPr/>
            </p:nvSpPr>
            <p:spPr bwMode="auto">
              <a:xfrm>
                <a:off x="67144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157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1" name="TextBox 77"/>
              <p:cNvSpPr>
                <a:spLocks/>
              </p:cNvSpPr>
              <p:nvPr/>
            </p:nvSpPr>
            <p:spPr bwMode="auto">
              <a:xfrm>
                <a:off x="8301309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161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2" name="TextBox 80"/>
              <p:cNvSpPr>
                <a:spLocks/>
              </p:cNvSpPr>
              <p:nvPr/>
            </p:nvSpPr>
            <p:spPr bwMode="auto">
              <a:xfrm>
                <a:off x="396641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150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3" name="TextBox 81"/>
              <p:cNvSpPr>
                <a:spLocks/>
              </p:cNvSpPr>
              <p:nvPr/>
            </p:nvSpPr>
            <p:spPr bwMode="auto">
              <a:xfrm>
                <a:off x="4359115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151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4" name="TextBox 82"/>
              <p:cNvSpPr>
                <a:spLocks/>
              </p:cNvSpPr>
              <p:nvPr/>
            </p:nvSpPr>
            <p:spPr bwMode="auto">
              <a:xfrm>
                <a:off x="475101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152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5" name="TextBox 84"/>
              <p:cNvSpPr>
                <a:spLocks/>
              </p:cNvSpPr>
              <p:nvPr/>
            </p:nvSpPr>
            <p:spPr bwMode="auto">
              <a:xfrm>
                <a:off x="5534802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154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6" name="TextBox 85"/>
              <p:cNvSpPr>
                <a:spLocks/>
              </p:cNvSpPr>
              <p:nvPr/>
            </p:nvSpPr>
            <p:spPr bwMode="auto">
              <a:xfrm>
                <a:off x="5927497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155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7" name="TextBox 86"/>
              <p:cNvSpPr>
                <a:spLocks/>
              </p:cNvSpPr>
              <p:nvPr/>
            </p:nvSpPr>
            <p:spPr bwMode="auto">
              <a:xfrm>
                <a:off x="6320996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156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TextBox 87"/>
              <p:cNvSpPr>
                <a:spLocks/>
              </p:cNvSpPr>
              <p:nvPr/>
            </p:nvSpPr>
            <p:spPr bwMode="auto">
              <a:xfrm>
                <a:off x="710879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158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9" name="TextBox 88"/>
              <p:cNvSpPr>
                <a:spLocks/>
              </p:cNvSpPr>
              <p:nvPr/>
            </p:nvSpPr>
            <p:spPr bwMode="auto">
              <a:xfrm>
                <a:off x="7506301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159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TextBox 90"/>
              <p:cNvSpPr>
                <a:spLocks/>
              </p:cNvSpPr>
              <p:nvPr/>
            </p:nvSpPr>
            <p:spPr bwMode="auto">
              <a:xfrm>
                <a:off x="7903808" y="456142"/>
                <a:ext cx="29799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160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TextBox 102"/>
              <p:cNvSpPr>
                <a:spLocks/>
              </p:cNvSpPr>
              <p:nvPr/>
            </p:nvSpPr>
            <p:spPr bwMode="auto">
              <a:xfrm>
                <a:off x="2573747" y="456142"/>
                <a:ext cx="849587" cy="200051"/>
              </a:xfrm>
              <a:prstGeom prst="rect">
                <a:avLst/>
              </a:prstGeom>
              <a:noFill/>
            </p:spPr>
            <p:txBody>
              <a:bodyPr wrap="none" lIns="76197" tIns="38098" rIns="76197" bIns="38098" rtlCol="0">
                <a:spAutoFit/>
              </a:bodyPr>
              <a:lstStyle/>
              <a:p>
                <a:pPr algn="ctr">
                  <a:defRPr/>
                </a:pPr>
                <a:r>
                  <a:rPr lang="en-GB" sz="800" b="1">
                    <a:solidFill>
                      <a:schemeClr val="tx1">
                        <a:lumMod val="50000"/>
                      </a:schemeClr>
                    </a:solidFill>
                  </a:rPr>
                  <a:t>MPEG meeting:</a:t>
                </a:r>
                <a:endParaRPr lang="en-GB" sz="1100" b="1">
                  <a:solidFill>
                    <a:schemeClr val="tx1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32" name="Group 10"/>
          <p:cNvGrpSpPr/>
          <p:nvPr/>
        </p:nvGrpSpPr>
        <p:grpSpPr bwMode="auto">
          <a:xfrm>
            <a:off x="82356" y="1059684"/>
            <a:ext cx="11824692" cy="4987027"/>
            <a:chOff x="1052339" y="382939"/>
            <a:chExt cx="11976317" cy="5257407"/>
          </a:xfrm>
        </p:grpSpPr>
        <p:sp>
          <p:nvSpPr>
            <p:cNvPr id="33" name="TextBox 68"/>
            <p:cNvSpPr>
              <a:spLocks/>
            </p:cNvSpPr>
            <p:nvPr/>
          </p:nvSpPr>
          <p:spPr bwMode="auto">
            <a:xfrm>
              <a:off x="1171004" y="382939"/>
              <a:ext cx="5972774" cy="288739"/>
            </a:xfrm>
            <a:prstGeom prst="rightArrow">
              <a:avLst>
                <a:gd name="adj1" fmla="val 52605"/>
                <a:gd name="adj2" fmla="val 53919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nl-NL"/>
              </a:defPPr>
              <a:lvl1pPr algn="ctr">
                <a:defRPr sz="1400" b="1"/>
              </a:lvl1pPr>
            </a:lstStyle>
            <a:p>
              <a:pPr>
                <a:defRPr/>
              </a:pPr>
              <a:r>
                <a:rPr lang="en-GB" sz="1200"/>
                <a:t>Neural network-based video compression</a:t>
              </a:r>
              <a:endParaRPr/>
            </a:p>
          </p:txBody>
        </p:sp>
        <p:sp>
          <p:nvSpPr>
            <p:cNvPr id="34" name="TextBox 58"/>
            <p:cNvSpPr>
              <a:spLocks/>
            </p:cNvSpPr>
            <p:nvPr/>
          </p:nvSpPr>
          <p:spPr bwMode="auto">
            <a:xfrm>
              <a:off x="9546362" y="3904474"/>
              <a:ext cx="3192725" cy="17358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76197" tIns="38098" rIns="76197" bIns="38098" rtlCol="0">
              <a:spAutoFit/>
            </a:bodyPr>
            <a:lstStyle/>
            <a:p>
              <a:pPr marL="0" marR="0" lvl="0" indent="0" algn="r" defTabSz="4572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en-GB" sz="3400" b="1" i="0" u="none" strike="noStrike" cap="none" spc="0">
                  <a:ln>
                    <a:noFill/>
                  </a:ln>
                  <a:solidFill>
                    <a:srgbClr val="E97132"/>
                  </a:solidFill>
                  <a:latin typeface="Corbel"/>
                  <a:ea typeface="+mn-ea"/>
                  <a:cs typeface="+mn-cs"/>
                </a:rPr>
                <a:t>Major Maintenance and Extensions</a:t>
              </a:r>
              <a:endParaRPr/>
            </a:p>
          </p:txBody>
        </p:sp>
        <p:sp>
          <p:nvSpPr>
            <p:cNvPr id="35" name="TextBox 106"/>
            <p:cNvSpPr>
              <a:spLocks/>
            </p:cNvSpPr>
            <p:nvPr/>
          </p:nvSpPr>
          <p:spPr bwMode="auto">
            <a:xfrm>
              <a:off x="10294759" y="1233512"/>
              <a:ext cx="2733896" cy="632698"/>
            </a:xfrm>
            <a:prstGeom prst="rect">
              <a:avLst/>
            </a:prstGeom>
            <a:noFill/>
          </p:spPr>
          <p:txBody>
            <a:bodyPr wrap="square" lIns="76197" tIns="38098" rIns="76197" bIns="38098" rtlCol="0">
              <a:spAutoFit/>
            </a:bodyPr>
            <a:lstStyle/>
            <a:p>
              <a:pPr algn="r">
                <a:defRPr/>
              </a:pPr>
              <a:r>
                <a:rPr lang="en-GB" sz="3400" b="1">
                  <a:solidFill>
                    <a:srgbClr val="10A7DD"/>
                  </a:solidFill>
                </a:rPr>
                <a:t>Explorations</a:t>
              </a:r>
              <a:endParaRPr/>
            </a:p>
          </p:txBody>
        </p:sp>
        <p:sp>
          <p:nvSpPr>
            <p:cNvPr id="36" name="TextBox 57"/>
            <p:cNvSpPr>
              <a:spLocks/>
            </p:cNvSpPr>
            <p:nvPr/>
          </p:nvSpPr>
          <p:spPr bwMode="auto">
            <a:xfrm>
              <a:off x="1052339" y="1062188"/>
              <a:ext cx="6123214" cy="336631"/>
            </a:xfrm>
            <a:prstGeom prst="rightArrow">
              <a:avLst>
                <a:gd name="adj1" fmla="val 54721"/>
                <a:gd name="adj2" fmla="val 50000"/>
              </a:avLst>
            </a:prstGeom>
            <a:gradFill>
              <a:gsLst>
                <a:gs pos="0">
                  <a:srgbClr val="615C56">
                    <a:alpha val="0"/>
                  </a:srgbClr>
                </a:gs>
                <a:gs pos="100000">
                  <a:srgbClr val="10A7DD"/>
                </a:gs>
              </a:gsLst>
              <a:lin ang="0" scaled="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anchor="ctr" anchorCtr="1">
              <a:noAutofit/>
            </a:bodyPr>
            <a:lstStyle>
              <a:defPPr>
                <a:defRPr lang="en-US"/>
              </a:defPPr>
              <a:lvl1pPr algn="ctr">
                <a:defRPr sz="1200" b="1" i="1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r">
                <a:defRPr/>
              </a:pPr>
              <a:r>
                <a:rPr lang="en-GB" i="0">
                  <a:solidFill>
                    <a:schemeClr val="tx1"/>
                  </a:solidFill>
                </a:rPr>
                <a:t>Enhanced compression beyond VVC capabilities</a:t>
              </a:r>
              <a:endParaRPr/>
            </a:p>
          </p:txBody>
        </p:sp>
      </p:grpSp>
      <p:sp>
        <p:nvSpPr>
          <p:cNvPr id="37" name="TextBox 118"/>
          <p:cNvSpPr>
            <a:spLocks/>
          </p:cNvSpPr>
          <p:nvPr/>
        </p:nvSpPr>
        <p:spPr bwMode="auto">
          <a:xfrm>
            <a:off x="4287410" y="5557087"/>
            <a:ext cx="1840638" cy="327824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Video supplemental enhancement information v5</a:t>
            </a:r>
            <a:endParaRPr/>
          </a:p>
        </p:txBody>
      </p:sp>
      <p:sp>
        <p:nvSpPr>
          <p:cNvPr id="38" name="TextBox 2"/>
          <p:cNvSpPr>
            <a:spLocks/>
          </p:cNvSpPr>
          <p:nvPr/>
        </p:nvSpPr>
        <p:spPr bwMode="auto">
          <a:xfrm>
            <a:off x="848079" y="2697192"/>
            <a:ext cx="5245103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AI support for representation and search of genomic data</a:t>
            </a:r>
            <a:endParaRPr/>
          </a:p>
        </p:txBody>
      </p:sp>
      <p:sp>
        <p:nvSpPr>
          <p:cNvPr id="39" name="TextBox 18"/>
          <p:cNvSpPr>
            <a:spLocks/>
          </p:cNvSpPr>
          <p:nvPr/>
        </p:nvSpPr>
        <p:spPr bwMode="auto">
          <a:xfrm>
            <a:off x="761367" y="2978577"/>
            <a:ext cx="5340135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Management of privacy and protection of genomic data</a:t>
            </a:r>
            <a:endParaRPr/>
          </a:p>
        </p:txBody>
      </p:sp>
      <p:sp>
        <p:nvSpPr>
          <p:cNvPr id="40" name="TextBox 25"/>
          <p:cNvSpPr>
            <a:spLocks/>
          </p:cNvSpPr>
          <p:nvPr/>
        </p:nvSpPr>
        <p:spPr bwMode="auto">
          <a:xfrm>
            <a:off x="1859281" y="3328408"/>
            <a:ext cx="4242221" cy="380827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Systems Technologies for AI-based Compression</a:t>
            </a:r>
            <a:endParaRPr/>
          </a:p>
        </p:txBody>
      </p:sp>
      <p:sp>
        <p:nvSpPr>
          <p:cNvPr id="41" name="TextBox 26"/>
          <p:cNvSpPr>
            <a:spLocks/>
          </p:cNvSpPr>
          <p:nvPr/>
        </p:nvSpPr>
        <p:spPr bwMode="auto">
          <a:xfrm>
            <a:off x="566349" y="5224226"/>
            <a:ext cx="3458839" cy="31980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Versatile Video Coding v 4</a:t>
            </a:r>
            <a:endParaRPr/>
          </a:p>
        </p:txBody>
      </p:sp>
      <p:sp>
        <p:nvSpPr>
          <p:cNvPr id="42" name="TextBox 9"/>
          <p:cNvSpPr>
            <a:spLocks/>
          </p:cNvSpPr>
          <p:nvPr/>
        </p:nvSpPr>
        <p:spPr bwMode="auto">
          <a:xfrm>
            <a:off x="1504737" y="1391438"/>
            <a:ext cx="4603155" cy="347745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Compression of neural networks </a:t>
            </a:r>
            <a:endParaRPr/>
          </a:p>
        </p:txBody>
      </p:sp>
      <p:sp>
        <p:nvSpPr>
          <p:cNvPr id="43" name="TextBox 12"/>
          <p:cNvSpPr>
            <a:spLocks/>
          </p:cNvSpPr>
          <p:nvPr/>
        </p:nvSpPr>
        <p:spPr bwMode="auto">
          <a:xfrm>
            <a:off x="1763178" y="2152410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Coding for Gaussian Splat</a:t>
            </a:r>
            <a:endParaRPr/>
          </a:p>
        </p:txBody>
      </p:sp>
      <p:sp>
        <p:nvSpPr>
          <p:cNvPr id="44" name="TextBox 27"/>
          <p:cNvSpPr>
            <a:spLocks/>
          </p:cNvSpPr>
          <p:nvPr/>
        </p:nvSpPr>
        <p:spPr bwMode="auto">
          <a:xfrm>
            <a:off x="1216171" y="3592901"/>
            <a:ext cx="4006592" cy="319803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Audio Coding for Machines</a:t>
            </a:r>
            <a:endParaRPr/>
          </a:p>
        </p:txBody>
      </p:sp>
      <p:sp>
        <p:nvSpPr>
          <p:cNvPr id="45" name="TextBox 1"/>
          <p:cNvSpPr>
            <a:spLocks/>
          </p:cNvSpPr>
          <p:nvPr/>
        </p:nvSpPr>
        <p:spPr bwMode="auto">
          <a:xfrm>
            <a:off x="1567538" y="4514726"/>
            <a:ext cx="2474275" cy="26563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High Efficiency Video Coding Extensions</a:t>
            </a:r>
            <a:endParaRPr/>
          </a:p>
        </p:txBody>
      </p:sp>
      <p:sp>
        <p:nvSpPr>
          <p:cNvPr id="46" name="TextBox 34"/>
          <p:cNvSpPr>
            <a:spLocks/>
          </p:cNvSpPr>
          <p:nvPr/>
        </p:nvSpPr>
        <p:spPr bwMode="auto">
          <a:xfrm>
            <a:off x="2356987" y="4927143"/>
            <a:ext cx="2474276" cy="297083"/>
          </a:xfrm>
          <a:prstGeom prst="rightArrow">
            <a:avLst>
              <a:gd name="adj1" fmla="val 61197"/>
              <a:gd name="adj2" fmla="val 50000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rgbClr val="E97132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Advanced Video Coding Extensions</a:t>
            </a:r>
            <a:endParaRPr/>
          </a:p>
        </p:txBody>
      </p:sp>
      <p:sp>
        <p:nvSpPr>
          <p:cNvPr id="47" name="TextBox 21"/>
          <p:cNvSpPr>
            <a:spLocks/>
          </p:cNvSpPr>
          <p:nvPr/>
        </p:nvSpPr>
        <p:spPr bwMode="auto">
          <a:xfrm>
            <a:off x="1014836" y="2378387"/>
            <a:ext cx="5097247" cy="309285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6G opportunities</a:t>
            </a:r>
            <a:endParaRPr/>
          </a:p>
        </p:txBody>
      </p:sp>
      <p:sp>
        <p:nvSpPr>
          <p:cNvPr id="48" name="TextBox 11"/>
          <p:cNvSpPr>
            <a:spLocks/>
          </p:cNvSpPr>
          <p:nvPr/>
        </p:nvSpPr>
        <p:spPr bwMode="auto">
          <a:xfrm>
            <a:off x="2849604" y="3860549"/>
            <a:ext cx="322781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Media type independent metadata</a:t>
            </a:r>
            <a:endParaRPr/>
          </a:p>
        </p:txBody>
      </p:sp>
      <p:sp>
        <p:nvSpPr>
          <p:cNvPr id="49" name="TextBox 28"/>
          <p:cNvSpPr>
            <a:spLocks/>
          </p:cNvSpPr>
          <p:nvPr/>
        </p:nvSpPr>
        <p:spPr bwMode="auto">
          <a:xfrm>
            <a:off x="2889800" y="4075550"/>
            <a:ext cx="3174145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AI reproducibility</a:t>
            </a:r>
            <a:endParaRPr/>
          </a:p>
        </p:txBody>
      </p:sp>
      <p:sp>
        <p:nvSpPr>
          <p:cNvPr id="50" name="TextBox 5"/>
          <p:cNvSpPr>
            <a:spLocks/>
          </p:cNvSpPr>
          <p:nvPr/>
        </p:nvSpPr>
        <p:spPr bwMode="auto">
          <a:xfrm>
            <a:off x="3042201" y="4272340"/>
            <a:ext cx="3059302" cy="327824"/>
          </a:xfrm>
          <a:prstGeom prst="rightArrow">
            <a:avLst>
              <a:gd name="adj1" fmla="val 50969"/>
              <a:gd name="adj2" fmla="val 4782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03A8E0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en-US"/>
            </a:defPPr>
            <a:lvl1pPr algn="ctr">
              <a:defRPr sz="1200" b="1"/>
            </a:lvl1pPr>
          </a:lstStyle>
          <a:p>
            <a:pPr>
              <a:defRPr/>
            </a:pPr>
            <a:r>
              <a:rPr lang="en-GB"/>
              <a:t>Application Metadata Carriage</a:t>
            </a:r>
            <a:endParaRPr/>
          </a:p>
        </p:txBody>
      </p:sp>
      <p:sp>
        <p:nvSpPr>
          <p:cNvPr id="51" name="TextBox 6"/>
          <p:cNvSpPr>
            <a:spLocks/>
          </p:cNvSpPr>
          <p:nvPr/>
        </p:nvSpPr>
        <p:spPr bwMode="auto">
          <a:xfrm>
            <a:off x="2160455" y="1922589"/>
            <a:ext cx="4791119" cy="298909"/>
          </a:xfrm>
          <a:prstGeom prst="rightArrow">
            <a:avLst>
              <a:gd name="adj1" fmla="val 52605"/>
              <a:gd name="adj2" fmla="val 53919"/>
            </a:avLst>
          </a:prstGeom>
          <a:gradFill>
            <a:gsLst>
              <a:gs pos="0">
                <a:srgbClr val="615C56">
                  <a:alpha val="0"/>
                </a:srgbClr>
              </a:gs>
              <a:gs pos="100000">
                <a:srgbClr val="10A7DD"/>
              </a:gs>
            </a:gsLst>
            <a:lin ang="0" scaled="0"/>
          </a:gra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anchor="ctr" anchorCtr="1">
            <a:noAutofit/>
          </a:bodyPr>
          <a:lstStyle>
            <a:defPPr>
              <a:defRPr lang="nl-NL"/>
            </a:defPPr>
            <a:lvl1pPr algn="ctr">
              <a:defRPr sz="1400" b="1"/>
            </a:lvl1pPr>
          </a:lstStyle>
          <a:p>
            <a:pPr>
              <a:defRPr/>
            </a:pPr>
            <a:r>
              <a:rPr lang="en-GB" sz="1200"/>
              <a:t>Animation compression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4876799" y="1009756"/>
            <a:ext cx="7113283" cy="4997289"/>
            <a:chOff x="1094041" y="213329"/>
            <a:chExt cx="8978409" cy="6604644"/>
          </a:xfrm>
        </p:grpSpPr>
        <p:sp>
          <p:nvSpPr>
            <p:cNvPr id="5" name="Rounded Rectangle 1"/>
            <p:cNvSpPr/>
            <p:nvPr/>
          </p:nvSpPr>
          <p:spPr bwMode="auto">
            <a:xfrm>
              <a:off x="3445970" y="213329"/>
              <a:ext cx="2213110" cy="1421769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scene</a:t>
              </a:r>
              <a:endParaRPr/>
            </a:p>
          </p:txBody>
        </p:sp>
        <p:sp>
          <p:nvSpPr>
            <p:cNvPr id="6" name="Rounded Rectangle 2"/>
            <p:cNvSpPr/>
            <p:nvPr/>
          </p:nvSpPr>
          <p:spPr bwMode="auto">
            <a:xfrm>
              <a:off x="3442657" y="1860465"/>
              <a:ext cx="2219737" cy="898623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node</a:t>
              </a:r>
              <a:endParaRPr/>
            </a:p>
          </p:txBody>
        </p:sp>
        <p:sp>
          <p:nvSpPr>
            <p:cNvPr id="7" name="Rounded Rectangle 3"/>
            <p:cNvSpPr/>
            <p:nvPr/>
          </p:nvSpPr>
          <p:spPr bwMode="auto">
            <a:xfrm>
              <a:off x="3466553" y="3041630"/>
              <a:ext cx="2171945" cy="842400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mesh</a:t>
              </a:r>
              <a:endParaRPr/>
            </a:p>
          </p:txBody>
        </p:sp>
        <p:sp>
          <p:nvSpPr>
            <p:cNvPr id="8" name="Rounded Rectangle 4"/>
            <p:cNvSpPr/>
            <p:nvPr/>
          </p:nvSpPr>
          <p:spPr bwMode="auto">
            <a:xfrm>
              <a:off x="3469869" y="4109397"/>
              <a:ext cx="2165313" cy="1002479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accessor</a:t>
              </a:r>
              <a:endParaRPr/>
            </a:p>
          </p:txBody>
        </p:sp>
        <p:sp>
          <p:nvSpPr>
            <p:cNvPr id="9" name="Rounded Rectangle 5"/>
            <p:cNvSpPr/>
            <p:nvPr/>
          </p:nvSpPr>
          <p:spPr bwMode="auto">
            <a:xfrm>
              <a:off x="3473185" y="5307753"/>
              <a:ext cx="2158679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bufferView</a:t>
              </a:r>
              <a:endParaRPr/>
            </a:p>
          </p:txBody>
        </p:sp>
        <p:sp>
          <p:nvSpPr>
            <p:cNvPr id="10" name="Rounded Rectangle 6"/>
            <p:cNvSpPr/>
            <p:nvPr/>
          </p:nvSpPr>
          <p:spPr bwMode="auto">
            <a:xfrm>
              <a:off x="3473185" y="5976988"/>
              <a:ext cx="2158678" cy="840985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buffer</a:t>
              </a:r>
              <a:endParaRPr/>
            </a:p>
          </p:txBody>
        </p:sp>
        <p:sp>
          <p:nvSpPr>
            <p:cNvPr id="11" name="Rounded Rectangle 7"/>
            <p:cNvSpPr/>
            <p:nvPr/>
          </p:nvSpPr>
          <p:spPr bwMode="auto">
            <a:xfrm>
              <a:off x="3598525" y="6383165"/>
              <a:ext cx="1908000" cy="35277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MPEG_buffer_circular</a:t>
              </a:r>
              <a:endParaRPr/>
            </a:p>
          </p:txBody>
        </p:sp>
        <p:sp>
          <p:nvSpPr>
            <p:cNvPr id="12" name="Rounded Rectangle 8"/>
            <p:cNvSpPr/>
            <p:nvPr/>
          </p:nvSpPr>
          <p:spPr bwMode="auto">
            <a:xfrm>
              <a:off x="3598525" y="3447457"/>
              <a:ext cx="1908000" cy="352774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MPEG_mesh_linking</a:t>
              </a:r>
              <a:endParaRPr/>
            </a:p>
          </p:txBody>
        </p:sp>
        <p:sp>
          <p:nvSpPr>
            <p:cNvPr id="13" name="Rounded Rectangle 9"/>
            <p:cNvSpPr/>
            <p:nvPr/>
          </p:nvSpPr>
          <p:spPr bwMode="auto">
            <a:xfrm>
              <a:off x="3598525" y="4582716"/>
              <a:ext cx="1908000" cy="352774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MPEG_accessor_timed</a:t>
              </a:r>
              <a:endParaRPr/>
            </a:p>
          </p:txBody>
        </p:sp>
        <p:cxnSp>
          <p:nvCxnSpPr>
            <p:cNvPr id="14" name="Straight Arrow Connector 12"/>
            <p:cNvCxnSpPr>
              <a:cxnSpLocks/>
            </p:cNvCxnSpPr>
            <p:nvPr/>
          </p:nvCxnSpPr>
          <p:spPr bwMode="auto">
            <a:xfrm>
              <a:off x="4550869" y="1635098"/>
              <a:ext cx="1" cy="22536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3"/>
            <p:cNvCxnSpPr>
              <a:cxnSpLocks/>
              <a:endCxn id="7" idx="0"/>
            </p:cNvCxnSpPr>
            <p:nvPr/>
          </p:nvCxnSpPr>
          <p:spPr bwMode="auto">
            <a:xfrm>
              <a:off x="4552525" y="2759088"/>
              <a:ext cx="1" cy="282542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4"/>
            <p:cNvCxnSpPr>
              <a:cxnSpLocks/>
            </p:cNvCxnSpPr>
            <p:nvPr/>
          </p:nvCxnSpPr>
          <p:spPr bwMode="auto">
            <a:xfrm>
              <a:off x="4550870" y="3884030"/>
              <a:ext cx="0" cy="22536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5"/>
            <p:cNvCxnSpPr>
              <a:cxnSpLocks/>
            </p:cNvCxnSpPr>
            <p:nvPr/>
          </p:nvCxnSpPr>
          <p:spPr bwMode="auto">
            <a:xfrm>
              <a:off x="4550871" y="5111876"/>
              <a:ext cx="0" cy="195876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6"/>
            <p:cNvCxnSpPr>
              <a:cxnSpLocks/>
            </p:cNvCxnSpPr>
            <p:nvPr/>
          </p:nvCxnSpPr>
          <p:spPr bwMode="auto">
            <a:xfrm flipH="1">
              <a:off x="4549212" y="5819817"/>
              <a:ext cx="1" cy="15717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ounded Rectangle 24"/>
            <p:cNvSpPr/>
            <p:nvPr/>
          </p:nvSpPr>
          <p:spPr bwMode="auto">
            <a:xfrm>
              <a:off x="5874429" y="522478"/>
              <a:ext cx="1965031" cy="807181"/>
            </a:xfrm>
            <a:prstGeom prst="roundRect">
              <a:avLst>
                <a:gd name="adj" fmla="val 16667"/>
              </a:avLst>
            </a:prstGeom>
            <a:solidFill>
              <a:srgbClr val="00B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MPEG_media</a:t>
              </a:r>
              <a:endParaRPr/>
            </a:p>
          </p:txBody>
        </p:sp>
        <p:sp>
          <p:nvSpPr>
            <p:cNvPr id="20" name="Rounded Rectangle 25"/>
            <p:cNvSpPr/>
            <p:nvPr/>
          </p:nvSpPr>
          <p:spPr bwMode="auto">
            <a:xfrm>
              <a:off x="3598525" y="2306287"/>
              <a:ext cx="1908000" cy="3600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MPEG_audio_spatial</a:t>
              </a:r>
              <a:endParaRPr/>
            </a:p>
          </p:txBody>
        </p:sp>
        <p:sp>
          <p:nvSpPr>
            <p:cNvPr id="21" name="Rounded Rectangle 27"/>
            <p:cNvSpPr/>
            <p:nvPr/>
          </p:nvSpPr>
          <p:spPr bwMode="auto">
            <a:xfrm>
              <a:off x="3598525" y="619118"/>
              <a:ext cx="1908000" cy="25199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900">
                  <a:solidFill>
                    <a:schemeClr val="tx1"/>
                  </a:solidFill>
                  <a:latin typeface="Cambria"/>
                </a:rPr>
                <a:t>MPEG_scene_dynamic</a:t>
              </a:r>
              <a:endParaRPr/>
            </a:p>
          </p:txBody>
        </p:sp>
        <p:sp>
          <p:nvSpPr>
            <p:cNvPr id="22" name="Rounded Rectangle 28"/>
            <p:cNvSpPr/>
            <p:nvPr/>
          </p:nvSpPr>
          <p:spPr bwMode="auto">
            <a:xfrm>
              <a:off x="5874429" y="2053744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light</a:t>
              </a:r>
              <a:endParaRPr/>
            </a:p>
          </p:txBody>
        </p:sp>
        <p:sp>
          <p:nvSpPr>
            <p:cNvPr id="23" name="Rounded Rectangle 29"/>
            <p:cNvSpPr/>
            <p:nvPr/>
          </p:nvSpPr>
          <p:spPr bwMode="auto">
            <a:xfrm>
              <a:off x="1229547" y="1858386"/>
              <a:ext cx="1978284" cy="900702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camera</a:t>
              </a:r>
              <a:endParaRPr/>
            </a:p>
          </p:txBody>
        </p:sp>
        <p:cxnSp>
          <p:nvCxnSpPr>
            <p:cNvPr id="24" name="Straight Arrow Connector 22"/>
            <p:cNvCxnSpPr>
              <a:cxnSpLocks/>
              <a:stCxn id="6" idx="1"/>
              <a:endCxn id="23" idx="3"/>
            </p:cNvCxnSpPr>
            <p:nvPr/>
          </p:nvCxnSpPr>
          <p:spPr bwMode="auto">
            <a:xfrm flipH="1" flipV="1">
              <a:off x="3207831" y="2308737"/>
              <a:ext cx="234826" cy="104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3"/>
            <p:cNvCxnSpPr>
              <a:cxnSpLocks/>
              <a:stCxn id="6" idx="3"/>
              <a:endCxn id="22" idx="1"/>
            </p:cNvCxnSpPr>
            <p:nvPr/>
          </p:nvCxnSpPr>
          <p:spPr bwMode="auto">
            <a:xfrm flipV="1">
              <a:off x="5662394" y="2309776"/>
              <a:ext cx="212035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Rounded Rectangle 36"/>
            <p:cNvSpPr/>
            <p:nvPr/>
          </p:nvSpPr>
          <p:spPr bwMode="auto">
            <a:xfrm>
              <a:off x="5874429" y="3206798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material</a:t>
              </a:r>
              <a:endParaRPr/>
            </a:p>
          </p:txBody>
        </p:sp>
        <p:cxnSp>
          <p:nvCxnSpPr>
            <p:cNvPr id="27" name="Straight Arrow Connector 25"/>
            <p:cNvCxnSpPr>
              <a:cxnSpLocks/>
              <a:stCxn id="7" idx="3"/>
              <a:endCxn id="26" idx="1"/>
            </p:cNvCxnSpPr>
            <p:nvPr/>
          </p:nvCxnSpPr>
          <p:spPr bwMode="auto">
            <a:xfrm>
              <a:off x="5638498" y="3462829"/>
              <a:ext cx="235931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ounded Rectangle 41"/>
            <p:cNvSpPr/>
            <p:nvPr/>
          </p:nvSpPr>
          <p:spPr bwMode="auto">
            <a:xfrm>
              <a:off x="5874429" y="4138922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technique</a:t>
              </a:r>
              <a:endParaRPr/>
            </a:p>
          </p:txBody>
        </p:sp>
        <p:sp>
          <p:nvSpPr>
            <p:cNvPr id="29" name="Rounded Rectangle 42"/>
            <p:cNvSpPr/>
            <p:nvPr/>
          </p:nvSpPr>
          <p:spPr bwMode="auto">
            <a:xfrm>
              <a:off x="5874429" y="5071046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program</a:t>
              </a:r>
              <a:endParaRPr/>
            </a:p>
          </p:txBody>
        </p:sp>
        <p:sp>
          <p:nvSpPr>
            <p:cNvPr id="30" name="Rounded Rectangle 43"/>
            <p:cNvSpPr/>
            <p:nvPr/>
          </p:nvSpPr>
          <p:spPr bwMode="auto">
            <a:xfrm>
              <a:off x="5874429" y="6003169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shader</a:t>
              </a:r>
              <a:endParaRPr/>
            </a:p>
          </p:txBody>
        </p:sp>
        <p:sp>
          <p:nvSpPr>
            <p:cNvPr id="31" name="Rounded Rectangle 44"/>
            <p:cNvSpPr/>
            <p:nvPr/>
          </p:nvSpPr>
          <p:spPr bwMode="auto">
            <a:xfrm>
              <a:off x="8094166" y="3041629"/>
              <a:ext cx="1978284" cy="842399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texture</a:t>
              </a:r>
              <a:endParaRPr/>
            </a:p>
          </p:txBody>
        </p:sp>
        <p:cxnSp>
          <p:nvCxnSpPr>
            <p:cNvPr id="32" name="Straight Arrow Connector 30"/>
            <p:cNvCxnSpPr>
              <a:cxnSpLocks/>
            </p:cNvCxnSpPr>
            <p:nvPr/>
          </p:nvCxnSpPr>
          <p:spPr bwMode="auto">
            <a:xfrm>
              <a:off x="6860258" y="3718862"/>
              <a:ext cx="0" cy="4200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1"/>
            <p:cNvCxnSpPr>
              <a:cxnSpLocks/>
            </p:cNvCxnSpPr>
            <p:nvPr/>
          </p:nvCxnSpPr>
          <p:spPr bwMode="auto">
            <a:xfrm>
              <a:off x="6863571" y="4650986"/>
              <a:ext cx="0" cy="42006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2"/>
            <p:cNvCxnSpPr>
              <a:cxnSpLocks/>
            </p:cNvCxnSpPr>
            <p:nvPr/>
          </p:nvCxnSpPr>
          <p:spPr bwMode="auto">
            <a:xfrm>
              <a:off x="6863571" y="5583110"/>
              <a:ext cx="0" cy="420059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3"/>
            <p:cNvCxnSpPr>
              <a:cxnSpLocks/>
              <a:stCxn id="26" idx="3"/>
              <a:endCxn id="31" idx="1"/>
            </p:cNvCxnSpPr>
            <p:nvPr/>
          </p:nvCxnSpPr>
          <p:spPr bwMode="auto">
            <a:xfrm flipV="1">
              <a:off x="7852713" y="3462829"/>
              <a:ext cx="241452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Rounded Rectangle 69"/>
            <p:cNvSpPr/>
            <p:nvPr/>
          </p:nvSpPr>
          <p:spPr bwMode="auto">
            <a:xfrm>
              <a:off x="8220061" y="3447457"/>
              <a:ext cx="1726494" cy="352774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MPEG_texture_video</a:t>
              </a:r>
              <a:endParaRPr/>
            </a:p>
          </p:txBody>
        </p:sp>
        <p:sp>
          <p:nvSpPr>
            <p:cNvPr id="37" name="Rounded Rectangle 70"/>
            <p:cNvSpPr/>
            <p:nvPr/>
          </p:nvSpPr>
          <p:spPr bwMode="auto">
            <a:xfrm>
              <a:off x="1100667" y="4074104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animation</a:t>
              </a:r>
              <a:endParaRPr/>
            </a:p>
          </p:txBody>
        </p:sp>
        <p:sp>
          <p:nvSpPr>
            <p:cNvPr id="38" name="Rounded Rectangle 71"/>
            <p:cNvSpPr/>
            <p:nvPr/>
          </p:nvSpPr>
          <p:spPr bwMode="auto">
            <a:xfrm>
              <a:off x="1094041" y="4666077"/>
              <a:ext cx="19782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skin</a:t>
              </a:r>
              <a:endParaRPr/>
            </a:p>
          </p:txBody>
        </p:sp>
        <p:cxnSp>
          <p:nvCxnSpPr>
            <p:cNvPr id="39" name="Straight Arrow Connector 37"/>
            <p:cNvCxnSpPr>
              <a:cxnSpLocks/>
              <a:stCxn id="37" idx="3"/>
            </p:cNvCxnSpPr>
            <p:nvPr/>
          </p:nvCxnSpPr>
          <p:spPr bwMode="auto">
            <a:xfrm flipV="1">
              <a:off x="3078951" y="4328058"/>
              <a:ext cx="376959" cy="2078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8"/>
            <p:cNvCxnSpPr>
              <a:cxnSpLocks/>
              <a:stCxn id="38" idx="3"/>
            </p:cNvCxnSpPr>
            <p:nvPr/>
          </p:nvCxnSpPr>
          <p:spPr bwMode="auto">
            <a:xfrm>
              <a:off x="3072325" y="4922109"/>
              <a:ext cx="370333" cy="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83"/>
            <p:cNvSpPr/>
            <p:nvPr/>
          </p:nvSpPr>
          <p:spPr bwMode="auto">
            <a:xfrm>
              <a:off x="8105899" y="4106621"/>
              <a:ext cx="895384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source</a:t>
              </a:r>
              <a:endParaRPr/>
            </a:p>
          </p:txBody>
        </p:sp>
        <p:sp>
          <p:nvSpPr>
            <p:cNvPr id="42" name="Rounded Rectangle 84"/>
            <p:cNvSpPr/>
            <p:nvPr/>
          </p:nvSpPr>
          <p:spPr bwMode="auto">
            <a:xfrm>
              <a:off x="9098353" y="4113862"/>
              <a:ext cx="970783" cy="512064"/>
            </a:xfrm>
            <a:prstGeom prst="roundRect">
              <a:avLst>
                <a:gd name="adj" fmla="val 16667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100">
                  <a:solidFill>
                    <a:schemeClr val="tx1"/>
                  </a:solidFill>
                  <a:latin typeface="Cambria"/>
                </a:rPr>
                <a:t>image</a:t>
              </a:r>
              <a:endParaRPr/>
            </a:p>
          </p:txBody>
        </p:sp>
        <p:cxnSp>
          <p:nvCxnSpPr>
            <p:cNvPr id="43" name="Straight Arrow Connector 41"/>
            <p:cNvCxnSpPr>
              <a:cxnSpLocks/>
              <a:endCxn id="41" idx="0"/>
            </p:cNvCxnSpPr>
            <p:nvPr/>
          </p:nvCxnSpPr>
          <p:spPr bwMode="auto">
            <a:xfrm>
              <a:off x="8553590" y="3884028"/>
              <a:ext cx="1" cy="22259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2"/>
            <p:cNvCxnSpPr>
              <a:cxnSpLocks/>
              <a:endCxn id="42" idx="0"/>
            </p:cNvCxnSpPr>
            <p:nvPr/>
          </p:nvCxnSpPr>
          <p:spPr bwMode="auto">
            <a:xfrm>
              <a:off x="9583744" y="3891269"/>
              <a:ext cx="1" cy="222593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Rounded Rectangle 91"/>
            <p:cNvSpPr/>
            <p:nvPr/>
          </p:nvSpPr>
          <p:spPr bwMode="auto">
            <a:xfrm>
              <a:off x="3598525" y="933586"/>
              <a:ext cx="1908000" cy="25199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600">
                  <a:solidFill>
                    <a:schemeClr val="tx1"/>
                  </a:solidFill>
                  <a:latin typeface="Cambria"/>
                </a:rPr>
                <a:t>MPEG_viewport</a:t>
              </a:r>
              <a:r>
                <a:rPr lang="en-GB" sz="600">
                  <a:solidFill>
                    <a:schemeClr val="tx1"/>
                  </a:solidFill>
                  <a:latin typeface="Cambria"/>
                </a:rPr>
                <a:t> _recommended</a:t>
              </a:r>
              <a:endParaRPr sz="600">
                <a:solidFill>
                  <a:schemeClr val="tx1"/>
                </a:solidFill>
                <a:latin typeface="Cambria"/>
              </a:endParaRPr>
            </a:p>
          </p:txBody>
        </p:sp>
        <p:sp>
          <p:nvSpPr>
            <p:cNvPr id="46" name="Rounded Rectangle 98"/>
            <p:cNvSpPr/>
            <p:nvPr/>
          </p:nvSpPr>
          <p:spPr bwMode="auto">
            <a:xfrm>
              <a:off x="1345831" y="2306287"/>
              <a:ext cx="1726494" cy="360000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1050">
                  <a:solidFill>
                    <a:schemeClr val="tx1"/>
                  </a:solidFill>
                  <a:latin typeface="Cambria"/>
                </a:rPr>
                <a:t>MPEG_audio_spatial</a:t>
              </a:r>
              <a:endParaRPr/>
            </a:p>
          </p:txBody>
        </p:sp>
        <p:sp>
          <p:nvSpPr>
            <p:cNvPr id="47" name="Rounded Rectangle 99"/>
            <p:cNvSpPr/>
            <p:nvPr/>
          </p:nvSpPr>
          <p:spPr bwMode="auto">
            <a:xfrm>
              <a:off x="3598525" y="1257298"/>
              <a:ext cx="1908000" cy="251999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sz="800">
                  <a:solidFill>
                    <a:schemeClr val="tx1"/>
                  </a:solidFill>
                  <a:latin typeface="Cambria"/>
                </a:rPr>
                <a:t>MPEG_animation_timing</a:t>
              </a:r>
              <a:endParaRPr/>
            </a:p>
          </p:txBody>
        </p:sp>
      </p:grpSp>
      <p:sp>
        <p:nvSpPr>
          <p:cNvPr id="48" name="Title 48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First edition extension</a:t>
            </a:r>
            <a:endParaRPr/>
          </a:p>
        </p:txBody>
      </p:sp>
      <p:sp>
        <p:nvSpPr>
          <p:cNvPr id="49" name="Rounded Rectangle 2"/>
          <p:cNvSpPr/>
          <p:nvPr/>
        </p:nvSpPr>
        <p:spPr bwMode="auto">
          <a:xfrm>
            <a:off x="9674676" y="444555"/>
            <a:ext cx="428017" cy="19973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6000"/>
              </a:lnSpc>
              <a:defRPr/>
            </a:pPr>
            <a:endParaRPr lang="en-US">
              <a:solidFill>
                <a:schemeClr val="bg1"/>
              </a:solidFill>
              <a:latin typeface="Microsoft Sans Serif"/>
              <a:cs typeface="Microsoft Sans Serif"/>
            </a:endParaRPr>
          </a:p>
        </p:txBody>
      </p:sp>
      <p:sp>
        <p:nvSpPr>
          <p:cNvPr id="50" name="TextBox 51"/>
          <p:cNvSpPr>
            <a:spLocks/>
          </p:cNvSpPr>
          <p:nvPr/>
        </p:nvSpPr>
        <p:spPr bwMode="auto">
          <a:xfrm>
            <a:off x="10152302" y="426246"/>
            <a:ext cx="1502014" cy="23634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>
              <a:lnSpc>
                <a:spcPct val="96000"/>
              </a:lnSpc>
              <a:defRPr/>
            </a:pPr>
            <a:r>
              <a:rPr lang="en-US" sz="1600">
                <a:solidFill>
                  <a:schemeClr val="tx2"/>
                </a:solidFill>
                <a:latin typeface="Microsoft Sans Serif"/>
                <a:cs typeface="Microsoft Sans Serif"/>
              </a:rPr>
              <a:t>Core Extensions</a:t>
            </a:r>
            <a:endParaRPr/>
          </a:p>
        </p:txBody>
      </p:sp>
      <p:pic>
        <p:nvPicPr>
          <p:cNvPr id="51" name="Content Placeholder 4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/>
        </p:blipFill>
        <p:spPr bwMode="auto">
          <a:xfrm>
            <a:off x="106321" y="5026758"/>
            <a:ext cx="5323967" cy="1696956"/>
          </a:xfrm>
          <a:prstGeom prst="rect">
            <a:avLst/>
          </a:prstGeom>
        </p:spPr>
      </p:pic>
      <p:pic>
        <p:nvPicPr>
          <p:cNvPr id="52" name="Picture 53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76481" y="1345482"/>
            <a:ext cx="4582078" cy="2577419"/>
          </a:xfrm>
          <a:prstGeom prst="rect">
            <a:avLst/>
          </a:prstGeom>
        </p:spPr>
      </p:pic>
      <p:sp>
        <p:nvSpPr>
          <p:cNvPr id="53" name="TextBox 55"/>
          <p:cNvSpPr>
            <a:spLocks/>
          </p:cNvSpPr>
          <p:nvPr/>
        </p:nvSpPr>
        <p:spPr bwMode="auto">
          <a:xfrm>
            <a:off x="204543" y="4323494"/>
            <a:ext cx="45286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/>
              <a:t>https://www.khronos.org/events/gltf-meetup-July2023</a:t>
            </a:r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E137700-1752-7D5B-1C56-0AF2AB9F7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001910-6081-1AC9-67E2-A31E7C7754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4" name="Slide Number Placeholder 53">
            <a:extLst>
              <a:ext uri="{FF2B5EF4-FFF2-40B4-BE49-F238E27FC236}">
                <a16:creationId xmlns:a16="http://schemas.microsoft.com/office/drawing/2014/main" id="{77E57B79-9A4A-FEBA-7925-35D820BA5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6</a:t>
            </a:fld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Second Edition - Formalitities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lnSpc>
                <a:spcPct val="95000"/>
              </a:lnSpc>
              <a:defRPr/>
            </a:pPr>
            <a:r>
              <a:rPr lang="nl-NL" sz="1500" u="sng"/>
              <a:t>ISO/IEC DIS 23090-14:2025 </a:t>
            </a:r>
            <a:r>
              <a:rPr lang="en-US" sz="1500"/>
              <a:t>Information technology — Coded representation of immersive media — Part 14: Scene description</a:t>
            </a:r>
            <a:endParaRPr sz="1500"/>
          </a:p>
          <a:p>
            <a:pPr lvl="1">
              <a:lnSpc>
                <a:spcPct val="100000"/>
              </a:lnSpc>
              <a:defRPr/>
            </a:pPr>
            <a:r>
              <a:rPr lang="en-US" sz="1300"/>
              <a:t>Editors: Bouazizi Imed Dr, Hirtzlin Patrice M., Stockhammer Thomas Mr Dr.</a:t>
            </a:r>
            <a:endParaRPr sz="1300"/>
          </a:p>
          <a:p>
            <a:pPr lvl="1">
              <a:lnSpc>
                <a:spcPct val="100000"/>
              </a:lnSpc>
              <a:defRPr/>
            </a:pPr>
            <a:r>
              <a:rPr lang="nl-NL" sz="1300" u="sng">
                <a:hlinkClick r:id="rId2"/>
              </a:rPr>
              <a:t>https://sd.iso.org/projects/project/90191/overview</a:t>
            </a:r>
            <a:endParaRPr lang="en-US" sz="1300"/>
          </a:p>
          <a:p>
            <a:pPr lvl="1">
              <a:lnSpc>
                <a:spcPct val="100000"/>
              </a:lnSpc>
              <a:defRPr/>
            </a:pPr>
            <a:r>
              <a:rPr lang="nl-NL" sz="1300"/>
              <a:t>Published </a:t>
            </a:r>
            <a:r>
              <a:rPr lang="en-US" sz="1300" b="1"/>
              <a:t>2025-11-06</a:t>
            </a:r>
            <a:endParaRPr sz="1300"/>
          </a:p>
          <a:p>
            <a:pPr lvl="0">
              <a:lnSpc>
                <a:spcPct val="100000"/>
              </a:lnSpc>
              <a:defRPr/>
            </a:pPr>
            <a:r>
              <a:rPr lang="nl-NL" sz="1500"/>
              <a:t>ISO/IEC DIS 23090-14/AWI Amd 1: </a:t>
            </a:r>
            <a:r>
              <a:rPr lang="en-US" sz="1500"/>
              <a:t>Information technology — Coded representation of immersive media — Part 14: Scene description — Amendment 1: Support of MPEG-I audio, scene understanding and other extensions</a:t>
            </a:r>
            <a:endParaRPr sz="1500"/>
          </a:p>
          <a:p>
            <a:pPr lvl="1">
              <a:lnSpc>
                <a:spcPct val="100000"/>
              </a:lnSpc>
              <a:defRPr/>
            </a:pPr>
            <a:r>
              <a:rPr lang="nl-NL" sz="1300"/>
              <a:t>Editors: Bouazizi Imed Dr, Lelievre Sylvain M.</a:t>
            </a:r>
            <a:endParaRPr sz="1300"/>
          </a:p>
          <a:p>
            <a:pPr lvl="1">
              <a:lnSpc>
                <a:spcPct val="100000"/>
              </a:lnSpc>
              <a:defRPr/>
            </a:pPr>
            <a:r>
              <a:rPr lang="en-US" sz="1300" u="sng">
                <a:hlinkClick r:id="rId3"/>
              </a:rPr>
              <a:t>https://sd.iso.org/projects/project/90213/overview</a:t>
            </a:r>
            <a:endParaRPr lang="en-US" sz="1300" u="sng"/>
          </a:p>
          <a:p>
            <a:pPr lvl="1">
              <a:lnSpc>
                <a:spcPct val="100000"/>
              </a:lnSpc>
              <a:defRPr/>
            </a:pPr>
            <a:r>
              <a:rPr lang="en-US" sz="1300" b="1" u="sng"/>
              <a:t>Sent for final ballot 2026-05-07</a:t>
            </a:r>
            <a:endParaRPr sz="1300"/>
          </a:p>
          <a:p>
            <a:pPr lvl="0">
              <a:lnSpc>
                <a:spcPct val="100000"/>
              </a:lnSpc>
              <a:defRPr/>
            </a:pPr>
            <a:r>
              <a:rPr lang="nl-NL" sz="1500"/>
              <a:t>ISO/IEC 23090-24 Information technology — Coded representation of immersive media — Part 24: Conformance and reference software for scene description — Amendment 1: Conformance and reference software for scene description on haptics, augmented reality, avatars, interactivity and lighting</a:t>
            </a:r>
            <a:endParaRPr lang="en-US" sz="1500"/>
          </a:p>
          <a:p>
            <a:pPr lvl="1">
              <a:lnSpc>
                <a:spcPct val="100000"/>
              </a:lnSpc>
              <a:defRPr/>
            </a:pPr>
            <a:r>
              <a:rPr lang="nl-NL" sz="1300"/>
              <a:t>Editors: Imed Bouazizi, Gurdeep Singh Bhullar </a:t>
            </a:r>
            <a:endParaRPr lang="en-US" sz="1300"/>
          </a:p>
          <a:p>
            <a:pPr lvl="1">
              <a:lnSpc>
                <a:spcPct val="100000"/>
              </a:lnSpc>
              <a:defRPr/>
            </a:pPr>
            <a:r>
              <a:rPr lang="nl-NL" sz="1300" u="sng">
                <a:hlinkClick r:id="rId4"/>
              </a:rPr>
              <a:t>https://sd.iso.org/projects/project/87584/overview</a:t>
            </a:r>
            <a:endParaRPr lang="nl-NL" sz="1300" u="sng"/>
          </a:p>
          <a:p>
            <a:pPr lvl="1">
              <a:lnSpc>
                <a:spcPct val="100000"/>
              </a:lnSpc>
              <a:defRPr/>
            </a:pPr>
            <a:r>
              <a:rPr lang="en-US" sz="1300"/>
              <a:t>Expect publication </a:t>
            </a:r>
            <a:r>
              <a:rPr lang="en-US" sz="1300" b="1"/>
              <a:t>2026-07-28</a:t>
            </a:r>
            <a:endParaRPr sz="1300"/>
          </a:p>
          <a:p>
            <a:pPr>
              <a:lnSpc>
                <a:spcPct val="100000"/>
              </a:lnSpc>
              <a:defRPr/>
            </a:pPr>
            <a:endParaRPr lang="en-US" sz="1500"/>
          </a:p>
          <a:p>
            <a:pPr>
              <a:lnSpc>
                <a:spcPct val="100000"/>
              </a:lnSpc>
              <a:defRPr/>
            </a:pPr>
            <a:endParaRPr lang="en-US" sz="150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D7F226-9017-E4F1-B556-CA79BD42FA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003BEF-2163-8B9F-D750-D59DDDE74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9C9707-7F45-787D-9ADE-A0AC9F3AF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7</a:t>
            </a:fld>
            <a:endParaRPr lang="fr-F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fr-FR"/>
              <a:t>MPEG SD Extensions</a:t>
            </a:r>
            <a:endParaRPr lang="en-GB"/>
          </a:p>
        </p:txBody>
      </p:sp>
      <p:sp>
        <p:nvSpPr>
          <p:cNvPr id="5" name="Content Placeholder 5"/>
          <p:cNvSpPr>
            <a:spLocks noGrp="1"/>
          </p:cNvSpPr>
          <p:nvPr>
            <p:ph idx="1"/>
          </p:nvPr>
        </p:nvSpPr>
        <p:spPr bwMode="auto"/>
        <p:txBody>
          <a:bodyPr>
            <a:normAutofit fontScale="92500" lnSpcReduction="20000"/>
          </a:bodyPr>
          <a:lstStyle/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MPEG_anchor</a:t>
            </a:r>
            <a:r>
              <a:rPr lang="en-US" b="1" dirty="0"/>
              <a:t> extension</a:t>
            </a:r>
            <a:r>
              <a:rPr lang="en-US" dirty="0"/>
              <a:t> 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MPEG_haptic</a:t>
            </a:r>
            <a:r>
              <a:rPr lang="en-US" b="1" dirty="0"/>
              <a:t> and </a:t>
            </a:r>
            <a:r>
              <a:rPr lang="en-US" b="1" dirty="0" err="1"/>
              <a:t>MPEG_haptic_material</a:t>
            </a:r>
            <a:r>
              <a:rPr lang="en-US" b="1" dirty="0"/>
              <a:t> </a:t>
            </a:r>
            <a:r>
              <a:rPr lang="en-US" dirty="0"/>
              <a:t> 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MPEG_interactivity</a:t>
            </a:r>
            <a:r>
              <a:rPr lang="en-US" b="1" dirty="0"/>
              <a:t> extension</a:t>
            </a:r>
            <a:r>
              <a:rPr lang="en-US" dirty="0"/>
              <a:t> </a:t>
            </a:r>
            <a:endParaRPr lang="en-US" b="1"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MPEG_lights</a:t>
            </a:r>
            <a:r>
              <a:rPr lang="en-US" b="1" dirty="0"/>
              <a:t>_* extensions 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MPEG_primitive_V3C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MPEG_sampler_ycbcr</a:t>
            </a:r>
            <a:r>
              <a:rPr lang="en-US" b="1" dirty="0"/>
              <a:t> 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MPEG_material_stereo</a:t>
            </a:r>
            <a:r>
              <a:rPr lang="en-US" b="1" dirty="0"/>
              <a:t> 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</a:t>
            </a:r>
            <a:r>
              <a:rPr lang="en-US" b="1" dirty="0" err="1"/>
              <a:t>MPEG_node_avatar</a:t>
            </a:r>
            <a:r>
              <a:rPr lang="en-US" b="1" dirty="0"/>
              <a:t> </a:t>
            </a:r>
            <a:endParaRPr dirty="0"/>
          </a:p>
          <a:p>
            <a:pPr>
              <a:lnSpc>
                <a:spcPct val="104999"/>
              </a:lnSpc>
              <a:defRPr/>
            </a:pPr>
            <a:r>
              <a:rPr lang="en-US" b="1" dirty="0"/>
              <a:t>Add MPEG Gaussian Splats extension </a:t>
            </a:r>
            <a:endParaRPr dirty="0"/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 rot="5400000">
            <a:off x="9493785" y="315741"/>
            <a:ext cx="2525920" cy="1894440"/>
          </a:xfrm>
          <a:prstGeom prst="rect">
            <a:avLst/>
          </a:prstGeom>
        </p:spPr>
      </p:pic>
      <p:pic>
        <p:nvPicPr>
          <p:cNvPr id="7" name="Picture 2" descr="Profile image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9809525" y="4752194"/>
            <a:ext cx="1905000" cy="1905000"/>
          </a:xfrm>
          <a:prstGeom prst="rect">
            <a:avLst/>
          </a:prstGeom>
          <a:noFill/>
        </p:spPr>
      </p:pic>
      <p:pic>
        <p:nvPicPr>
          <p:cNvPr id="8" name="Picture 6" descr="Profile image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904525" y="4752194"/>
            <a:ext cx="1905000" cy="1905000"/>
          </a:xfrm>
          <a:prstGeom prst="rect">
            <a:avLst/>
          </a:prstGeom>
          <a:noFill/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9809524" y="2525920"/>
            <a:ext cx="1894795" cy="2163309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ACBD31-25A5-BC57-96D0-87E7A4150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2F5343-2BBB-7A58-058F-985506DB9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B78D9032-0119-654A-E0E0-687C9212D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8</a:t>
            </a:fld>
            <a:endParaRPr lang="fr-FR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en-US"/>
              <a:t>MPEG_anchor</a:t>
            </a:r>
            <a:br>
              <a:rPr lang="en-US"/>
            </a:br>
            <a:r>
              <a:rPr lang="en-US" sz="3600" u="sng">
                <a:hlinkClick r:id="rId2"/>
              </a:rPr>
              <a:t>https://github.com/KhronosGroup/glTF/pull/2575</a:t>
            </a:r>
            <a:endParaRPr lang="en-US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BAD9C99-DEB2-0DF9-7BD8-542E1CCE1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5/12/2026</a:t>
            </a:r>
            <a:endParaRPr lang="fr-F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0F3A850-C637-698B-4FBE-2D01B470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MPEG meets Khronos on Scene Description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514055D-B2D7-24E0-BEAA-79EDB53DE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38D90-9632-4646-860B-4991F89E01FD}" type="slidenum">
              <a:rPr lang="fr-FR" smtClean="0"/>
              <a:t>9</a:t>
            </a:fld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Myriad pro black"/>
        <a:ea typeface="Arial"/>
        <a:cs typeface="Arial"/>
      </a:majorFont>
      <a:minorFont>
        <a:latin typeface="Myriad pro regular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 bwMode="auto"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mpeg-ppt-template_v2</Template>
  <TotalTime>623</TotalTime>
  <Words>3221</Words>
  <Application>Microsoft Office PowerPoint</Application>
  <DocSecurity>0</DocSecurity>
  <PresentationFormat>Widescreen</PresentationFormat>
  <Paragraphs>625</Paragraphs>
  <Slides>32</Slides>
  <Notes>1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Aptos</vt:lpstr>
      <vt:lpstr>Arial</vt:lpstr>
      <vt:lpstr>Calibri</vt:lpstr>
      <vt:lpstr>Cambria</vt:lpstr>
      <vt:lpstr>Century Gothic</vt:lpstr>
      <vt:lpstr>Consolas</vt:lpstr>
      <vt:lpstr>Corbel</vt:lpstr>
      <vt:lpstr>Courier New</vt:lpstr>
      <vt:lpstr>Microsoft Sans Serif</vt:lpstr>
      <vt:lpstr>Myriad pro black</vt:lpstr>
      <vt:lpstr>Myriad pro regular</vt:lpstr>
      <vt:lpstr>Office</vt:lpstr>
      <vt:lpstr>MPEG Extensions to glTF2.0</vt:lpstr>
      <vt:lpstr>Agenda</vt:lpstr>
      <vt:lpstr>PowerPoint Presentation</vt:lpstr>
      <vt:lpstr>PowerPoint Presentation</vt:lpstr>
      <vt:lpstr>PowerPoint Presentation</vt:lpstr>
      <vt:lpstr>First edition extension</vt:lpstr>
      <vt:lpstr>Second Edition - Formalitities</vt:lpstr>
      <vt:lpstr>MPEG SD Extensions</vt:lpstr>
      <vt:lpstr>MPEG_anchor https://github.com/KhronosGroup/glTF/pull/2575</vt:lpstr>
      <vt:lpstr>MPEG_anchor</vt:lpstr>
      <vt:lpstr>MPEG_anchor</vt:lpstr>
      <vt:lpstr>MPEG_haptic and MPEG_haptic_material https://github.com/KhronosGroup/glTF/pull/2502</vt:lpstr>
      <vt:lpstr>MPEG_haptic and MPEG_haptic_material</vt:lpstr>
      <vt:lpstr>MPEG_haptic and MPEG_haptic_material</vt:lpstr>
      <vt:lpstr>MPEG_interactivity https://github.com/KhronosGroup/glTF/pull/2503</vt:lpstr>
      <vt:lpstr>MPEG_interactivity</vt:lpstr>
      <vt:lpstr>MPEG_interactivity</vt:lpstr>
      <vt:lpstr>MPEG_lights_* https://github.com/KhronosGroup/glTF/pull/2576</vt:lpstr>
      <vt:lpstr>MPEG_lights_*</vt:lpstr>
      <vt:lpstr>MPEG_primitive_V3C https://github.com/KhronosGroup/glTF/pull/2535</vt:lpstr>
      <vt:lpstr>MPEG_primitive_V3C</vt:lpstr>
      <vt:lpstr>MPEG_primitive_V3C</vt:lpstr>
      <vt:lpstr>MPEG_sampler_ycbcr https://github.com/KhronosGroup/glTF/pull/2536</vt:lpstr>
      <vt:lpstr>MPEG_sampler_YCbCr</vt:lpstr>
      <vt:lpstr>MPEG_material_stereo https://github.com/KhronosGroup/glTF/pull/2554</vt:lpstr>
      <vt:lpstr>MPEG_material_stereo</vt:lpstr>
      <vt:lpstr>MPEG_material_stereo</vt:lpstr>
      <vt:lpstr>MPEG_gaussian_splatting_transport https://github.com/KhronosGroup/glTF/pull/2573</vt:lpstr>
      <vt:lpstr>MPEG_gaussian_splatting_transport</vt:lpstr>
      <vt:lpstr>MPEG_node_avatar</vt:lpstr>
      <vt:lpstr>Resources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GMC</dc:creator>
  <cp:keywords/>
  <dc:description/>
  <cp:lastModifiedBy>Thomas Stockhammer (26-I)</cp:lastModifiedBy>
  <cp:revision>14</cp:revision>
  <dcterms:created xsi:type="dcterms:W3CDTF">2026-05-12T20:05:32Z</dcterms:created>
  <dcterms:modified xsi:type="dcterms:W3CDTF">2026-06-08T13:31:17Z</dcterms:modified>
  <cp:category/>
  <dc:identifier/>
  <cp:contentStatus/>
  <dc:language/>
  <cp:version/>
</cp:coreProperties>
</file>