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6"/>
  </p:notesMasterIdLst>
  <p:sldIdLst>
    <p:sldId id="409" r:id="rId2"/>
    <p:sldId id="428" r:id="rId3"/>
    <p:sldId id="434" r:id="rId4"/>
    <p:sldId id="435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 autoAdjust="0"/>
    <p:restoredTop sz="90762" autoAdjust="0"/>
  </p:normalViewPr>
  <p:slideViewPr>
    <p:cSldViewPr snapToGrid="0">
      <p:cViewPr varScale="1">
        <p:scale>
          <a:sx n="111" d="100"/>
          <a:sy n="111" d="100"/>
        </p:scale>
        <p:origin x="1288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01/05/2026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5/1/26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N00502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Santa Eularia, Spain – April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392084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D.D.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154 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38752"/>
            <a:ext cx="11913468" cy="6308011"/>
            <a:chOff x="990391" y="315426"/>
            <a:chExt cx="1191346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687434" y="906745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7" y="4489623"/>
              <a:ext cx="9702408" cy="1658888"/>
              <a:chOff x="2298951" y="4059890"/>
              <a:chExt cx="9702408" cy="165888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4059890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1" y="5490286"/>
                <a:ext cx="9702408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528371"/>
              <a:ext cx="5482070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4048386"/>
              <a:ext cx="4364141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799017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1" y="315426"/>
              <a:ext cx="7857755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 v.2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7" y="2679904"/>
            <a:ext cx="6324023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374060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945441"/>
            <a:ext cx="5025490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7" y="2894272"/>
            <a:ext cx="8098583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Immersive Haptics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579538"/>
            <a:ext cx="4078365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50698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792809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338868"/>
            <a:ext cx="8527947" cy="171946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3935492" y="5531338"/>
            <a:ext cx="501319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8110750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3" y="6332584"/>
            <a:ext cx="8041523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52529"/>
            <a:ext cx="683614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9" y="10545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3" y="2240396"/>
            <a:ext cx="7508775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4157635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5104564"/>
            <a:ext cx="5470337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501927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933C5B-E3C4-0727-F593-21C8EF5A5417}"/>
              </a:ext>
            </a:extLst>
          </p:cNvPr>
          <p:cNvSpPr txBox="1"/>
          <p:nvPr/>
        </p:nvSpPr>
        <p:spPr>
          <a:xfrm>
            <a:off x="3265600" y="3231615"/>
            <a:ext cx="3120253" cy="306634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Video-based Gaussian Splat Coding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F953A-2370-3225-8EEC-0B54CDC0A5E8}"/>
              </a:ext>
            </a:extLst>
          </p:cNvPr>
          <p:cNvSpPr txBox="1"/>
          <p:nvPr/>
        </p:nvSpPr>
        <p:spPr>
          <a:xfrm>
            <a:off x="3455123" y="3462364"/>
            <a:ext cx="3356711" cy="18084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endParaRPr lang="en-GB" dirty="0"/>
          </a:p>
          <a:p>
            <a:r>
              <a:rPr lang="en-GB" dirty="0"/>
              <a:t>Geometry based Gaussian Splat Coding</a:t>
            </a:r>
          </a:p>
          <a:p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0D9880B-21D1-2D32-A065-4AD5C28AB4D1}"/>
              </a:ext>
            </a:extLst>
          </p:cNvPr>
          <p:cNvSpPr txBox="1"/>
          <p:nvPr/>
        </p:nvSpPr>
        <p:spPr>
          <a:xfrm>
            <a:off x="2547920" y="3067912"/>
            <a:ext cx="3860389" cy="22596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Authenticity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A64CE1-81BA-E9AE-DCA5-AA32E0C01134}"/>
              </a:ext>
            </a:extLst>
          </p:cNvPr>
          <p:cNvSpPr txBox="1"/>
          <p:nvPr/>
        </p:nvSpPr>
        <p:spPr>
          <a:xfrm>
            <a:off x="3700076" y="5743525"/>
            <a:ext cx="531763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v.4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6911060" cy="6363758"/>
            <a:chOff x="2568812" y="128482"/>
            <a:chExt cx="6206682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82356" y="1059684"/>
            <a:ext cx="11824692" cy="4987027"/>
            <a:chOff x="1052339" y="382939"/>
            <a:chExt cx="11976317" cy="525740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9546362" y="3904474"/>
              <a:ext cx="3192725" cy="1735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4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294759" y="1233512"/>
              <a:ext cx="2733897" cy="632698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34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B8998D-A96F-462E-99C3-05C6D5A1B856}"/>
                </a:ext>
              </a:extLst>
            </p:cNvPr>
            <p:cNvSpPr txBox="1"/>
            <p:nvPr/>
          </p:nvSpPr>
          <p:spPr>
            <a:xfrm>
              <a:off x="1052339" y="1062188"/>
              <a:ext cx="6123214" cy="33663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i="0" dirty="0">
                  <a:solidFill>
                    <a:schemeClr val="tx1"/>
                  </a:solidFill>
                </a:rPr>
                <a:t>Enhanced compression beyond VVC capabilities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10" y="5557087"/>
            <a:ext cx="1840638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424222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Systems Technologies for AI-based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152410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1216171" y="3592901"/>
            <a:ext cx="4006592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378387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860549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075550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03BAF4-8684-C7B9-FA5A-4863755126D2}"/>
              </a:ext>
            </a:extLst>
          </p:cNvPr>
          <p:cNvSpPr txBox="1"/>
          <p:nvPr/>
        </p:nvSpPr>
        <p:spPr>
          <a:xfrm>
            <a:off x="3042201" y="4272340"/>
            <a:ext cx="3059302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Application Metadata Carriage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8CA6A-04E4-14C1-A87C-39ECCED8979C}"/>
              </a:ext>
            </a:extLst>
          </p:cNvPr>
          <p:cNvSpPr txBox="1"/>
          <p:nvPr/>
        </p:nvSpPr>
        <p:spPr>
          <a:xfrm>
            <a:off x="2160455" y="1922589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25152</TotalTime>
  <Words>482</Words>
  <Application>Microsoft Macintosh PowerPoint</Application>
  <PresentationFormat>Widescreen</PresentationFormat>
  <Paragraphs>152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N00502    Santa Eularia, Spain – April 2026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427</cp:revision>
  <dcterms:created xsi:type="dcterms:W3CDTF">2018-01-20T11:00:54Z</dcterms:created>
  <dcterms:modified xsi:type="dcterms:W3CDTF">2026-05-01T09:58:32Z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