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28" r:id="rId1"/>
  </p:sldMasterIdLst>
  <p:notesMasterIdLst>
    <p:notesMasterId r:id="rId4"/>
  </p:notesMasterIdLst>
  <p:handoutMasterIdLst>
    <p:handoutMasterId r:id="rId5"/>
  </p:handoutMasterIdLst>
  <p:sldIdLst>
    <p:sldId id="3181" r:id="rId2"/>
    <p:sldId id="3168" r:id="rId3"/>
  </p:sldIdLst>
  <p:sldSz cx="10972800" cy="6172200"/>
  <p:notesSz cx="6858000" cy="9144000"/>
  <p:defaultTextStyle>
    <a:defPPr>
      <a:defRPr lang="en-US"/>
    </a:defPPr>
    <a:lvl1pPr algn="l" rtl="0" fontAlgn="base">
      <a:lnSpc>
        <a:spcPct val="99000"/>
      </a:lnSpc>
      <a:spcBef>
        <a:spcPct val="0"/>
      </a:spcBef>
      <a:spcAft>
        <a:spcPct val="0"/>
      </a:spcAft>
      <a:defRPr sz="1700" kern="1200">
        <a:solidFill>
          <a:srgbClr val="FFFFFF"/>
        </a:solidFill>
        <a:latin typeface="Arial Narrow" pitchFamily="34" charset="0"/>
        <a:ea typeface="ヒラギノ角ゴ ProN W3" charset="-128"/>
        <a:cs typeface="+mn-cs"/>
        <a:sym typeface="Myriad Set Text" charset="0"/>
      </a:defRPr>
    </a:lvl1pPr>
    <a:lvl2pPr marL="225294" indent="302224" algn="l" rtl="0" fontAlgn="base">
      <a:lnSpc>
        <a:spcPct val="99000"/>
      </a:lnSpc>
      <a:spcBef>
        <a:spcPct val="0"/>
      </a:spcBef>
      <a:spcAft>
        <a:spcPct val="0"/>
      </a:spcAft>
      <a:defRPr sz="1700" kern="1200">
        <a:solidFill>
          <a:srgbClr val="FFFFFF"/>
        </a:solidFill>
        <a:latin typeface="Arial Narrow" pitchFamily="34" charset="0"/>
        <a:ea typeface="ヒラギノ角ゴ ProN W3" charset="-128"/>
        <a:cs typeface="+mn-cs"/>
        <a:sym typeface="Myriad Set Text" charset="0"/>
      </a:defRPr>
    </a:lvl2pPr>
    <a:lvl3pPr marL="450588" indent="604447" algn="l" rtl="0" fontAlgn="base">
      <a:lnSpc>
        <a:spcPct val="99000"/>
      </a:lnSpc>
      <a:spcBef>
        <a:spcPct val="0"/>
      </a:spcBef>
      <a:spcAft>
        <a:spcPct val="0"/>
      </a:spcAft>
      <a:defRPr sz="1700" kern="1200">
        <a:solidFill>
          <a:srgbClr val="FFFFFF"/>
        </a:solidFill>
        <a:latin typeface="Arial Narrow" pitchFamily="34" charset="0"/>
        <a:ea typeface="ヒラギノ角ゴ ProN W3" charset="-128"/>
        <a:cs typeface="+mn-cs"/>
        <a:sym typeface="Myriad Set Text" charset="0"/>
      </a:defRPr>
    </a:lvl3pPr>
    <a:lvl4pPr marL="677713" indent="904839" algn="l" rtl="0" fontAlgn="base">
      <a:lnSpc>
        <a:spcPct val="99000"/>
      </a:lnSpc>
      <a:spcBef>
        <a:spcPct val="0"/>
      </a:spcBef>
      <a:spcAft>
        <a:spcPct val="0"/>
      </a:spcAft>
      <a:defRPr sz="1700" kern="1200">
        <a:solidFill>
          <a:srgbClr val="FFFFFF"/>
        </a:solidFill>
        <a:latin typeface="Arial Narrow" pitchFamily="34" charset="0"/>
        <a:ea typeface="ヒラギノ角ゴ ProN W3" charset="-128"/>
        <a:cs typeface="+mn-cs"/>
        <a:sym typeface="Myriad Set Text" charset="0"/>
      </a:defRPr>
    </a:lvl4pPr>
    <a:lvl5pPr marL="903008" indent="1207063" algn="l" rtl="0" fontAlgn="base">
      <a:lnSpc>
        <a:spcPct val="99000"/>
      </a:lnSpc>
      <a:spcBef>
        <a:spcPct val="0"/>
      </a:spcBef>
      <a:spcAft>
        <a:spcPct val="0"/>
      </a:spcAft>
      <a:defRPr sz="1700" kern="1200">
        <a:solidFill>
          <a:srgbClr val="FFFFFF"/>
        </a:solidFill>
        <a:latin typeface="Arial Narrow" pitchFamily="34" charset="0"/>
        <a:ea typeface="ヒラギノ角ゴ ProN W3" charset="-128"/>
        <a:cs typeface="+mn-cs"/>
        <a:sym typeface="Myriad Set Text" charset="0"/>
      </a:defRPr>
    </a:lvl5pPr>
    <a:lvl6pPr marL="2637587" algn="l" defTabSz="1055035" rtl="0" eaLnBrk="1" latinLnBrk="0" hangingPunct="1">
      <a:defRPr sz="1700" kern="1200">
        <a:solidFill>
          <a:srgbClr val="FFFFFF"/>
        </a:solidFill>
        <a:latin typeface="Arial Narrow" pitchFamily="34" charset="0"/>
        <a:ea typeface="ヒラギノ角ゴ ProN W3" charset="-128"/>
        <a:cs typeface="+mn-cs"/>
        <a:sym typeface="Myriad Set Text" charset="0"/>
      </a:defRPr>
    </a:lvl6pPr>
    <a:lvl7pPr marL="3165104" algn="l" defTabSz="1055035" rtl="0" eaLnBrk="1" latinLnBrk="0" hangingPunct="1">
      <a:defRPr sz="1700" kern="1200">
        <a:solidFill>
          <a:srgbClr val="FFFFFF"/>
        </a:solidFill>
        <a:latin typeface="Arial Narrow" pitchFamily="34" charset="0"/>
        <a:ea typeface="ヒラギノ角ゴ ProN W3" charset="-128"/>
        <a:cs typeface="+mn-cs"/>
        <a:sym typeface="Myriad Set Text" charset="0"/>
      </a:defRPr>
    </a:lvl7pPr>
    <a:lvl8pPr marL="3692622" algn="l" defTabSz="1055035" rtl="0" eaLnBrk="1" latinLnBrk="0" hangingPunct="1">
      <a:defRPr sz="1700" kern="1200">
        <a:solidFill>
          <a:srgbClr val="FFFFFF"/>
        </a:solidFill>
        <a:latin typeface="Arial Narrow" pitchFamily="34" charset="0"/>
        <a:ea typeface="ヒラギノ角ゴ ProN W3" charset="-128"/>
        <a:cs typeface="+mn-cs"/>
        <a:sym typeface="Myriad Set Text" charset="0"/>
      </a:defRPr>
    </a:lvl8pPr>
    <a:lvl9pPr marL="4220139" algn="l" defTabSz="1055035" rtl="0" eaLnBrk="1" latinLnBrk="0" hangingPunct="1">
      <a:defRPr sz="1700" kern="1200">
        <a:solidFill>
          <a:srgbClr val="FFFFFF"/>
        </a:solidFill>
        <a:latin typeface="Arial Narrow" pitchFamily="34" charset="0"/>
        <a:ea typeface="ヒラギノ角ゴ ProN W3" charset="-128"/>
        <a:cs typeface="+mn-cs"/>
        <a:sym typeface="Myriad Set Text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8000"/>
    <a:srgbClr val="FFEFEF"/>
    <a:srgbClr val="A20000"/>
    <a:srgbClr val="EFFFEF"/>
    <a:srgbClr val="EAEAFA"/>
    <a:srgbClr val="CCFFCC"/>
    <a:srgbClr val="5FFDB6"/>
    <a:srgbClr val="FFFF99"/>
    <a:srgbClr val="FBD5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1" autoAdjust="0"/>
    <p:restoredTop sz="91393" autoAdjust="0"/>
  </p:normalViewPr>
  <p:slideViewPr>
    <p:cSldViewPr>
      <p:cViewPr varScale="1">
        <p:scale>
          <a:sx n="126" d="100"/>
          <a:sy n="126" d="100"/>
        </p:scale>
        <p:origin x="-440" y="-112"/>
      </p:cViewPr>
      <p:guideLst>
        <p:guide orient="horz" pos="1944"/>
        <p:guide pos="3456"/>
      </p:guideLst>
    </p:cSldViewPr>
  </p:slideViewPr>
  <p:outlineViewPr>
    <p:cViewPr>
      <p:scale>
        <a:sx n="33" d="100"/>
        <a:sy n="33" d="100"/>
      </p:scale>
      <p:origin x="0" y="36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handoutMaster" Target="handoutMasters/handoutMaster1.xml"/><Relationship Id="rId6" Type="http://schemas.openxmlformats.org/officeDocument/2006/relationships/printerSettings" Target="printerSettings/printerSettings1.bin"/><Relationship Id="rId7" Type="http://schemas.openxmlformats.org/officeDocument/2006/relationships/commentAuthors" Target="commentAuthors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2DD06D4A-CF2D-4992-86A5-B408BE1E3ED8}" type="datetime1">
              <a:rPr lang="en-US"/>
              <a:pPr>
                <a:defRPr/>
              </a:pPr>
              <a:t>10/15/15</a:t>
            </a:fld>
            <a:endParaRPr lang="en-US"/>
          </a:p>
        </p:txBody>
      </p:sp>
      <p:sp>
        <p:nvSpPr>
          <p:cNvPr id="1218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18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0A749182-AEB3-42EF-B7AD-DE493192C6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1128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yriad Set Text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Myriad Set Text" charset="0"/>
              </a:defRPr>
            </a:lvl1pPr>
          </a:lstStyle>
          <a:p>
            <a:pPr>
              <a:defRPr/>
            </a:pPr>
            <a:fld id="{07090237-33E4-4258-B505-EB7EDC82E773}" type="datetime1">
              <a:rPr lang="en-US"/>
              <a:pPr>
                <a:defRPr/>
              </a:pPr>
              <a:t>10/15/15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yriad Set Text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Myriad Set Text" charset="0"/>
              </a:defRPr>
            </a:lvl1pPr>
          </a:lstStyle>
          <a:p>
            <a:pPr>
              <a:defRPr/>
            </a:pPr>
            <a:fld id="{C248CA66-D627-42A0-BF1C-84F239AF9F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054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225294" algn="l" rtl="0" eaLnBrk="0" fontAlgn="base" hangingPunct="0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450588" algn="l" rtl="0" eaLnBrk="0" fontAlgn="base" hangingPunct="0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677713" algn="l" rtl="0" eaLnBrk="0" fontAlgn="base" hangingPunct="0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903008" algn="l" rtl="0" eaLnBrk="0" fontAlgn="base" hangingPunct="0">
      <a:spcBef>
        <a:spcPct val="30000"/>
      </a:spcBef>
      <a:spcAft>
        <a:spcPct val="0"/>
      </a:spcAft>
      <a:defRPr sz="6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1130206" algn="l" defTabSz="45208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56247" algn="l" defTabSz="45208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582288" algn="l" defTabSz="45208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08330" algn="l" defTabSz="45208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Bottom-up:</a:t>
            </a:r>
          </a:p>
          <a:p>
            <a:endParaRPr lang="en-US" dirty="0" smtClean="0"/>
          </a:p>
          <a:p>
            <a:r>
              <a:rPr lang="en-US" dirty="0" smtClean="0"/>
              <a:t>Geometry</a:t>
            </a:r>
          </a:p>
          <a:p>
            <a:pPr marL="171450" indent="-171450">
              <a:buFontTx/>
              <a:buChar char="•"/>
            </a:pPr>
            <a:r>
              <a:rPr lang="en-US" dirty="0" smtClean="0"/>
              <a:t>buffer – binary blob.  Can be combination of geometry, animation, and skins</a:t>
            </a:r>
          </a:p>
          <a:p>
            <a:pPr marL="171450" indent="-171450">
              <a:buFontTx/>
              <a:buChar char="•"/>
            </a:pPr>
            <a:r>
              <a:rPr lang="en-US" dirty="0" smtClean="0"/>
              <a:t>bufferView</a:t>
            </a:r>
            <a:r>
              <a:rPr lang="en-US" baseline="0" dirty="0" smtClean="0"/>
              <a:t> – subset of buffer with target info (ARRAY_BUFFER, ELEMENT_BUFFER, animation/skin)</a:t>
            </a:r>
          </a:p>
          <a:p>
            <a:pPr marL="171450" indent="-171450">
              <a:buFontTx/>
              <a:buChar char="•"/>
            </a:pPr>
            <a:r>
              <a:rPr lang="en-US" baseline="0" dirty="0" smtClean="0"/>
              <a:t>accessor – subset of bufferView with type info, e.g., float-point.  Similar to a call to </a:t>
            </a:r>
            <a:r>
              <a:rPr lang="en-US" baseline="0" dirty="0" err="1" smtClean="0"/>
              <a:t>glVertexAttribPointer</a:t>
            </a:r>
            <a:endParaRPr lang="en-US" baseline="0" dirty="0" smtClean="0"/>
          </a:p>
          <a:p>
            <a:pPr marL="628650" lvl="1" indent="-171450">
              <a:buFontTx/>
              <a:buChar char="•"/>
            </a:pPr>
            <a:r>
              <a:rPr lang="en-US" baseline="0" dirty="0" smtClean="0"/>
              <a:t>For example, a bufferView may be all vertices in the asset (think </a:t>
            </a:r>
            <a:r>
              <a:rPr lang="en-US" baseline="0" dirty="0" err="1" smtClean="0"/>
              <a:t>glBufferData</a:t>
            </a:r>
            <a:r>
              <a:rPr lang="en-US" baseline="0" dirty="0" smtClean="0"/>
              <a:t>), where as an accessor may be an individual attribute for a mesh (think </a:t>
            </a:r>
            <a:r>
              <a:rPr lang="en-US" baseline="0" dirty="0" err="1" smtClean="0"/>
              <a:t>glVertexAttribPointer</a:t>
            </a:r>
            <a:r>
              <a:rPr lang="en-US" baseline="0" dirty="0" smtClean="0"/>
              <a:t>)</a:t>
            </a:r>
          </a:p>
          <a:p>
            <a:pPr marL="171450" lvl="0" indent="-171450">
              <a:buFontTx/>
              <a:buChar char="•"/>
            </a:pPr>
            <a:r>
              <a:rPr lang="en-US" baseline="0" dirty="0" smtClean="0"/>
              <a:t>mesh – (composed of primitives, not shown) – corresponds to </a:t>
            </a:r>
            <a:r>
              <a:rPr lang="en-US" baseline="0" dirty="0" err="1" smtClean="0"/>
              <a:t>glDrawElements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glDrawArrays</a:t>
            </a:r>
            <a:endParaRPr lang="en-US" baseline="0" dirty="0" smtClean="0"/>
          </a:p>
          <a:p>
            <a:pPr marL="171450" lvl="0" indent="-171450">
              <a:buFontTx/>
              <a:buChar char="•"/>
            </a:pPr>
            <a:r>
              <a:rPr lang="en-US" baseline="0" dirty="0" smtClean="0"/>
              <a:t>node – one or more meshes, plus transform, plus children, plus optional skin.</a:t>
            </a:r>
          </a:p>
          <a:p>
            <a:pPr marL="0" lvl="0" indent="0">
              <a:buFontTx/>
              <a:buNone/>
            </a:pPr>
            <a:endParaRPr lang="en-US" dirty="0" smtClean="0"/>
          </a:p>
          <a:p>
            <a:pPr marL="0" lvl="0" indent="0">
              <a:buFontTx/>
              <a:buNone/>
            </a:pPr>
            <a:r>
              <a:rPr lang="en-US" dirty="0" smtClean="0"/>
              <a:t>Material</a:t>
            </a:r>
          </a:p>
          <a:p>
            <a:pPr marL="171450" lvl="0" indent="-171450">
              <a:buFont typeface="Arial"/>
              <a:buChar char="•"/>
            </a:pPr>
            <a:r>
              <a:rPr lang="en-US" dirty="0" smtClean="0"/>
              <a:t>image – Image file</a:t>
            </a:r>
          </a:p>
          <a:p>
            <a:pPr marL="171450" lvl="0" indent="-171450">
              <a:buFont typeface="Arial"/>
              <a:buChar char="•"/>
            </a:pPr>
            <a:r>
              <a:rPr lang="en-US" dirty="0" smtClean="0"/>
              <a:t>sampler – texture filter and wrap modes, think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glTexParameter</a:t>
            </a:r>
            <a:endParaRPr lang="en-US" dirty="0" smtClean="0"/>
          </a:p>
          <a:p>
            <a:pPr marL="171450" lvl="0" indent="-171450">
              <a:buFont typeface="Arial"/>
              <a:buChar char="•"/>
            </a:pPr>
            <a:r>
              <a:rPr lang="en-US" dirty="0" smtClean="0"/>
              <a:t>texture – think glTexImage2D</a:t>
            </a:r>
          </a:p>
          <a:p>
            <a:pPr marL="171450" lvl="0" indent="-171450">
              <a:buFont typeface="Arial"/>
              <a:buChar char="•"/>
            </a:pPr>
            <a:endParaRPr lang="en-US" dirty="0" smtClean="0"/>
          </a:p>
          <a:p>
            <a:pPr marL="171450" lvl="0" indent="-171450">
              <a:buFont typeface="Arial"/>
              <a:buChar char="•"/>
            </a:pPr>
            <a:r>
              <a:rPr lang="en-US" dirty="0" smtClean="0"/>
              <a:t>shader – GLSL shader source</a:t>
            </a:r>
          </a:p>
          <a:p>
            <a:pPr marL="171450" lvl="0" indent="-171450">
              <a:buFont typeface="Arial"/>
              <a:buChar char="•"/>
            </a:pPr>
            <a:r>
              <a:rPr lang="en-US" dirty="0" smtClean="0"/>
              <a:t>program – think </a:t>
            </a:r>
            <a:r>
              <a:rPr lang="en-US" dirty="0" err="1" smtClean="0"/>
              <a:t>glCompileShader</a:t>
            </a:r>
            <a:r>
              <a:rPr lang="en-US" dirty="0" smtClean="0"/>
              <a:t> and </a:t>
            </a:r>
            <a:r>
              <a:rPr lang="en-US" dirty="0" err="1" smtClean="0"/>
              <a:t>glLinkProgram</a:t>
            </a:r>
            <a:endParaRPr lang="en-US" dirty="0" smtClean="0"/>
          </a:p>
          <a:p>
            <a:pPr marL="171450" lvl="0" indent="-171450">
              <a:buFont typeface="Arial"/>
              <a:buChar char="•"/>
            </a:pPr>
            <a:r>
              <a:rPr lang="en-US" dirty="0" smtClean="0"/>
              <a:t>technique – parameter inputs (attributes + uniforms) + pass – program + render state</a:t>
            </a:r>
          </a:p>
          <a:p>
            <a:pPr marL="171450" lvl="0" indent="-171450">
              <a:buFont typeface="Arial"/>
              <a:buChar char="•"/>
            </a:pPr>
            <a:r>
              <a:rPr lang="en-US" dirty="0" smtClean="0"/>
              <a:t>Material – an instance of a technique.  Overrides parameter inputs</a:t>
            </a:r>
          </a:p>
          <a:p>
            <a:pPr marL="171450" lvl="0" indent="-171450">
              <a:buFont typeface="Arial"/>
              <a:buChar char="•"/>
            </a:pPr>
            <a:endParaRPr lang="en-US" dirty="0" smtClean="0"/>
          </a:p>
          <a:p>
            <a:pPr marL="0" lvl="0" indent="0">
              <a:buFont typeface="Arial"/>
              <a:buNone/>
            </a:pPr>
            <a:r>
              <a:rPr lang="en-US" dirty="0" smtClean="0"/>
              <a:t>Animation</a:t>
            </a:r>
          </a:p>
          <a:p>
            <a:pPr marL="171450" lvl="0" indent="-171450">
              <a:buFont typeface="Arial"/>
              <a:buChar char="•"/>
            </a:pPr>
            <a:r>
              <a:rPr lang="en-US" dirty="0" smtClean="0"/>
              <a:t>animation accesses </a:t>
            </a:r>
            <a:r>
              <a:rPr lang="en-US" dirty="0" err="1" smtClean="0"/>
              <a:t>keyframes</a:t>
            </a:r>
            <a:r>
              <a:rPr lang="en-US" dirty="0" smtClean="0"/>
              <a:t> from accessor</a:t>
            </a:r>
          </a:p>
          <a:p>
            <a:pPr marL="171450" lvl="0" indent="-171450">
              <a:buFont typeface="Arial"/>
              <a:buChar char="•"/>
            </a:pPr>
            <a:r>
              <a:rPr lang="en-US" dirty="0" smtClean="0"/>
              <a:t>animation targets node (transforms), material/technique parameters, and camera/light</a:t>
            </a:r>
          </a:p>
          <a:p>
            <a:pPr marL="171450" lvl="0" indent="-171450">
              <a:buFont typeface="Arial"/>
              <a:buChar char="•"/>
            </a:pPr>
            <a:endParaRPr lang="en-US" dirty="0" smtClean="0"/>
          </a:p>
          <a:p>
            <a:pPr marL="0" lvl="0" indent="0">
              <a:buFont typeface="Arial"/>
              <a:buNone/>
            </a:pPr>
            <a:r>
              <a:rPr lang="en-US" dirty="0" smtClean="0"/>
              <a:t>Skin</a:t>
            </a:r>
          </a:p>
          <a:p>
            <a:pPr marL="171450" lvl="0" indent="-171450">
              <a:buFontTx/>
              <a:buChar char="•"/>
            </a:pPr>
            <a:r>
              <a:rPr lang="en-US" dirty="0" smtClean="0"/>
              <a:t>skin accesses inverse-bind</a:t>
            </a:r>
            <a:r>
              <a:rPr lang="en-US" baseline="0" dirty="0" smtClean="0"/>
              <a:t> matrices from accessor</a:t>
            </a:r>
          </a:p>
          <a:p>
            <a:pPr marL="171450" lvl="0" indent="-171450">
              <a:buFontTx/>
              <a:buChar char="•"/>
            </a:pPr>
            <a:r>
              <a:rPr lang="en-US" baseline="0" dirty="0" smtClean="0"/>
              <a:t>node references skins.  skins reference nodes</a:t>
            </a:r>
            <a:endParaRPr lang="en-US" dirty="0" smtClean="0"/>
          </a:p>
          <a:p>
            <a:pPr marL="171450" lvl="0" indent="-171450">
              <a:buFont typeface="Arial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1388809-6B81-4C55-A44B-C841547B66B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954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822960" y="3257306"/>
            <a:ext cx="9326880" cy="1323349"/>
          </a:xfrm>
        </p:spPr>
        <p:txBody>
          <a:bodyPr/>
          <a:lstStyle>
            <a:lvl1pPr algn="ctr">
              <a:lnSpc>
                <a:spcPct val="85000"/>
              </a:lnSpc>
              <a:defRPr lang="en-US" sz="4400" b="1" dirty="0">
                <a:solidFill>
                  <a:schemeClr val="tx1"/>
                </a:solidFill>
                <a:effectLst/>
                <a:latin typeface="Trebuchet MS" pitchFamily="34" charset="0"/>
                <a:ea typeface="ＭＳ Ｐゴシック" charset="-128"/>
                <a:cs typeface="Tahom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595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45920" y="4837829"/>
            <a:ext cx="7680960" cy="964039"/>
          </a:xfrm>
        </p:spPr>
        <p:txBody>
          <a:bodyPr/>
          <a:lstStyle>
            <a:lvl1pPr marL="0" indent="0" algn="ctr">
              <a:lnSpc>
                <a:spcPct val="85000"/>
              </a:lnSpc>
              <a:spcBef>
                <a:spcPts val="0"/>
              </a:spcBef>
              <a:buFontTx/>
              <a:buNone/>
              <a:defRPr sz="2800">
                <a:latin typeface="Trebuchet MS" pitchFamily="34" charset="0"/>
                <a:cs typeface="Tahoma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 descr="Khronos_500px_Nov1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585" y="1080249"/>
            <a:ext cx="8009630" cy="190705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Long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 bwMode="auto">
          <a:xfrm>
            <a:off x="0" y="0"/>
            <a:ext cx="609600" cy="617220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2000000" scaled="0"/>
          </a:gradFill>
          <a:ln w="25400" cap="flat" cmpd="sng" algn="ctr">
            <a:noFill/>
            <a:prstDash val="solid"/>
            <a:round/>
            <a:headEnd type="oval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9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8750" algn="l"/>
                <a:tab pos="1757363" algn="l"/>
                <a:tab pos="3357563" algn="l"/>
                <a:tab pos="4956175" algn="l"/>
                <a:tab pos="6553200" algn="l"/>
              </a:tabLst>
            </a:pPr>
            <a:endParaRPr kumimoji="0" lang="en-US" sz="3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rebuchet MS" pitchFamily="34" charset="0"/>
              <a:ea typeface="ヒラギノ角ゴ ProN W3" charset="-128"/>
              <a:sym typeface="Myriad Set Text" charset="0"/>
            </a:endParaRPr>
          </a:p>
        </p:txBody>
      </p:sp>
      <p:pic>
        <p:nvPicPr>
          <p:cNvPr id="6" name="Picture 5" descr="Khronos_500px_Nov1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63278" y="4588874"/>
            <a:ext cx="2523366" cy="6008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0500"/>
            <a:ext cx="10058400" cy="633413"/>
          </a:xfrm>
        </p:spPr>
        <p:txBody>
          <a:bodyPr/>
          <a:lstStyle>
            <a:lvl1pPr>
              <a:defRPr>
                <a:latin typeface="Trebuchet MS" pitchFamily="34" charset="0"/>
                <a:cs typeface="Tahom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00100"/>
            <a:ext cx="10058400" cy="5029200"/>
          </a:xfrm>
        </p:spPr>
        <p:txBody>
          <a:bodyPr/>
          <a:lstStyle>
            <a:lvl1pPr>
              <a:lnSpc>
                <a:spcPct val="105000"/>
              </a:lnSpc>
              <a:defRPr sz="2000">
                <a:latin typeface="Trebuchet MS" pitchFamily="34" charset="0"/>
                <a:cs typeface="Tahoma" pitchFamily="34" charset="0"/>
              </a:defRPr>
            </a:lvl1pPr>
            <a:lvl2pPr>
              <a:lnSpc>
                <a:spcPct val="105000"/>
              </a:lnSpc>
              <a:defRPr b="0">
                <a:latin typeface="Trebuchet MS" pitchFamily="34" charset="0"/>
                <a:cs typeface="Tahoma" pitchFamily="34" charset="0"/>
              </a:defRPr>
            </a:lvl2pPr>
            <a:lvl3pPr>
              <a:lnSpc>
                <a:spcPct val="105000"/>
              </a:lnSpc>
              <a:defRPr sz="1800" b="0">
                <a:latin typeface="Trebuchet MS" pitchFamily="34" charset="0"/>
                <a:cs typeface="Tahoma" pitchFamily="34" charset="0"/>
              </a:defRPr>
            </a:lvl3pPr>
            <a:lvl4pPr>
              <a:lnSpc>
                <a:spcPct val="105000"/>
              </a:lnSpc>
              <a:defRPr sz="1800" b="0">
                <a:latin typeface="Trebuchet MS" pitchFamily="34" charset="0"/>
                <a:cs typeface="Tahoma" pitchFamily="34" charset="0"/>
              </a:defRPr>
            </a:lvl4pPr>
            <a:lvl5pPr>
              <a:lnSpc>
                <a:spcPct val="105000"/>
              </a:lnSpc>
              <a:defRPr sz="1800" b="0">
                <a:latin typeface="Trebuchet MS" pitchFamily="34" charset="0"/>
                <a:cs typeface="Tahom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0500"/>
            <a:ext cx="10058400" cy="63341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913" tIns="48957" rIns="97913" bIns="48957" numCol="1" anchor="ctr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800100"/>
            <a:ext cx="2971800" cy="5029200"/>
          </a:xfrm>
        </p:spPr>
        <p:txBody>
          <a:bodyPr/>
          <a:lstStyle>
            <a:lvl1pPr>
              <a:defRPr lang="en-US" sz="1800" b="1" dirty="0" smtClean="0">
                <a:solidFill>
                  <a:schemeClr val="tx1"/>
                </a:solidFill>
                <a:latin typeface="Trebuchet MS" pitchFamily="34" charset="0"/>
                <a:ea typeface="ＭＳ Ｐゴシック" charset="-128"/>
                <a:cs typeface="Tahoma" pitchFamily="34" charset="0"/>
              </a:defRPr>
            </a:lvl1pPr>
            <a:lvl2pPr>
              <a:defRPr lang="en-US" sz="1800" b="0" dirty="0" smtClean="0">
                <a:solidFill>
                  <a:schemeClr val="tx1"/>
                </a:solidFill>
                <a:latin typeface="Trebuchet MS" pitchFamily="34" charset="0"/>
                <a:ea typeface="ＭＳ Ｐゴシック" charset="-128"/>
                <a:cs typeface="Tahoma" pitchFamily="34" charset="0"/>
              </a:defRPr>
            </a:lvl2pPr>
            <a:lvl3pPr>
              <a:defRPr sz="1600" b="0">
                <a:latin typeface="Trebuchet MS" pitchFamily="34" charset="0"/>
                <a:cs typeface="Tahoma" pitchFamily="34" charset="0"/>
              </a:defRPr>
            </a:lvl3pPr>
            <a:lvl4pPr>
              <a:defRPr sz="1600" b="0">
                <a:latin typeface="Trebuchet MS" pitchFamily="34" charset="0"/>
                <a:cs typeface="Tahoma" pitchFamily="34" charset="0"/>
              </a:defRPr>
            </a:lvl4pPr>
            <a:lvl5pPr>
              <a:defRPr sz="1600" b="0">
                <a:latin typeface="Trebuchet MS" pitchFamily="34" charset="0"/>
                <a:cs typeface="Tahom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0" y="0"/>
            <a:ext cx="609600" cy="617220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2000000" scaled="0"/>
          </a:gradFill>
          <a:ln w="25400" cap="flat" cmpd="sng" algn="ctr">
            <a:noFill/>
            <a:prstDash val="solid"/>
            <a:round/>
            <a:headEnd type="oval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99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8750" algn="l"/>
                <a:tab pos="1757363" algn="l"/>
                <a:tab pos="3357563" algn="l"/>
                <a:tab pos="4956175" algn="l"/>
                <a:tab pos="6553200" algn="l"/>
              </a:tabLst>
            </a:pPr>
            <a:endParaRPr kumimoji="0" lang="en-US" sz="3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Trebuchet MS" pitchFamily="34" charset="0"/>
              <a:ea typeface="ヒラギノ角ゴ ProN W3" charset="-128"/>
              <a:sym typeface="Myriad Set Text" charset="0"/>
            </a:endParaRPr>
          </a:p>
        </p:txBody>
      </p:sp>
      <p:pic>
        <p:nvPicPr>
          <p:cNvPr id="9" name="Picture 8" descr="Khronos_500px_Nov1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63278" y="4588874"/>
            <a:ext cx="2523366" cy="60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3141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640080" y="266700"/>
            <a:ext cx="10332720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913" tIns="48957" rIns="97913" bIns="4895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46043" y="952500"/>
            <a:ext cx="10326757" cy="480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913" tIns="48957" rIns="97913" bIns="4895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886200" y="5981700"/>
            <a:ext cx="7046596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45192" tIns="22596" rIns="45192" bIns="22596"/>
          <a:lstStyle/>
          <a:p>
            <a:pPr algn="r" eaLnBrk="0" hangingPunct="0">
              <a:lnSpc>
                <a:spcPct val="100000"/>
              </a:lnSpc>
              <a:defRPr/>
            </a:pPr>
            <a:r>
              <a:rPr lang="en-US" sz="1000" b="1" dirty="0" smtClean="0">
                <a:solidFill>
                  <a:schemeClr val="bg2"/>
                </a:solidFill>
                <a:latin typeface="Trebuchet MS" pitchFamily="34" charset="0"/>
              </a:rPr>
              <a:t>© </a:t>
            </a:r>
            <a:r>
              <a:rPr lang="en-US" sz="1000" b="1" dirty="0">
                <a:solidFill>
                  <a:schemeClr val="bg2"/>
                </a:solidFill>
                <a:latin typeface="Trebuchet MS" pitchFamily="34" charset="0"/>
              </a:rPr>
              <a:t>Copyright Khronos </a:t>
            </a:r>
            <a:r>
              <a:rPr lang="en-US" sz="1000" b="1" dirty="0" smtClean="0">
                <a:solidFill>
                  <a:schemeClr val="bg2"/>
                </a:solidFill>
                <a:latin typeface="Trebuchet MS" pitchFamily="34" charset="0"/>
              </a:rPr>
              <a:t>Group</a:t>
            </a:r>
            <a:r>
              <a:rPr lang="en-US" sz="1000" b="1" baseline="0" dirty="0" smtClean="0">
                <a:solidFill>
                  <a:schemeClr val="bg2"/>
                </a:solidFill>
                <a:latin typeface="Trebuchet MS" pitchFamily="34" charset="0"/>
              </a:rPr>
              <a:t> </a:t>
            </a:r>
            <a:r>
              <a:rPr lang="en-US" sz="1000" b="1" dirty="0" smtClean="0">
                <a:solidFill>
                  <a:schemeClr val="bg2"/>
                </a:solidFill>
                <a:latin typeface="Trebuchet MS" pitchFamily="34" charset="0"/>
              </a:rPr>
              <a:t>2015 </a:t>
            </a:r>
            <a:r>
              <a:rPr lang="en-US" sz="1000" b="1" dirty="0">
                <a:solidFill>
                  <a:schemeClr val="bg2"/>
                </a:solidFill>
                <a:latin typeface="Trebuchet MS" pitchFamily="34" charset="0"/>
              </a:rPr>
              <a:t>- Page </a:t>
            </a:r>
            <a:fld id="{9539ED03-2A5D-463F-9377-F8D7665AFEA6}" type="slidenum">
              <a:rPr lang="en-US" sz="1000" b="1">
                <a:solidFill>
                  <a:schemeClr val="bg2"/>
                </a:solidFill>
                <a:latin typeface="Trebuchet MS" pitchFamily="34" charset="0"/>
              </a:rPr>
              <a:pPr algn="r" eaLnBrk="0" hangingPunct="0">
                <a:lnSpc>
                  <a:spcPct val="100000"/>
                </a:lnSpc>
                <a:defRPr/>
              </a:pPr>
              <a:t>‹#›</a:t>
            </a:fld>
            <a:endParaRPr lang="en-US" sz="1000" b="1" dirty="0">
              <a:solidFill>
                <a:schemeClr val="bg2"/>
              </a:solidFill>
              <a:latin typeface="Trebuchet MS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63" r:id="rId2"/>
    <p:sldLayoutId id="2147483801" r:id="rId3"/>
  </p:sldLayoutIdLst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978105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effectLst/>
          <a:latin typeface="Trebuchet MS" pitchFamily="34" charset="0"/>
          <a:ea typeface="ＭＳ Ｐゴシック" charset="-128"/>
          <a:cs typeface="Tahoma" pitchFamily="34" charset="0"/>
        </a:defRPr>
      </a:lvl1pPr>
      <a:lvl2pPr algn="l" defTabSz="978105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charset="-128"/>
        </a:defRPr>
      </a:lvl2pPr>
      <a:lvl3pPr algn="l" defTabSz="978105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charset="-128"/>
        </a:defRPr>
      </a:lvl3pPr>
      <a:lvl4pPr algn="l" defTabSz="978105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charset="-128"/>
        </a:defRPr>
      </a:lvl4pPr>
      <a:lvl5pPr algn="l" defTabSz="978105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ＭＳ Ｐゴシック" charset="-128"/>
        </a:defRPr>
      </a:lvl5pPr>
      <a:lvl6pPr marL="226041" algn="l" defTabSz="979512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 Black" pitchFamily="34" charset="0"/>
        </a:defRPr>
      </a:lvl6pPr>
      <a:lvl7pPr marL="452082" algn="l" defTabSz="979512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 Black" pitchFamily="34" charset="0"/>
        </a:defRPr>
      </a:lvl7pPr>
      <a:lvl8pPr marL="678124" algn="l" defTabSz="979512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 Black" pitchFamily="34" charset="0"/>
        </a:defRPr>
      </a:lvl8pPr>
      <a:lvl9pPr marL="904165" algn="l" defTabSz="979512" rtl="0" eaLnBrk="0" fontAlgn="base" hangingPunct="0">
        <a:spcBef>
          <a:spcPct val="0"/>
        </a:spcBef>
        <a:spcAft>
          <a:spcPct val="0"/>
        </a:spcAft>
        <a:defRPr sz="35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Arial Black" pitchFamily="34" charset="0"/>
        </a:defRPr>
      </a:lvl9pPr>
    </p:titleStyle>
    <p:bodyStyle>
      <a:lvl1pPr marL="179502" indent="-179502" algn="l" defTabSz="978105" rtl="0" eaLnBrk="0" fontAlgn="base" hangingPunct="0">
        <a:lnSpc>
          <a:spcPct val="105000"/>
        </a:lnSpc>
        <a:spcBef>
          <a:spcPct val="25000"/>
        </a:spcBef>
        <a:spcAft>
          <a:spcPct val="0"/>
        </a:spcAft>
        <a:buClr>
          <a:srgbClr val="FF0000"/>
        </a:buClr>
        <a:buChar char="•"/>
        <a:defRPr lang="en-US" sz="2000" b="1" dirty="0" smtClean="0">
          <a:solidFill>
            <a:schemeClr val="tx1"/>
          </a:solidFill>
          <a:latin typeface="Trebuchet MS" pitchFamily="34" charset="0"/>
          <a:ea typeface="ＭＳ Ｐゴシック" charset="-128"/>
          <a:cs typeface="Tahoma" pitchFamily="34" charset="0"/>
        </a:defRPr>
      </a:lvl1pPr>
      <a:lvl2pPr marL="489053" indent="-184998" algn="l" defTabSz="978105" rtl="0" eaLnBrk="0" fontAlgn="base" hangingPunct="0">
        <a:lnSpc>
          <a:spcPct val="105000"/>
        </a:lnSpc>
        <a:spcBef>
          <a:spcPct val="0"/>
        </a:spcBef>
        <a:spcAft>
          <a:spcPct val="0"/>
        </a:spcAft>
        <a:buClr>
          <a:srgbClr val="FF0000"/>
        </a:buClr>
        <a:buFont typeface="Times New Roman" pitchFamily="18" charset="0"/>
        <a:buChar char="-"/>
        <a:defRPr lang="en-US" sz="2000" b="0" dirty="0" smtClean="0">
          <a:solidFill>
            <a:schemeClr val="tx1"/>
          </a:solidFill>
          <a:latin typeface="Trebuchet MS" pitchFamily="34" charset="0"/>
          <a:ea typeface="ＭＳ Ｐゴシック" charset="-128"/>
          <a:cs typeface="Tahoma" pitchFamily="34" charset="0"/>
        </a:defRPr>
      </a:lvl2pPr>
      <a:lvl3pPr marL="798603" indent="-184998" algn="l" defTabSz="978105" rtl="0" eaLnBrk="0" fontAlgn="base" hangingPunct="0">
        <a:lnSpc>
          <a:spcPct val="105000"/>
        </a:lnSpc>
        <a:spcBef>
          <a:spcPct val="0"/>
        </a:spcBef>
        <a:spcAft>
          <a:spcPct val="0"/>
        </a:spcAft>
        <a:buClr>
          <a:srgbClr val="FF0000"/>
        </a:buClr>
        <a:buFont typeface="Times New Roman" pitchFamily="18" charset="0"/>
        <a:buChar char="-"/>
        <a:defRPr lang="en-US" sz="2000" b="0" dirty="0" smtClean="0">
          <a:solidFill>
            <a:schemeClr val="tx1"/>
          </a:solidFill>
          <a:latin typeface="Trebuchet MS" pitchFamily="34" charset="0"/>
          <a:ea typeface="ＭＳ Ｐゴシック" charset="-128"/>
          <a:cs typeface="Tahoma" pitchFamily="34" charset="0"/>
        </a:defRPr>
      </a:lvl3pPr>
      <a:lvl4pPr marL="1098995" indent="-177671" algn="l" defTabSz="978105" rtl="0" eaLnBrk="0" fontAlgn="base" hangingPunct="0">
        <a:lnSpc>
          <a:spcPct val="105000"/>
        </a:lnSpc>
        <a:spcBef>
          <a:spcPct val="0"/>
        </a:spcBef>
        <a:spcAft>
          <a:spcPct val="0"/>
        </a:spcAft>
        <a:buClr>
          <a:srgbClr val="FF0000"/>
        </a:buClr>
        <a:buFont typeface="Times New Roman" pitchFamily="18" charset="0"/>
        <a:buChar char="-"/>
        <a:defRPr lang="en-US" sz="2000" b="0" dirty="0" smtClean="0">
          <a:solidFill>
            <a:schemeClr val="tx1"/>
          </a:solidFill>
          <a:latin typeface="Trebuchet MS" pitchFamily="34" charset="0"/>
          <a:ea typeface="ＭＳ Ｐゴシック" charset="-128"/>
          <a:cs typeface="Tahoma" pitchFamily="34" charset="0"/>
        </a:defRPr>
      </a:lvl4pPr>
      <a:lvl5pPr marL="1408545" indent="-184998" algn="l" defTabSz="978105" rtl="0" eaLnBrk="0" fontAlgn="base" hangingPunct="0">
        <a:lnSpc>
          <a:spcPct val="105000"/>
        </a:lnSpc>
        <a:spcBef>
          <a:spcPct val="0"/>
        </a:spcBef>
        <a:spcAft>
          <a:spcPct val="0"/>
        </a:spcAft>
        <a:buClr>
          <a:srgbClr val="FF0000"/>
        </a:buClr>
        <a:buFont typeface="Times New Roman" pitchFamily="18" charset="0"/>
        <a:buChar char="-"/>
        <a:defRPr lang="en-US" sz="2000" b="0" dirty="0" smtClean="0">
          <a:solidFill>
            <a:schemeClr val="tx1"/>
          </a:solidFill>
          <a:latin typeface="Trebuchet MS" pitchFamily="34" charset="0"/>
          <a:ea typeface="ＭＳ Ｐゴシック" charset="-128"/>
          <a:cs typeface="Tahoma" pitchFamily="34" charset="0"/>
        </a:defRPr>
      </a:lvl5pPr>
      <a:lvl6pPr marL="1635659" indent="-186798" algn="l" defTabSz="979512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FF0000"/>
        </a:buClr>
        <a:buFont typeface="Times New Roman" pitchFamily="18" charset="0"/>
        <a:buChar char="-"/>
        <a:defRPr sz="1500">
          <a:solidFill>
            <a:schemeClr val="tx1"/>
          </a:solidFill>
          <a:latin typeface="+mn-lt"/>
        </a:defRPr>
      </a:lvl6pPr>
      <a:lvl7pPr marL="1861700" indent="-186798" algn="l" defTabSz="979512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FF0000"/>
        </a:buClr>
        <a:buFont typeface="Times New Roman" pitchFamily="18" charset="0"/>
        <a:buChar char="-"/>
        <a:defRPr sz="1500">
          <a:solidFill>
            <a:schemeClr val="tx1"/>
          </a:solidFill>
          <a:latin typeface="+mn-lt"/>
        </a:defRPr>
      </a:lvl7pPr>
      <a:lvl8pPr marL="2087741" indent="-186798" algn="l" defTabSz="979512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FF0000"/>
        </a:buClr>
        <a:buFont typeface="Times New Roman" pitchFamily="18" charset="0"/>
        <a:buChar char="-"/>
        <a:defRPr sz="1500">
          <a:solidFill>
            <a:schemeClr val="tx1"/>
          </a:solidFill>
          <a:latin typeface="+mn-lt"/>
        </a:defRPr>
      </a:lvl8pPr>
      <a:lvl9pPr marL="2313783" indent="-186798" algn="l" defTabSz="979512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FF0000"/>
        </a:buClr>
        <a:buFont typeface="Times New Roman" pitchFamily="18" charset="0"/>
        <a:buChar char="-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226041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6041" algn="l" defTabSz="226041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2082" algn="l" defTabSz="226041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78124" algn="l" defTabSz="226041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04165" algn="l" defTabSz="226041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30206" algn="l" defTabSz="226041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56247" algn="l" defTabSz="226041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82288" algn="l" defTabSz="226041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08330" algn="l" defTabSz="226041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 bwMode="auto">
          <a:xfrm>
            <a:off x="6096000" y="3619500"/>
            <a:ext cx="4667250" cy="822960"/>
          </a:xfrm>
          <a:prstGeom prst="roundRect">
            <a:avLst/>
          </a:prstGeom>
          <a:solidFill>
            <a:srgbClr val="EAEAF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296" tIns="41148" rIns="82296" bIns="41148" numCol="1" rtlCol="0" anchor="t" anchorCtr="0" compatLnSpc="1">
            <a:prstTxWarp prst="textNoShape">
              <a:avLst/>
            </a:prstTxWarp>
          </a:bodyPr>
          <a:lstStyle/>
          <a:p>
            <a:pPr algn="ctr" defTabSz="822960" eaLnBrk="0" hangingPunct="0">
              <a:lnSpc>
                <a:spcPct val="100000"/>
              </a:lnSpc>
            </a:pPr>
            <a:r>
              <a:rPr lang="en-US" sz="1620" b="1" dirty="0" smtClean="0">
                <a:solidFill>
                  <a:schemeClr val="tx1"/>
                </a:solidFill>
                <a:latin typeface="Trebuchet MS"/>
                <a:cs typeface="Trebuchet MS"/>
              </a:rPr>
              <a:t>.gltf (JSON)</a:t>
            </a:r>
            <a:endParaRPr lang="en-US" sz="700" b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algn="ctr" defTabSz="822960" eaLnBrk="0" hangingPunct="0">
              <a:lnSpc>
                <a:spcPct val="100000"/>
              </a:lnSpc>
            </a:pPr>
            <a:endParaRPr lang="en-US" sz="500" b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algn="ctr" defTabSz="822960" eaLnBrk="0" hangingPunct="0">
              <a:lnSpc>
                <a:spcPct val="100000"/>
              </a:lnSpc>
            </a:pPr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Node hierarchy, materials, </a:t>
            </a:r>
            <a:r>
              <a:rPr lang="en-US" sz="1260" b="1" dirty="0" smtClean="0">
                <a:solidFill>
                  <a:schemeClr val="tx1"/>
                </a:solidFill>
                <a:latin typeface="Trebuchet MS"/>
                <a:cs typeface="Trebuchet MS"/>
              </a:rPr>
              <a:t>cameras</a:t>
            </a:r>
            <a:endParaRPr lang="en-US" sz="1260" b="1" dirty="0">
              <a:solidFill>
                <a:schemeClr val="tx1"/>
              </a:solidFill>
              <a:latin typeface="Trebuchet MS"/>
              <a:cs typeface="Trebuchet MS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6096000" y="4511040"/>
            <a:ext cx="2686050" cy="1303020"/>
          </a:xfrm>
          <a:prstGeom prst="roundRect">
            <a:avLst/>
          </a:prstGeom>
          <a:solidFill>
            <a:srgbClr val="FFEFE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296" tIns="41148" rIns="82296" bIns="41148" numCol="1" rtlCol="0" anchor="t" anchorCtr="0" compatLnSpc="1">
            <a:prstTxWarp prst="textNoShape">
              <a:avLst/>
            </a:prstTxWarp>
          </a:bodyPr>
          <a:lstStyle/>
          <a:p>
            <a:pPr algn="ctr" defTabSz="822960" eaLnBrk="0" hangingPunct="0">
              <a:lnSpc>
                <a:spcPct val="100000"/>
              </a:lnSpc>
            </a:pPr>
            <a:r>
              <a:rPr lang="en-US" sz="1620" b="1" dirty="0">
                <a:solidFill>
                  <a:schemeClr val="tx1"/>
                </a:solidFill>
                <a:latin typeface="Trebuchet MS"/>
                <a:cs typeface="Trebuchet MS"/>
              </a:rPr>
              <a:t>.bin</a:t>
            </a:r>
            <a:endParaRPr lang="en-US" sz="700" b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defTabSz="822960" eaLnBrk="0" hangingPunct="0">
              <a:lnSpc>
                <a:spcPct val="100000"/>
              </a:lnSpc>
            </a:pPr>
            <a:endParaRPr lang="en-US" sz="500" b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algn="ctr" defTabSz="822960" eaLnBrk="0" hangingPunct="0">
              <a:lnSpc>
                <a:spcPct val="100000"/>
              </a:lnSpc>
            </a:pPr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Geometry: vertices and indices</a:t>
            </a:r>
          </a:p>
          <a:p>
            <a:pPr algn="ctr" defTabSz="822960" eaLnBrk="0" hangingPunct="0">
              <a:lnSpc>
                <a:spcPct val="100000"/>
              </a:lnSpc>
            </a:pPr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Animation: key-frames</a:t>
            </a:r>
          </a:p>
          <a:p>
            <a:pPr algn="ctr" defTabSz="822960" eaLnBrk="0" hangingPunct="0">
              <a:lnSpc>
                <a:spcPct val="100000"/>
              </a:lnSpc>
            </a:pPr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Skins: inverse-bind </a:t>
            </a:r>
            <a:r>
              <a:rPr lang="en-US" sz="1260" b="1" dirty="0" smtClean="0">
                <a:solidFill>
                  <a:schemeClr val="tx1"/>
                </a:solidFill>
                <a:latin typeface="Trebuchet MS"/>
                <a:cs typeface="Trebuchet MS"/>
              </a:rPr>
              <a:t>matrices</a:t>
            </a:r>
            <a:endParaRPr lang="en-US" sz="1260" b="1" dirty="0">
              <a:solidFill>
                <a:schemeClr val="tx1"/>
              </a:solidFill>
              <a:latin typeface="Trebuchet MS"/>
              <a:cs typeface="Trebuchet MS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8849686" y="4511040"/>
            <a:ext cx="941070" cy="1303020"/>
          </a:xfrm>
          <a:prstGeom prst="roundRect">
            <a:avLst/>
          </a:prstGeom>
          <a:solidFill>
            <a:srgbClr val="EFFFE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296" tIns="41148" rIns="82296" bIns="41148" numCol="1" rtlCol="0" anchor="t" anchorCtr="0" compatLnSpc="1">
            <a:prstTxWarp prst="textNoShape">
              <a:avLst/>
            </a:prstTxWarp>
          </a:bodyPr>
          <a:lstStyle/>
          <a:p>
            <a:pPr algn="ctr" defTabSz="822960" eaLnBrk="0" hangingPunct="0">
              <a:lnSpc>
                <a:spcPct val="100000"/>
              </a:lnSpc>
            </a:pPr>
            <a:r>
              <a:rPr lang="en-US" sz="1620" b="1" dirty="0">
                <a:solidFill>
                  <a:schemeClr val="tx1"/>
                </a:solidFill>
                <a:latin typeface="Trebuchet MS"/>
                <a:cs typeface="Trebuchet MS"/>
              </a:rPr>
              <a:t>.glsl</a:t>
            </a:r>
            <a:endParaRPr lang="en-US" sz="700" b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algn="ctr" defTabSz="822960" eaLnBrk="0" hangingPunct="0">
              <a:lnSpc>
                <a:spcPct val="100000"/>
              </a:lnSpc>
            </a:pPr>
            <a:endParaRPr lang="en-US" sz="600" b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algn="ctr" defTabSz="822960" eaLnBrk="0" hangingPunct="0">
              <a:lnSpc>
                <a:spcPct val="100000"/>
              </a:lnSpc>
            </a:pPr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Shaders</a:t>
            </a:r>
          </a:p>
        </p:txBody>
      </p:sp>
      <p:sp>
        <p:nvSpPr>
          <p:cNvPr id="16" name="Rounded Rectangle 15"/>
          <p:cNvSpPr/>
          <p:nvPr/>
        </p:nvSpPr>
        <p:spPr bwMode="auto">
          <a:xfrm>
            <a:off x="9837420" y="4511040"/>
            <a:ext cx="925830" cy="1303020"/>
          </a:xfrm>
          <a:prstGeom prst="round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296" tIns="41148" rIns="82296" bIns="41148" numCol="1" rtlCol="0" anchor="t" anchorCtr="0" compatLnSpc="1">
            <a:prstTxWarp prst="textNoShape">
              <a:avLst/>
            </a:prstTxWarp>
          </a:bodyPr>
          <a:lstStyle/>
          <a:p>
            <a:pPr algn="ctr" defTabSz="822960" eaLnBrk="0" hangingPunct="0">
              <a:lnSpc>
                <a:spcPct val="100000"/>
              </a:lnSpc>
            </a:pPr>
            <a:r>
              <a:rPr lang="en-US" sz="1620" b="1" dirty="0">
                <a:solidFill>
                  <a:schemeClr val="tx1"/>
                </a:solidFill>
                <a:latin typeface="Trebuchet MS"/>
                <a:cs typeface="Trebuchet MS"/>
              </a:rPr>
              <a:t>.</a:t>
            </a:r>
            <a:r>
              <a:rPr lang="en-US" sz="1620" b="1" dirty="0" smtClean="0">
                <a:solidFill>
                  <a:schemeClr val="tx1"/>
                </a:solidFill>
                <a:latin typeface="Trebuchet MS"/>
                <a:cs typeface="Trebuchet MS"/>
              </a:rPr>
              <a:t>png</a:t>
            </a:r>
            <a:endParaRPr lang="en-US" sz="1620" b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algn="ctr" defTabSz="822960" eaLnBrk="0" hangingPunct="0">
              <a:lnSpc>
                <a:spcPct val="100000"/>
              </a:lnSpc>
            </a:pPr>
            <a:r>
              <a:rPr lang="en-US" sz="1620" b="1" dirty="0" smtClean="0">
                <a:solidFill>
                  <a:schemeClr val="tx1"/>
                </a:solidFill>
                <a:latin typeface="Trebuchet MS"/>
                <a:cs typeface="Trebuchet MS"/>
              </a:rPr>
              <a:t>.jpg</a:t>
            </a:r>
          </a:p>
          <a:p>
            <a:pPr algn="ctr" defTabSz="822960" eaLnBrk="0" hangingPunct="0">
              <a:lnSpc>
                <a:spcPct val="100000"/>
              </a:lnSpc>
            </a:pPr>
            <a:r>
              <a:rPr lang="en-US" sz="1620" b="1" dirty="0" smtClean="0">
                <a:solidFill>
                  <a:schemeClr val="tx1"/>
                </a:solidFill>
                <a:latin typeface="Trebuchet MS"/>
                <a:cs typeface="Trebuchet MS"/>
              </a:rPr>
              <a:t>…</a:t>
            </a:r>
            <a:endParaRPr lang="en-US" sz="700" b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algn="ctr" defTabSz="822960" eaLnBrk="0" hangingPunct="0">
              <a:lnSpc>
                <a:spcPct val="100000"/>
              </a:lnSpc>
            </a:pPr>
            <a:endParaRPr lang="en-US" sz="600" b="1" dirty="0">
              <a:solidFill>
                <a:schemeClr val="tx1"/>
              </a:solidFill>
              <a:latin typeface="Trebuchet MS"/>
              <a:cs typeface="Trebuchet MS"/>
            </a:endParaRPr>
          </a:p>
          <a:p>
            <a:pPr algn="ctr" defTabSz="822960" eaLnBrk="0" hangingPunct="0">
              <a:lnSpc>
                <a:spcPct val="100000"/>
              </a:lnSpc>
            </a:pPr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Textures</a:t>
            </a:r>
          </a:p>
        </p:txBody>
      </p:sp>
    </p:spTree>
    <p:extLst>
      <p:ext uri="{BB962C8B-B14F-4D97-AF65-F5344CB8AC3E}">
        <p14:creationId xmlns:p14="http://schemas.microsoft.com/office/powerpoint/2010/main" val="282956848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754020" y="723900"/>
            <a:ext cx="964513" cy="360932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scene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754020" y="1546860"/>
            <a:ext cx="964513" cy="360932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node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385103" y="2355958"/>
            <a:ext cx="964513" cy="360932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camera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754020" y="2369820"/>
            <a:ext cx="964513" cy="360932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mesh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754020" y="3133501"/>
            <a:ext cx="964513" cy="360932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accessor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16180" y="4015740"/>
            <a:ext cx="1040193" cy="360932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  <a:latin typeface="Trebuchet MS"/>
                <a:cs typeface="Trebuchet MS"/>
              </a:rPr>
              <a:t>bufferView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716180" y="4767625"/>
            <a:ext cx="1040193" cy="360932"/>
          </a:xfrm>
          <a:prstGeom prst="roundRect">
            <a:avLst>
              <a:gd name="adj" fmla="val 50000"/>
            </a:avLst>
          </a:prstGeom>
          <a:solidFill>
            <a:srgbClr val="FFEFE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buffer</a:t>
            </a:r>
          </a:p>
        </p:txBody>
      </p:sp>
      <p:cxnSp>
        <p:nvCxnSpPr>
          <p:cNvPr id="13" name="Straight Arrow Connector 12"/>
          <p:cNvCxnSpPr>
            <a:stCxn id="10" idx="2"/>
            <a:endCxn id="11" idx="0"/>
          </p:cNvCxnSpPr>
          <p:nvPr/>
        </p:nvCxnSpPr>
        <p:spPr>
          <a:xfrm>
            <a:off x="5236277" y="3494433"/>
            <a:ext cx="0" cy="52130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1" idx="2"/>
            <a:endCxn id="12" idx="0"/>
          </p:cNvCxnSpPr>
          <p:nvPr/>
        </p:nvCxnSpPr>
        <p:spPr>
          <a:xfrm>
            <a:off x="5236277" y="4376672"/>
            <a:ext cx="0" cy="39095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5" idx="2"/>
          </p:cNvCxnSpPr>
          <p:nvPr/>
        </p:nvCxnSpPr>
        <p:spPr>
          <a:xfrm flipH="1">
            <a:off x="5227416" y="1084832"/>
            <a:ext cx="8861" cy="48005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6" idx="2"/>
            <a:endCxn id="8" idx="0"/>
          </p:cNvCxnSpPr>
          <p:nvPr/>
        </p:nvCxnSpPr>
        <p:spPr>
          <a:xfrm>
            <a:off x="5236277" y="1907792"/>
            <a:ext cx="0" cy="4620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2"/>
            <a:endCxn id="10" idx="0"/>
          </p:cNvCxnSpPr>
          <p:nvPr/>
        </p:nvCxnSpPr>
        <p:spPr>
          <a:xfrm>
            <a:off x="5236277" y="2730752"/>
            <a:ext cx="0" cy="40274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6104141" y="3094501"/>
            <a:ext cx="964513" cy="360932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material</a:t>
            </a:r>
          </a:p>
        </p:txBody>
      </p:sp>
      <p:cxnSp>
        <p:nvCxnSpPr>
          <p:cNvPr id="22" name="Straight Arrow Connector 21"/>
          <p:cNvCxnSpPr>
            <a:stCxn id="8" idx="2"/>
            <a:endCxn id="21" idx="0"/>
          </p:cNvCxnSpPr>
          <p:nvPr/>
        </p:nvCxnSpPr>
        <p:spPr>
          <a:xfrm>
            <a:off x="5236277" y="2730752"/>
            <a:ext cx="1350121" cy="36374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6102171" y="3958423"/>
            <a:ext cx="964513" cy="360932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  <a:latin typeface="Trebuchet MS"/>
                <a:cs typeface="Trebuchet MS"/>
              </a:rPr>
              <a:t>technique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7462012" y="3958423"/>
            <a:ext cx="964513" cy="360932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texture</a:t>
            </a:r>
          </a:p>
        </p:txBody>
      </p:sp>
      <p:cxnSp>
        <p:nvCxnSpPr>
          <p:cNvPr id="25" name="Straight Arrow Connector 24"/>
          <p:cNvCxnSpPr>
            <a:stCxn id="21" idx="2"/>
            <a:endCxn id="23" idx="0"/>
          </p:cNvCxnSpPr>
          <p:nvPr/>
        </p:nvCxnSpPr>
        <p:spPr>
          <a:xfrm flipH="1">
            <a:off x="6584428" y="3455432"/>
            <a:ext cx="1970" cy="50299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21" idx="2"/>
            <a:endCxn id="24" idx="0"/>
          </p:cNvCxnSpPr>
          <p:nvPr/>
        </p:nvCxnSpPr>
        <p:spPr>
          <a:xfrm>
            <a:off x="6586398" y="3455433"/>
            <a:ext cx="1357871" cy="5029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8865287" y="4758280"/>
            <a:ext cx="964513" cy="360932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sampler</a:t>
            </a:r>
          </a:p>
        </p:txBody>
      </p:sp>
      <p:cxnSp>
        <p:nvCxnSpPr>
          <p:cNvPr id="28" name="Straight Arrow Connector 27"/>
          <p:cNvCxnSpPr>
            <a:stCxn id="24" idx="2"/>
            <a:endCxn id="27" idx="0"/>
          </p:cNvCxnSpPr>
          <p:nvPr/>
        </p:nvCxnSpPr>
        <p:spPr>
          <a:xfrm>
            <a:off x="7944269" y="4319355"/>
            <a:ext cx="1403275" cy="4389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28"/>
          <p:cNvSpPr/>
          <p:nvPr/>
        </p:nvSpPr>
        <p:spPr>
          <a:xfrm>
            <a:off x="7424172" y="4770120"/>
            <a:ext cx="1040193" cy="360932"/>
          </a:xfrm>
          <a:prstGeom prst="roundRect">
            <a:avLst>
              <a:gd name="adj" fmla="val 50000"/>
            </a:avLst>
          </a:prstGeom>
          <a:solidFill>
            <a:srgbClr val="FFFF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image</a:t>
            </a:r>
          </a:p>
        </p:txBody>
      </p:sp>
      <p:cxnSp>
        <p:nvCxnSpPr>
          <p:cNvPr id="30" name="Straight Arrow Connector 29"/>
          <p:cNvCxnSpPr>
            <a:stCxn id="24" idx="2"/>
            <a:endCxn id="29" idx="0"/>
          </p:cNvCxnSpPr>
          <p:nvPr/>
        </p:nvCxnSpPr>
        <p:spPr>
          <a:xfrm>
            <a:off x="7944269" y="4319355"/>
            <a:ext cx="0" cy="4507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urved Connector 30"/>
          <p:cNvCxnSpPr>
            <a:stCxn id="6" idx="3"/>
            <a:endCxn id="6" idx="0"/>
          </p:cNvCxnSpPr>
          <p:nvPr/>
        </p:nvCxnSpPr>
        <p:spPr>
          <a:xfrm flipH="1" flipV="1">
            <a:off x="5236277" y="1546860"/>
            <a:ext cx="482256" cy="180466"/>
          </a:xfrm>
          <a:prstGeom prst="curvedConnector4">
            <a:avLst>
              <a:gd name="adj1" fmla="val -47402"/>
              <a:gd name="adj2" fmla="val 226672"/>
            </a:avLst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6102171" y="4770120"/>
            <a:ext cx="964513" cy="360932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program</a:t>
            </a:r>
          </a:p>
        </p:txBody>
      </p:sp>
      <p:cxnSp>
        <p:nvCxnSpPr>
          <p:cNvPr id="33" name="Straight Arrow Connector 32"/>
          <p:cNvCxnSpPr>
            <a:stCxn id="23" idx="2"/>
            <a:endCxn id="32" idx="0"/>
          </p:cNvCxnSpPr>
          <p:nvPr/>
        </p:nvCxnSpPr>
        <p:spPr>
          <a:xfrm>
            <a:off x="6584427" y="4319355"/>
            <a:ext cx="0" cy="4507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6057248" y="5497362"/>
            <a:ext cx="1040193" cy="360932"/>
          </a:xfrm>
          <a:prstGeom prst="roundRect">
            <a:avLst>
              <a:gd name="adj" fmla="val 50000"/>
            </a:avLst>
          </a:prstGeom>
          <a:solidFill>
            <a:srgbClr val="CCFF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>
                <a:solidFill>
                  <a:schemeClr val="tx1"/>
                </a:solidFill>
                <a:latin typeface="Trebuchet MS"/>
                <a:cs typeface="Trebuchet MS"/>
              </a:rPr>
              <a:t>shader</a:t>
            </a:r>
          </a:p>
        </p:txBody>
      </p:sp>
      <p:cxnSp>
        <p:nvCxnSpPr>
          <p:cNvPr id="35" name="Straight Arrow Connector 34"/>
          <p:cNvCxnSpPr>
            <a:stCxn id="32" idx="2"/>
            <a:endCxn id="34" idx="0"/>
          </p:cNvCxnSpPr>
          <p:nvPr/>
        </p:nvCxnSpPr>
        <p:spPr>
          <a:xfrm flipH="1">
            <a:off x="6577345" y="5131051"/>
            <a:ext cx="7082" cy="36631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6" idx="2"/>
            <a:endCxn id="7" idx="0"/>
          </p:cNvCxnSpPr>
          <p:nvPr/>
        </p:nvCxnSpPr>
        <p:spPr>
          <a:xfrm flipH="1">
            <a:off x="3867360" y="1907792"/>
            <a:ext cx="1368917" cy="4481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023872" y="4511822"/>
            <a:ext cx="146192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86440" y="5266202"/>
            <a:ext cx="146192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767072" y="4511822"/>
            <a:ext cx="146192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1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138672" y="4458298"/>
            <a:ext cx="146192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395472" y="4511822"/>
            <a:ext cx="146192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395472" y="3690871"/>
            <a:ext cx="146192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1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698492" y="3722284"/>
            <a:ext cx="145485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*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387147" y="2865902"/>
            <a:ext cx="145485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*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229612" y="2934482"/>
            <a:ext cx="145485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*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229612" y="2113531"/>
            <a:ext cx="145485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*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822756" y="2102594"/>
            <a:ext cx="146192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1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059977" y="1291911"/>
            <a:ext cx="145485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*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709672" y="1496311"/>
            <a:ext cx="145485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*</a:t>
            </a:r>
          </a:p>
        </p:txBody>
      </p:sp>
      <p:cxnSp>
        <p:nvCxnSpPr>
          <p:cNvPr id="53" name="Straight Arrow Connector 52"/>
          <p:cNvCxnSpPr>
            <a:stCxn id="56" idx="3"/>
            <a:endCxn id="10" idx="1"/>
          </p:cNvCxnSpPr>
          <p:nvPr/>
        </p:nvCxnSpPr>
        <p:spPr>
          <a:xfrm>
            <a:off x="2945193" y="2531713"/>
            <a:ext cx="1808827" cy="7822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4445114" y="3071642"/>
            <a:ext cx="145485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*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1905000" y="2316515"/>
            <a:ext cx="1040193" cy="430396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 smtClean="0">
                <a:solidFill>
                  <a:schemeClr val="tx1"/>
                </a:solidFill>
                <a:latin typeface="Trebuchet MS"/>
                <a:cs typeface="Trebuchet MS"/>
              </a:rPr>
              <a:t>skin</a:t>
            </a:r>
            <a:endParaRPr lang="en-US" sz="1260" b="1" dirty="0">
              <a:solidFill>
                <a:schemeClr val="tx1"/>
              </a:solidFill>
              <a:latin typeface="Trebuchet MS"/>
              <a:cs typeface="Trebuchet MS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1905000" y="3520156"/>
            <a:ext cx="1040193" cy="430396"/>
          </a:xfrm>
          <a:prstGeom prst="roundRect">
            <a:avLst>
              <a:gd name="adj" fmla="val 50000"/>
            </a:avLst>
          </a:prstGeom>
          <a:solidFill>
            <a:srgbClr val="EAEAFA"/>
          </a:solidFill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2296" tIns="41148" rIns="82296" bIns="41148" spcCol="0" rtlCol="0" anchor="ctr"/>
          <a:lstStyle/>
          <a:p>
            <a:pPr algn="ctr"/>
            <a:r>
              <a:rPr lang="en-US" sz="1260" b="1" dirty="0" smtClean="0">
                <a:solidFill>
                  <a:schemeClr val="tx1"/>
                </a:solidFill>
                <a:latin typeface="Trebuchet MS"/>
                <a:cs typeface="Trebuchet MS"/>
              </a:rPr>
              <a:t>animation</a:t>
            </a:r>
            <a:endParaRPr lang="en-US" sz="1260" b="1" dirty="0">
              <a:solidFill>
                <a:schemeClr val="tx1"/>
              </a:solidFill>
              <a:latin typeface="Trebuchet MS"/>
              <a:cs typeface="Trebuchet MS"/>
            </a:endParaRPr>
          </a:p>
        </p:txBody>
      </p:sp>
      <p:cxnSp>
        <p:nvCxnSpPr>
          <p:cNvPr id="58" name="Straight Arrow Connector 57"/>
          <p:cNvCxnSpPr>
            <a:stCxn id="57" idx="3"/>
            <a:endCxn id="10" idx="1"/>
          </p:cNvCxnSpPr>
          <p:nvPr/>
        </p:nvCxnSpPr>
        <p:spPr>
          <a:xfrm flipV="1">
            <a:off x="2945193" y="3313967"/>
            <a:ext cx="1808827" cy="4213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4445114" y="3416551"/>
            <a:ext cx="145485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*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229612" y="3759451"/>
            <a:ext cx="146192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1</a:t>
            </a:r>
          </a:p>
        </p:txBody>
      </p:sp>
      <p:cxnSp>
        <p:nvCxnSpPr>
          <p:cNvPr id="61" name="Straight Arrow Connector 60"/>
          <p:cNvCxnSpPr>
            <a:stCxn id="6" idx="2"/>
            <a:endCxn id="56" idx="0"/>
          </p:cNvCxnSpPr>
          <p:nvPr/>
        </p:nvCxnSpPr>
        <p:spPr>
          <a:xfrm flipH="1">
            <a:off x="2425097" y="1907792"/>
            <a:ext cx="2811180" cy="4087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561285" y="2057593"/>
            <a:ext cx="146192" cy="206531"/>
          </a:xfrm>
          <a:prstGeom prst="rect">
            <a:avLst/>
          </a:prstGeom>
          <a:noFill/>
          <a:effectLst/>
        </p:spPr>
        <p:txBody>
          <a:bodyPr wrap="square" lIns="82296" tIns="41148" rIns="82296" bIns="41148" rtlCol="0">
            <a:spAutoFit/>
          </a:bodyPr>
          <a:lstStyle/>
          <a:p>
            <a:r>
              <a:rPr lang="en-US" sz="810" b="1" dirty="0">
                <a:solidFill>
                  <a:schemeClr val="tx1"/>
                </a:solidFill>
                <a:latin typeface="Trebuchet MS"/>
                <a:cs typeface="Trebuchet M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84543295"/>
      </p:ext>
    </p:extLst>
  </p:cSld>
  <p:clrMapOvr>
    <a:masterClrMapping/>
  </p:clrMapOvr>
  <p:transition xmlns:p14="http://schemas.microsoft.com/office/powerpoint/2010/main" spd="slow">
    <p:strips dir="r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Khronos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2D2DB9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85000"/>
          </a:schemeClr>
        </a:solidFill>
        <a:ln w="3175" cap="flat" cmpd="sng" algn="ctr">
          <a:solidFill>
            <a:schemeClr val="tx1"/>
          </a:solidFill>
          <a:prstDash val="solid"/>
          <a:round/>
          <a:headEnd type="oval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9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>
            <a:tab pos="158750" algn="l"/>
            <a:tab pos="1757363" algn="l"/>
            <a:tab pos="3357563" algn="l"/>
            <a:tab pos="4956175" algn="l"/>
            <a:tab pos="6553200" algn="l"/>
          </a:tabLst>
          <a:defRPr kumimoji="0" sz="160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rebuchet MS" panose="020B0603020202020204" pitchFamily="34" charset="0"/>
            <a:ea typeface="Tahoma" pitchFamily="34" charset="0"/>
            <a:cs typeface="Tahoma" pitchFamily="34" charset="0"/>
            <a:sym typeface="Myriad Set Text" charset="0"/>
          </a:defRPr>
        </a:defPPr>
      </a:lstStyle>
    </a:spDef>
    <a:lnDef>
      <a:spPr bwMode="auto">
        <a:solidFill>
          <a:srgbClr val="E66714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/>
      </a:spPr>
      <a:bodyPr/>
      <a:lstStyle/>
    </a:lnDef>
    <a:txDef>
      <a:spPr bwMode="auto">
        <a:noFill/>
        <a:ln w="3175" algn="ctr">
          <a:noFill/>
          <a:miter lim="800000"/>
          <a:headEnd/>
          <a:tailEnd/>
        </a:ln>
        <a:effectLst/>
      </a:spPr>
      <a:bodyPr wrap="square" rtlCol="0">
        <a:spAutoFit/>
      </a:bodyPr>
      <a:lstStyle>
        <a:defPPr algn="ctr">
          <a:defRPr sz="1400" b="1" dirty="0">
            <a:solidFill>
              <a:schemeClr val="tx1"/>
            </a:solidFill>
            <a:latin typeface="Trebuchet MS" panose="020B0603020202020204" pitchFamily="34" charset="0"/>
          </a:defRPr>
        </a:defPPr>
      </a:lstStyle>
    </a:txDef>
  </a:objectDefaults>
  <a:extraClrSchemeLst>
    <a:extraClrScheme>
      <a:clrScheme name="3_Khrono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Khrono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Khrono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Khrono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Khrono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Khrono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Khrono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45268</TotalTime>
  <Pages>0</Pages>
  <Words>292</Words>
  <Characters>0</Characters>
  <Application>Microsoft Macintosh PowerPoint</Application>
  <PresentationFormat>Custom</PresentationFormat>
  <Lines>0</Lines>
  <Paragraphs>77</Paragraphs>
  <Slides>2</Slides>
  <Notes>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Khronos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Khronos Template 2015</dc:title>
  <dc:subject>Camera Control API</dc:subject>
  <dc:creator>ntrevett@nvidia.com</dc:creator>
  <cp:lastModifiedBy>AGI</cp:lastModifiedBy>
  <cp:revision>2593</cp:revision>
  <dcterms:created xsi:type="dcterms:W3CDTF">2009-08-07T20:40:08Z</dcterms:created>
  <dcterms:modified xsi:type="dcterms:W3CDTF">2015-10-15T18:03:08Z</dcterms:modified>
</cp:coreProperties>
</file>