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76" r:id="rId1"/>
  </p:sldMasterIdLst>
  <p:notesMasterIdLst>
    <p:notesMasterId r:id="rId20"/>
  </p:notesMasterIdLst>
  <p:sldIdLst>
    <p:sldId id="409" r:id="rId2"/>
    <p:sldId id="402" r:id="rId3"/>
    <p:sldId id="268" r:id="rId4"/>
    <p:sldId id="269" r:id="rId5"/>
    <p:sldId id="391" r:id="rId6"/>
    <p:sldId id="428" r:id="rId7"/>
    <p:sldId id="399" r:id="rId8"/>
    <p:sldId id="270" r:id="rId9"/>
    <p:sldId id="400" r:id="rId10"/>
    <p:sldId id="417" r:id="rId11"/>
    <p:sldId id="401" r:id="rId12"/>
    <p:sldId id="274" r:id="rId13"/>
    <p:sldId id="275" r:id="rId14"/>
    <p:sldId id="289" r:id="rId15"/>
    <p:sldId id="434" r:id="rId16"/>
    <p:sldId id="435" r:id="rId17"/>
    <p:sldId id="431" r:id="rId18"/>
    <p:sldId id="436" r:id="rId19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F3A6E"/>
    <a:srgbClr val="006DBA"/>
    <a:srgbClr val="10A7DD"/>
    <a:srgbClr val="03A8E0"/>
    <a:srgbClr val="E97132"/>
    <a:srgbClr val="73CBB2"/>
    <a:srgbClr val="036EB7"/>
    <a:srgbClr val="FF7171"/>
    <a:srgbClr val="B2B9E4"/>
    <a:srgbClr val="6274D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657D670-D70F-4BC5-BFED-3DDEC9A223B4}" v="34" dt="2025-07-05T08:37:17.287"/>
  </p1510:revLst>
</p1510:revInfo>
</file>

<file path=ppt/tableStyles.xml><?xml version="1.0" encoding="utf-8"?>
<a:tblStyleLst xmlns:a="http://schemas.openxmlformats.org/drawingml/2006/main" def="{5C22544A-7EE6-4342-B048-85BDC9FD1C3A}"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190" autoAdjust="0"/>
    <p:restoredTop sz="90730" autoAdjust="0"/>
  </p:normalViewPr>
  <p:slideViewPr>
    <p:cSldViewPr snapToGrid="0">
      <p:cViewPr varScale="1">
        <p:scale>
          <a:sx n="112" d="100"/>
          <a:sy n="112" d="100"/>
        </p:scale>
        <p:origin x="1208" y="18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iagrams/_rels/data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sv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svg"/><Relationship Id="rId1" Type="http://schemas.openxmlformats.org/officeDocument/2006/relationships/image" Target="../media/image4.png"/><Relationship Id="rId6" Type="http://schemas.openxmlformats.org/officeDocument/2006/relationships/image" Target="../media/image9.svg"/><Relationship Id="rId5" Type="http://schemas.openxmlformats.org/officeDocument/2006/relationships/image" Target="../media/image8.png"/><Relationship Id="rId4" Type="http://schemas.openxmlformats.org/officeDocument/2006/relationships/image" Target="../media/image7.svg"/></Relationships>
</file>

<file path=ppt/diagrams/_rels/drawing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sv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svg"/><Relationship Id="rId1" Type="http://schemas.openxmlformats.org/officeDocument/2006/relationships/image" Target="../media/image4.png"/><Relationship Id="rId6" Type="http://schemas.openxmlformats.org/officeDocument/2006/relationships/image" Target="../media/image9.svg"/><Relationship Id="rId5" Type="http://schemas.openxmlformats.org/officeDocument/2006/relationships/image" Target="../media/image8.png"/><Relationship Id="rId4" Type="http://schemas.openxmlformats.org/officeDocument/2006/relationships/image" Target="../media/image7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18/5/colors/Iconchunking_neutralbg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bg1">
        <a:lumMod val="9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12D997B-1717-4091-9539-1CB6C4FE814B}" type="doc">
      <dgm:prSet loTypeId="urn:microsoft.com/office/officeart/2005/8/layout/default" loCatId="list" qsTypeId="urn:microsoft.com/office/officeart/2005/8/quickstyle/simple4" qsCatId="simple" csTypeId="urn:microsoft.com/office/officeart/2005/8/colors/accent2_2" csCatId="accent2" phldr="1"/>
      <dgm:spPr/>
      <dgm:t>
        <a:bodyPr/>
        <a:lstStyle/>
        <a:p>
          <a:endParaRPr lang="en-US"/>
        </a:p>
      </dgm:t>
    </dgm:pt>
    <dgm:pt modelId="{DC9AB084-6BE5-4E66-843B-65A6DFD9C0C9}">
      <dgm:prSet/>
      <dgm:spPr>
        <a:solidFill>
          <a:schemeClr val="accent4">
            <a:lumMod val="50000"/>
          </a:schemeClr>
        </a:solidFill>
      </dgm:spPr>
      <dgm:t>
        <a:bodyPr/>
        <a:lstStyle/>
        <a:p>
          <a:r>
            <a:rPr lang="en-GB"/>
            <a:t>MPEG has created, and is still producing, media standards that enable </a:t>
          </a:r>
          <a:r>
            <a:rPr lang="en-GB" b="1"/>
            <a:t>huge markets to flourish</a:t>
          </a:r>
          <a:endParaRPr lang="en-US"/>
        </a:p>
      </dgm:t>
    </dgm:pt>
    <dgm:pt modelId="{AEF3251E-CBBC-495C-B5F5-840F8202D749}" type="parTrans" cxnId="{C3305876-7387-4EED-8AE3-66D5AA9EF9EB}">
      <dgm:prSet/>
      <dgm:spPr/>
      <dgm:t>
        <a:bodyPr/>
        <a:lstStyle/>
        <a:p>
          <a:endParaRPr lang="en-US"/>
        </a:p>
      </dgm:t>
    </dgm:pt>
    <dgm:pt modelId="{B6BAFE9E-4B8C-4434-8A33-08078A9D25C9}" type="sibTrans" cxnId="{C3305876-7387-4EED-8AE3-66D5AA9EF9EB}">
      <dgm:prSet/>
      <dgm:spPr/>
      <dgm:t>
        <a:bodyPr/>
        <a:lstStyle/>
        <a:p>
          <a:endParaRPr lang="en-US"/>
        </a:p>
      </dgm:t>
    </dgm:pt>
    <dgm:pt modelId="{4497A6B5-54FD-4CB1-A7F0-15560323A4F7}">
      <dgm:prSet/>
      <dgm:spPr>
        <a:solidFill>
          <a:schemeClr val="accent4">
            <a:lumMod val="50000"/>
          </a:schemeClr>
        </a:solidFill>
      </dgm:spPr>
      <dgm:t>
        <a:bodyPr/>
        <a:lstStyle/>
        <a:p>
          <a:r>
            <a:rPr lang="en-GB"/>
            <a:t>MPEG works on </a:t>
          </a:r>
          <a:r>
            <a:rPr lang="en-GB" b="1"/>
            <a:t>requirements from industry</a:t>
          </a:r>
          <a:endParaRPr lang="en-US"/>
        </a:p>
      </dgm:t>
    </dgm:pt>
    <dgm:pt modelId="{DB4A0628-383D-426D-ADE1-B4803CDB1119}" type="parTrans" cxnId="{CE3BD2A0-59A8-4DED-88BA-7BC56C58AAAB}">
      <dgm:prSet/>
      <dgm:spPr/>
      <dgm:t>
        <a:bodyPr/>
        <a:lstStyle/>
        <a:p>
          <a:endParaRPr lang="en-US"/>
        </a:p>
      </dgm:t>
    </dgm:pt>
    <dgm:pt modelId="{97823ABE-61C5-4C36-96BE-7FE81622AA64}" type="sibTrans" cxnId="{CE3BD2A0-59A8-4DED-88BA-7BC56C58AAAB}">
      <dgm:prSet/>
      <dgm:spPr/>
      <dgm:t>
        <a:bodyPr/>
        <a:lstStyle/>
        <a:p>
          <a:endParaRPr lang="en-US"/>
        </a:p>
      </dgm:t>
    </dgm:pt>
    <dgm:pt modelId="{7C1EF2BD-38B3-4523-885E-A052CFEC58CA}">
      <dgm:prSet/>
      <dgm:spPr>
        <a:solidFill>
          <a:schemeClr val="accent4">
            <a:lumMod val="50000"/>
          </a:schemeClr>
        </a:solidFill>
      </dgm:spPr>
      <dgm:t>
        <a:bodyPr/>
        <a:lstStyle/>
        <a:p>
          <a:r>
            <a:rPr lang="en-GB" dirty="0"/>
            <a:t>Many industries are represented in MPEG, but not all of </a:t>
          </a:r>
          <a:r>
            <a:rPr lang="en-GB" b="1" dirty="0"/>
            <a:t>MPEG’s customers </a:t>
          </a:r>
          <a:r>
            <a:rPr lang="en-GB" dirty="0"/>
            <a:t>can or need to participate in the process</a:t>
          </a:r>
          <a:endParaRPr lang="en-US" dirty="0"/>
        </a:p>
      </dgm:t>
    </dgm:pt>
    <dgm:pt modelId="{04B4A64C-424C-4F72-9056-1162F3CD0AB6}" type="parTrans" cxnId="{A05212E4-F57C-4E4F-970C-2420376F5673}">
      <dgm:prSet/>
      <dgm:spPr/>
      <dgm:t>
        <a:bodyPr/>
        <a:lstStyle/>
        <a:p>
          <a:endParaRPr lang="en-US"/>
        </a:p>
      </dgm:t>
    </dgm:pt>
    <dgm:pt modelId="{2CA9A298-B0F4-490F-B32E-5D91F08A646E}" type="sibTrans" cxnId="{A05212E4-F57C-4E4F-970C-2420376F5673}">
      <dgm:prSet/>
      <dgm:spPr/>
      <dgm:t>
        <a:bodyPr/>
        <a:lstStyle/>
        <a:p>
          <a:endParaRPr lang="en-US"/>
        </a:p>
      </dgm:t>
    </dgm:pt>
    <dgm:pt modelId="{BADFC34D-3794-4FA4-8546-DEA53D52E52A}">
      <dgm:prSet/>
      <dgm:spPr>
        <a:solidFill>
          <a:schemeClr val="accent4">
            <a:lumMod val="50000"/>
          </a:schemeClr>
        </a:solidFill>
      </dgm:spPr>
      <dgm:t>
        <a:bodyPr/>
        <a:lstStyle/>
        <a:p>
          <a:r>
            <a:rPr lang="en-GB"/>
            <a:t>MPEG wants to inform its customers about its </a:t>
          </a:r>
          <a:r>
            <a:rPr lang="en-GB" b="1"/>
            <a:t>long-term</a:t>
          </a:r>
          <a:r>
            <a:rPr lang="en-GB"/>
            <a:t> </a:t>
          </a:r>
          <a:r>
            <a:rPr lang="en-GB" b="1"/>
            <a:t>plans</a:t>
          </a:r>
          <a:r>
            <a:rPr lang="en-GB"/>
            <a:t> </a:t>
          </a:r>
          <a:br>
            <a:rPr lang="en-GB"/>
          </a:br>
          <a:r>
            <a:rPr lang="en-GB"/>
            <a:t>(~ 5 years out)</a:t>
          </a:r>
          <a:endParaRPr lang="en-US"/>
        </a:p>
      </dgm:t>
    </dgm:pt>
    <dgm:pt modelId="{50B313E1-3360-49CB-9E49-F7DC72705610}" type="parTrans" cxnId="{F2D8B643-F354-4C2D-B5D2-30D5AFBB9B7C}">
      <dgm:prSet/>
      <dgm:spPr/>
      <dgm:t>
        <a:bodyPr/>
        <a:lstStyle/>
        <a:p>
          <a:endParaRPr lang="en-US"/>
        </a:p>
      </dgm:t>
    </dgm:pt>
    <dgm:pt modelId="{49FC4E04-533E-4165-A78A-65A0EFE4E6FF}" type="sibTrans" cxnId="{F2D8B643-F354-4C2D-B5D2-30D5AFBB9B7C}">
      <dgm:prSet/>
      <dgm:spPr/>
      <dgm:t>
        <a:bodyPr/>
        <a:lstStyle/>
        <a:p>
          <a:endParaRPr lang="en-US"/>
        </a:p>
      </dgm:t>
    </dgm:pt>
    <dgm:pt modelId="{B3260A2B-6DA5-4253-BF59-F1CE16D507FB}">
      <dgm:prSet/>
      <dgm:spPr>
        <a:solidFill>
          <a:schemeClr val="accent4">
            <a:lumMod val="50000"/>
          </a:schemeClr>
        </a:solidFill>
      </dgm:spPr>
      <dgm:t>
        <a:bodyPr/>
        <a:lstStyle/>
        <a:p>
          <a:r>
            <a:rPr lang="en-GB" b="1"/>
            <a:t>MPEG collects feedback and requirements </a:t>
          </a:r>
          <a:r>
            <a:rPr lang="en-GB"/>
            <a:t>from these customers</a:t>
          </a:r>
          <a:endParaRPr lang="en-US"/>
        </a:p>
      </dgm:t>
    </dgm:pt>
    <dgm:pt modelId="{1BDD3ED1-1E58-467B-949B-56BDF66DF944}" type="parTrans" cxnId="{57775EE8-E6EA-4F06-9DCD-6AF25CE48A3D}">
      <dgm:prSet/>
      <dgm:spPr/>
      <dgm:t>
        <a:bodyPr/>
        <a:lstStyle/>
        <a:p>
          <a:endParaRPr lang="en-US"/>
        </a:p>
      </dgm:t>
    </dgm:pt>
    <dgm:pt modelId="{C124903B-4602-4E07-BCFE-FEC87463EAD9}" type="sibTrans" cxnId="{57775EE8-E6EA-4F06-9DCD-6AF25CE48A3D}">
      <dgm:prSet/>
      <dgm:spPr/>
      <dgm:t>
        <a:bodyPr/>
        <a:lstStyle/>
        <a:p>
          <a:endParaRPr lang="en-US"/>
        </a:p>
      </dgm:t>
    </dgm:pt>
    <dgm:pt modelId="{6B32E98F-B257-4842-981E-319A3103DAEF}" type="pres">
      <dgm:prSet presAssocID="{712D997B-1717-4091-9539-1CB6C4FE814B}" presName="diagram" presStyleCnt="0">
        <dgm:presLayoutVars>
          <dgm:dir/>
          <dgm:resizeHandles val="exact"/>
        </dgm:presLayoutVars>
      </dgm:prSet>
      <dgm:spPr/>
    </dgm:pt>
    <dgm:pt modelId="{1D3CE63D-34AF-4E51-BA0E-675EA49C72C2}" type="pres">
      <dgm:prSet presAssocID="{DC9AB084-6BE5-4E66-843B-65A6DFD9C0C9}" presName="node" presStyleLbl="node1" presStyleIdx="0" presStyleCnt="5">
        <dgm:presLayoutVars>
          <dgm:bulletEnabled val="1"/>
        </dgm:presLayoutVars>
      </dgm:prSet>
      <dgm:spPr>
        <a:prstGeom prst="roundRect">
          <a:avLst/>
        </a:prstGeom>
      </dgm:spPr>
    </dgm:pt>
    <dgm:pt modelId="{B12824FD-E87A-4325-BEB1-684E3BCD3076}" type="pres">
      <dgm:prSet presAssocID="{B6BAFE9E-4B8C-4434-8A33-08078A9D25C9}" presName="sibTrans" presStyleCnt="0"/>
      <dgm:spPr/>
    </dgm:pt>
    <dgm:pt modelId="{E1616A0F-C0A6-469B-9CBA-9D7B2C01BF91}" type="pres">
      <dgm:prSet presAssocID="{4497A6B5-54FD-4CB1-A7F0-15560323A4F7}" presName="node" presStyleLbl="node1" presStyleIdx="1" presStyleCnt="5">
        <dgm:presLayoutVars>
          <dgm:bulletEnabled val="1"/>
        </dgm:presLayoutVars>
      </dgm:prSet>
      <dgm:spPr>
        <a:prstGeom prst="roundRect">
          <a:avLst/>
        </a:prstGeom>
      </dgm:spPr>
    </dgm:pt>
    <dgm:pt modelId="{4EB50819-CA81-4A06-B98A-FD518F55AE8E}" type="pres">
      <dgm:prSet presAssocID="{97823ABE-61C5-4C36-96BE-7FE81622AA64}" presName="sibTrans" presStyleCnt="0"/>
      <dgm:spPr/>
    </dgm:pt>
    <dgm:pt modelId="{9DABAD95-0E37-4170-B81F-4E87EBDC2691}" type="pres">
      <dgm:prSet presAssocID="{7C1EF2BD-38B3-4523-885E-A052CFEC58CA}" presName="node" presStyleLbl="node1" presStyleIdx="2" presStyleCnt="5">
        <dgm:presLayoutVars>
          <dgm:bulletEnabled val="1"/>
        </dgm:presLayoutVars>
      </dgm:prSet>
      <dgm:spPr>
        <a:prstGeom prst="roundRect">
          <a:avLst/>
        </a:prstGeom>
      </dgm:spPr>
    </dgm:pt>
    <dgm:pt modelId="{4619871F-E371-48EB-B2F2-32B32644328A}" type="pres">
      <dgm:prSet presAssocID="{2CA9A298-B0F4-490F-B32E-5D91F08A646E}" presName="sibTrans" presStyleCnt="0"/>
      <dgm:spPr/>
    </dgm:pt>
    <dgm:pt modelId="{8FD9EFFC-DD31-40FE-8061-FCB939BB588E}" type="pres">
      <dgm:prSet presAssocID="{BADFC34D-3794-4FA4-8546-DEA53D52E52A}" presName="node" presStyleLbl="node1" presStyleIdx="3" presStyleCnt="5">
        <dgm:presLayoutVars>
          <dgm:bulletEnabled val="1"/>
        </dgm:presLayoutVars>
      </dgm:prSet>
      <dgm:spPr>
        <a:prstGeom prst="roundRect">
          <a:avLst/>
        </a:prstGeom>
      </dgm:spPr>
    </dgm:pt>
    <dgm:pt modelId="{4BB4B842-9D2E-41C2-B892-B3B63FC3B1C7}" type="pres">
      <dgm:prSet presAssocID="{49FC4E04-533E-4165-A78A-65A0EFE4E6FF}" presName="sibTrans" presStyleCnt="0"/>
      <dgm:spPr/>
    </dgm:pt>
    <dgm:pt modelId="{390E0B53-6322-44AC-81F3-3CC411702743}" type="pres">
      <dgm:prSet presAssocID="{B3260A2B-6DA5-4253-BF59-F1CE16D507FB}" presName="node" presStyleLbl="node1" presStyleIdx="4" presStyleCnt="5">
        <dgm:presLayoutVars>
          <dgm:bulletEnabled val="1"/>
        </dgm:presLayoutVars>
      </dgm:prSet>
      <dgm:spPr>
        <a:prstGeom prst="roundRect">
          <a:avLst/>
        </a:prstGeom>
      </dgm:spPr>
    </dgm:pt>
  </dgm:ptLst>
  <dgm:cxnLst>
    <dgm:cxn modelId="{84BD8A1E-4FF4-4D66-A90D-E269AD6DAE81}" type="presOf" srcId="{712D997B-1717-4091-9539-1CB6C4FE814B}" destId="{6B32E98F-B257-4842-981E-319A3103DAEF}" srcOrd="0" destOrd="0" presId="urn:microsoft.com/office/officeart/2005/8/layout/default"/>
    <dgm:cxn modelId="{F2D8B643-F354-4C2D-B5D2-30D5AFBB9B7C}" srcId="{712D997B-1717-4091-9539-1CB6C4FE814B}" destId="{BADFC34D-3794-4FA4-8546-DEA53D52E52A}" srcOrd="3" destOrd="0" parTransId="{50B313E1-3360-49CB-9E49-F7DC72705610}" sibTransId="{49FC4E04-533E-4165-A78A-65A0EFE4E6FF}"/>
    <dgm:cxn modelId="{477CA269-3317-42B7-8496-2F20C4423CC7}" type="presOf" srcId="{4497A6B5-54FD-4CB1-A7F0-15560323A4F7}" destId="{E1616A0F-C0A6-469B-9CBA-9D7B2C01BF91}" srcOrd="0" destOrd="0" presId="urn:microsoft.com/office/officeart/2005/8/layout/default"/>
    <dgm:cxn modelId="{C3305876-7387-4EED-8AE3-66D5AA9EF9EB}" srcId="{712D997B-1717-4091-9539-1CB6C4FE814B}" destId="{DC9AB084-6BE5-4E66-843B-65A6DFD9C0C9}" srcOrd="0" destOrd="0" parTransId="{AEF3251E-CBBC-495C-B5F5-840F8202D749}" sibTransId="{B6BAFE9E-4B8C-4434-8A33-08078A9D25C9}"/>
    <dgm:cxn modelId="{E88C0396-EE0F-4083-8615-B7B83931BFFF}" type="presOf" srcId="{B3260A2B-6DA5-4253-BF59-F1CE16D507FB}" destId="{390E0B53-6322-44AC-81F3-3CC411702743}" srcOrd="0" destOrd="0" presId="urn:microsoft.com/office/officeart/2005/8/layout/default"/>
    <dgm:cxn modelId="{CE3BD2A0-59A8-4DED-88BA-7BC56C58AAAB}" srcId="{712D997B-1717-4091-9539-1CB6C4FE814B}" destId="{4497A6B5-54FD-4CB1-A7F0-15560323A4F7}" srcOrd="1" destOrd="0" parTransId="{DB4A0628-383D-426D-ADE1-B4803CDB1119}" sibTransId="{97823ABE-61C5-4C36-96BE-7FE81622AA64}"/>
    <dgm:cxn modelId="{0B499FA2-388F-465E-A3B4-D5028043B8F7}" type="presOf" srcId="{DC9AB084-6BE5-4E66-843B-65A6DFD9C0C9}" destId="{1D3CE63D-34AF-4E51-BA0E-675EA49C72C2}" srcOrd="0" destOrd="0" presId="urn:microsoft.com/office/officeart/2005/8/layout/default"/>
    <dgm:cxn modelId="{8191E3D2-6408-4D15-AF22-677949579175}" type="presOf" srcId="{BADFC34D-3794-4FA4-8546-DEA53D52E52A}" destId="{8FD9EFFC-DD31-40FE-8061-FCB939BB588E}" srcOrd="0" destOrd="0" presId="urn:microsoft.com/office/officeart/2005/8/layout/default"/>
    <dgm:cxn modelId="{E9E001E0-C31C-45DD-898B-67AA97962A6C}" type="presOf" srcId="{7C1EF2BD-38B3-4523-885E-A052CFEC58CA}" destId="{9DABAD95-0E37-4170-B81F-4E87EBDC2691}" srcOrd="0" destOrd="0" presId="urn:microsoft.com/office/officeart/2005/8/layout/default"/>
    <dgm:cxn modelId="{A05212E4-F57C-4E4F-970C-2420376F5673}" srcId="{712D997B-1717-4091-9539-1CB6C4FE814B}" destId="{7C1EF2BD-38B3-4523-885E-A052CFEC58CA}" srcOrd="2" destOrd="0" parTransId="{04B4A64C-424C-4F72-9056-1162F3CD0AB6}" sibTransId="{2CA9A298-B0F4-490F-B32E-5D91F08A646E}"/>
    <dgm:cxn modelId="{57775EE8-E6EA-4F06-9DCD-6AF25CE48A3D}" srcId="{712D997B-1717-4091-9539-1CB6C4FE814B}" destId="{B3260A2B-6DA5-4253-BF59-F1CE16D507FB}" srcOrd="4" destOrd="0" parTransId="{1BDD3ED1-1E58-467B-949B-56BDF66DF944}" sibTransId="{C124903B-4602-4E07-BCFE-FEC87463EAD9}"/>
    <dgm:cxn modelId="{DB06E16C-6780-4186-A871-29F3597002E9}" type="presParOf" srcId="{6B32E98F-B257-4842-981E-319A3103DAEF}" destId="{1D3CE63D-34AF-4E51-BA0E-675EA49C72C2}" srcOrd="0" destOrd="0" presId="urn:microsoft.com/office/officeart/2005/8/layout/default"/>
    <dgm:cxn modelId="{6FDD2563-9046-4335-8A3D-DDB3E5D86CAE}" type="presParOf" srcId="{6B32E98F-B257-4842-981E-319A3103DAEF}" destId="{B12824FD-E87A-4325-BEB1-684E3BCD3076}" srcOrd="1" destOrd="0" presId="urn:microsoft.com/office/officeart/2005/8/layout/default"/>
    <dgm:cxn modelId="{B66B6D51-F838-4DFC-9610-292E71690700}" type="presParOf" srcId="{6B32E98F-B257-4842-981E-319A3103DAEF}" destId="{E1616A0F-C0A6-469B-9CBA-9D7B2C01BF91}" srcOrd="2" destOrd="0" presId="urn:microsoft.com/office/officeart/2005/8/layout/default"/>
    <dgm:cxn modelId="{045EA810-1992-4C70-90A4-96DA160D3DAB}" type="presParOf" srcId="{6B32E98F-B257-4842-981E-319A3103DAEF}" destId="{4EB50819-CA81-4A06-B98A-FD518F55AE8E}" srcOrd="3" destOrd="0" presId="urn:microsoft.com/office/officeart/2005/8/layout/default"/>
    <dgm:cxn modelId="{DB12E4E5-D842-47F2-B2D5-65C915FF01C5}" type="presParOf" srcId="{6B32E98F-B257-4842-981E-319A3103DAEF}" destId="{9DABAD95-0E37-4170-B81F-4E87EBDC2691}" srcOrd="4" destOrd="0" presId="urn:microsoft.com/office/officeart/2005/8/layout/default"/>
    <dgm:cxn modelId="{81788064-3972-492A-8D1F-C0A3EF1FB41B}" type="presParOf" srcId="{6B32E98F-B257-4842-981E-319A3103DAEF}" destId="{4619871F-E371-48EB-B2F2-32B32644328A}" srcOrd="5" destOrd="0" presId="urn:microsoft.com/office/officeart/2005/8/layout/default"/>
    <dgm:cxn modelId="{F1EE80EF-76CD-4483-AD3A-A25A4D313106}" type="presParOf" srcId="{6B32E98F-B257-4842-981E-319A3103DAEF}" destId="{8FD9EFFC-DD31-40FE-8061-FCB939BB588E}" srcOrd="6" destOrd="0" presId="urn:microsoft.com/office/officeart/2005/8/layout/default"/>
    <dgm:cxn modelId="{5918D95C-3C38-4A83-8460-24D27DA64A61}" type="presParOf" srcId="{6B32E98F-B257-4842-981E-319A3103DAEF}" destId="{4BB4B842-9D2E-41C2-B892-B3B63FC3B1C7}" srcOrd="7" destOrd="0" presId="urn:microsoft.com/office/officeart/2005/8/layout/default"/>
    <dgm:cxn modelId="{9C8BF21C-F7E7-4DE9-B5CC-4B8D9FFC6F81}" type="presParOf" srcId="{6B32E98F-B257-4842-981E-319A3103DAEF}" destId="{390E0B53-6322-44AC-81F3-3CC411702743}" srcOrd="8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79E3361-3272-4487-9009-1B640CC4326F}" type="doc">
      <dgm:prSet loTypeId="urn:microsoft.com/office/officeart/2018/2/layout/IconVerticalSolidList" loCatId="icon" qsTypeId="urn:microsoft.com/office/officeart/2005/8/quickstyle/simple1" qsCatId="simple" csTypeId="urn:microsoft.com/office/officeart/2018/5/colors/Iconchunking_neutralbg_colorful1" csCatId="colorful" phldr="1"/>
      <dgm:spPr/>
      <dgm:t>
        <a:bodyPr/>
        <a:lstStyle/>
        <a:p>
          <a:endParaRPr lang="en-US"/>
        </a:p>
      </dgm:t>
    </dgm:pt>
    <dgm:pt modelId="{CDE0A1A9-CC3F-47EF-97D3-285949C63CD4}">
      <dgm:prSet/>
      <dgm:spPr/>
      <dgm:t>
        <a:bodyPr/>
        <a:lstStyle/>
        <a:p>
          <a:r>
            <a:rPr lang="en-US" dirty="0"/>
            <a:t>Winner of 10+ Emmy Awards </a:t>
          </a:r>
        </a:p>
      </dgm:t>
    </dgm:pt>
    <dgm:pt modelId="{FAADEDE7-4B6C-4FA8-A923-E6EDBD0124D4}" type="parTrans" cxnId="{6A58E996-CE91-4CBC-984B-88D2A602D4A2}">
      <dgm:prSet/>
      <dgm:spPr/>
      <dgm:t>
        <a:bodyPr/>
        <a:lstStyle/>
        <a:p>
          <a:endParaRPr lang="en-US"/>
        </a:p>
      </dgm:t>
    </dgm:pt>
    <dgm:pt modelId="{741AAA2B-471E-4FB1-881A-876FE80C043A}" type="sibTrans" cxnId="{6A58E996-CE91-4CBC-984B-88D2A602D4A2}">
      <dgm:prSet/>
      <dgm:spPr/>
      <dgm:t>
        <a:bodyPr/>
        <a:lstStyle/>
        <a:p>
          <a:endParaRPr lang="en-US"/>
        </a:p>
      </dgm:t>
    </dgm:pt>
    <dgm:pt modelId="{302ED086-2134-454E-9694-95B44772B1E8}">
      <dgm:prSet/>
      <dgm:spPr/>
      <dgm:t>
        <a:bodyPr/>
        <a:lstStyle/>
        <a:p>
          <a:r>
            <a:rPr lang="en-US"/>
            <a:t>Organized under ISO/IEC JTC1/SC29 </a:t>
          </a:r>
        </a:p>
      </dgm:t>
    </dgm:pt>
    <dgm:pt modelId="{13058758-0AB0-4035-AAD6-8FBF7DCC722F}" type="parTrans" cxnId="{3553A10B-C739-4F3A-A6A5-AAA4606313CE}">
      <dgm:prSet/>
      <dgm:spPr/>
      <dgm:t>
        <a:bodyPr/>
        <a:lstStyle/>
        <a:p>
          <a:endParaRPr lang="en-US"/>
        </a:p>
      </dgm:t>
    </dgm:pt>
    <dgm:pt modelId="{72E97806-E238-423E-A47A-71C286BBA19B}" type="sibTrans" cxnId="{3553A10B-C739-4F3A-A6A5-AAA4606313CE}">
      <dgm:prSet/>
      <dgm:spPr/>
      <dgm:t>
        <a:bodyPr/>
        <a:lstStyle/>
        <a:p>
          <a:endParaRPr lang="en-US"/>
        </a:p>
      </dgm:t>
    </dgm:pt>
    <dgm:pt modelId="{7D344BF8-73EE-49C9-A184-9932A2E0347E}">
      <dgm:prSet/>
      <dgm:spPr/>
      <dgm:t>
        <a:bodyPr/>
        <a:lstStyle/>
        <a:p>
          <a:r>
            <a:rPr lang="en-US" dirty="0"/>
            <a:t>Develops International Standards</a:t>
          </a:r>
        </a:p>
      </dgm:t>
    </dgm:pt>
    <dgm:pt modelId="{51C62D3F-CCD9-4E96-8BD0-FCE04C3818CC}" type="parTrans" cxnId="{D690CC7C-D5B0-4977-81D3-E300431FA1FB}">
      <dgm:prSet/>
      <dgm:spPr/>
      <dgm:t>
        <a:bodyPr/>
        <a:lstStyle/>
        <a:p>
          <a:endParaRPr lang="en-US"/>
        </a:p>
      </dgm:t>
    </dgm:pt>
    <dgm:pt modelId="{712ECBDF-5918-47AD-82C7-2FE72399DD61}" type="sibTrans" cxnId="{D690CC7C-D5B0-4977-81D3-E300431FA1FB}">
      <dgm:prSet/>
      <dgm:spPr/>
      <dgm:t>
        <a:bodyPr/>
        <a:lstStyle/>
        <a:p>
          <a:endParaRPr lang="en-US"/>
        </a:p>
      </dgm:t>
    </dgm:pt>
    <dgm:pt modelId="{8447FD57-225D-493C-93ED-1FE077D0BAD0}">
      <dgm:prSet/>
      <dgm:spPr/>
      <dgm:t>
        <a:bodyPr/>
        <a:lstStyle/>
        <a:p>
          <a:r>
            <a:rPr lang="en-US" dirty="0"/>
            <a:t>Forms basis of services &amp; applications</a:t>
          </a:r>
        </a:p>
      </dgm:t>
    </dgm:pt>
    <dgm:pt modelId="{19BCCD57-1A12-45A0-B9A2-A80EB5CE813F}" type="parTrans" cxnId="{D584D559-7108-4A61-95CD-FC803F7C7F10}">
      <dgm:prSet/>
      <dgm:spPr/>
      <dgm:t>
        <a:bodyPr/>
        <a:lstStyle/>
        <a:p>
          <a:endParaRPr lang="en-US"/>
        </a:p>
      </dgm:t>
    </dgm:pt>
    <dgm:pt modelId="{A28A4616-8A78-43D7-8BD6-FA5F8F3C77F3}" type="sibTrans" cxnId="{D584D559-7108-4A61-95CD-FC803F7C7F10}">
      <dgm:prSet/>
      <dgm:spPr/>
      <dgm:t>
        <a:bodyPr/>
        <a:lstStyle/>
        <a:p>
          <a:endParaRPr lang="en-US"/>
        </a:p>
      </dgm:t>
    </dgm:pt>
    <dgm:pt modelId="{F2174E2E-1630-4372-82AC-611E36D53EBD}">
      <dgm:prSet/>
      <dgm:spPr/>
      <dgm:t>
        <a:bodyPr/>
        <a:lstStyle/>
        <a:p>
          <a:r>
            <a:rPr lang="en-US"/>
            <a:t>coding of images, audio, moving pictures</a:t>
          </a:r>
          <a:r>
            <a:rPr lang="en-CA"/>
            <a:t> and some other types of digital data (such as genomics)</a:t>
          </a:r>
          <a:endParaRPr lang="en-US"/>
        </a:p>
      </dgm:t>
    </dgm:pt>
    <dgm:pt modelId="{309ABBA7-D27B-41A7-9CBB-973CF9AAF837}" type="parTrans" cxnId="{4E3897D9-7439-491C-B470-C644B7277DEB}">
      <dgm:prSet/>
      <dgm:spPr/>
      <dgm:t>
        <a:bodyPr/>
        <a:lstStyle/>
        <a:p>
          <a:endParaRPr lang="en-US"/>
        </a:p>
      </dgm:t>
    </dgm:pt>
    <dgm:pt modelId="{F3D96602-84B6-458E-987A-FCEF78E88DF4}" type="sibTrans" cxnId="{4E3897D9-7439-491C-B470-C644B7277DEB}">
      <dgm:prSet/>
      <dgm:spPr/>
      <dgm:t>
        <a:bodyPr/>
        <a:lstStyle/>
        <a:p>
          <a:endParaRPr lang="en-US"/>
        </a:p>
      </dgm:t>
    </dgm:pt>
    <dgm:pt modelId="{87A85428-C8D1-4E56-B8AE-98B606726D96}">
      <dgm:prSet/>
      <dgm:spPr/>
      <dgm:t>
        <a:bodyPr/>
        <a:lstStyle/>
        <a:p>
          <a:r>
            <a:rPr lang="en-CA"/>
            <a:t>digital information support for media technology in systems. </a:t>
          </a:r>
          <a:endParaRPr lang="en-US"/>
        </a:p>
      </dgm:t>
    </dgm:pt>
    <dgm:pt modelId="{1A6E8329-54C7-46DA-927C-EC8056E430D2}" type="parTrans" cxnId="{0CF73003-C5E5-48C0-8B35-2880939C09A9}">
      <dgm:prSet/>
      <dgm:spPr/>
      <dgm:t>
        <a:bodyPr/>
        <a:lstStyle/>
        <a:p>
          <a:endParaRPr lang="en-US"/>
        </a:p>
      </dgm:t>
    </dgm:pt>
    <dgm:pt modelId="{B032BA1B-7363-40D0-BB70-6830FDC5C719}" type="sibTrans" cxnId="{0CF73003-C5E5-48C0-8B35-2880939C09A9}">
      <dgm:prSet/>
      <dgm:spPr/>
      <dgm:t>
        <a:bodyPr/>
        <a:lstStyle/>
        <a:p>
          <a:endParaRPr lang="en-US"/>
        </a:p>
      </dgm:t>
    </dgm:pt>
    <dgm:pt modelId="{886A84B7-1FBC-4ABF-89AD-9D36E0D29E3F}" type="pres">
      <dgm:prSet presAssocID="{779E3361-3272-4487-9009-1B640CC4326F}" presName="root" presStyleCnt="0">
        <dgm:presLayoutVars>
          <dgm:dir/>
          <dgm:resizeHandles val="exact"/>
        </dgm:presLayoutVars>
      </dgm:prSet>
      <dgm:spPr/>
    </dgm:pt>
    <dgm:pt modelId="{A331B33E-2286-4FD9-9CCC-123FE735AA58}" type="pres">
      <dgm:prSet presAssocID="{CDE0A1A9-CC3F-47EF-97D3-285949C63CD4}" presName="compNode" presStyleCnt="0"/>
      <dgm:spPr/>
    </dgm:pt>
    <dgm:pt modelId="{68100AA2-2FA6-4669-84A2-E48D20601C19}" type="pres">
      <dgm:prSet presAssocID="{CDE0A1A9-CC3F-47EF-97D3-285949C63CD4}" presName="bgRect" presStyleLbl="bgShp" presStyleIdx="0" presStyleCnt="4"/>
      <dgm:spPr/>
    </dgm:pt>
    <dgm:pt modelId="{1ADAC821-8DC1-412A-9714-5679BA96207C}" type="pres">
      <dgm:prSet presAssocID="{CDE0A1A9-CC3F-47EF-97D3-285949C63CD4}" presName="iconRect" presStyleLbl="node1" presStyleIdx="0" presStyleCnt="4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Trophy"/>
        </a:ext>
      </dgm:extLst>
    </dgm:pt>
    <dgm:pt modelId="{19213D36-F026-41AC-B36B-D06E6BDF940E}" type="pres">
      <dgm:prSet presAssocID="{CDE0A1A9-CC3F-47EF-97D3-285949C63CD4}" presName="spaceRect" presStyleCnt="0"/>
      <dgm:spPr/>
    </dgm:pt>
    <dgm:pt modelId="{4EC86FF6-F6D4-49D1-9E24-EA478FBCFF7D}" type="pres">
      <dgm:prSet presAssocID="{CDE0A1A9-CC3F-47EF-97D3-285949C63CD4}" presName="parTx" presStyleLbl="revTx" presStyleIdx="0" presStyleCnt="5">
        <dgm:presLayoutVars>
          <dgm:chMax val="0"/>
          <dgm:chPref val="0"/>
        </dgm:presLayoutVars>
      </dgm:prSet>
      <dgm:spPr/>
    </dgm:pt>
    <dgm:pt modelId="{CA5DCFC7-81D3-4348-80C3-4FDA3F82BFCF}" type="pres">
      <dgm:prSet presAssocID="{741AAA2B-471E-4FB1-881A-876FE80C043A}" presName="sibTrans" presStyleCnt="0"/>
      <dgm:spPr/>
    </dgm:pt>
    <dgm:pt modelId="{00B16C5C-3053-4FC9-9D40-FC7C1553D2D0}" type="pres">
      <dgm:prSet presAssocID="{302ED086-2134-454E-9694-95B44772B1E8}" presName="compNode" presStyleCnt="0"/>
      <dgm:spPr/>
    </dgm:pt>
    <dgm:pt modelId="{49D27EB5-7D08-489A-91F6-74DFCA092D8C}" type="pres">
      <dgm:prSet presAssocID="{302ED086-2134-454E-9694-95B44772B1E8}" presName="bgRect" presStyleLbl="bgShp" presStyleIdx="1" presStyleCnt="4"/>
      <dgm:spPr/>
    </dgm:pt>
    <dgm:pt modelId="{25FCB194-6DAF-4412-811E-51207EECBBBF}" type="pres">
      <dgm:prSet presAssocID="{302ED086-2134-454E-9694-95B44772B1E8}" presName="iconRect" presStyleLbl="node1" presStyleIdx="1" presStyleCnt="4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Hierarchy"/>
        </a:ext>
      </dgm:extLst>
    </dgm:pt>
    <dgm:pt modelId="{BB82A668-0445-40B2-B543-F2496EA0D1BE}" type="pres">
      <dgm:prSet presAssocID="{302ED086-2134-454E-9694-95B44772B1E8}" presName="spaceRect" presStyleCnt="0"/>
      <dgm:spPr/>
    </dgm:pt>
    <dgm:pt modelId="{C9FFC72C-4E1E-4D88-AE6F-A927DC23B1C7}" type="pres">
      <dgm:prSet presAssocID="{302ED086-2134-454E-9694-95B44772B1E8}" presName="parTx" presStyleLbl="revTx" presStyleIdx="1" presStyleCnt="5">
        <dgm:presLayoutVars>
          <dgm:chMax val="0"/>
          <dgm:chPref val="0"/>
        </dgm:presLayoutVars>
      </dgm:prSet>
      <dgm:spPr/>
    </dgm:pt>
    <dgm:pt modelId="{4657D5FF-3E85-40D7-9B23-B56C772D2978}" type="pres">
      <dgm:prSet presAssocID="{72E97806-E238-423E-A47A-71C286BBA19B}" presName="sibTrans" presStyleCnt="0"/>
      <dgm:spPr/>
    </dgm:pt>
    <dgm:pt modelId="{B1C2846E-D5A1-42F9-AED6-1AF442690628}" type="pres">
      <dgm:prSet presAssocID="{7D344BF8-73EE-49C9-A184-9932A2E0347E}" presName="compNode" presStyleCnt="0"/>
      <dgm:spPr/>
    </dgm:pt>
    <dgm:pt modelId="{F2FA0A6A-312B-4617-B689-7486B334C37A}" type="pres">
      <dgm:prSet presAssocID="{7D344BF8-73EE-49C9-A184-9932A2E0347E}" presName="bgRect" presStyleLbl="bgShp" presStyleIdx="2" presStyleCnt="4"/>
      <dgm:spPr/>
    </dgm:pt>
    <dgm:pt modelId="{A54EAD1D-1298-47B9-9175-E5E04BED3B93}" type="pres">
      <dgm:prSet presAssocID="{7D344BF8-73EE-49C9-A184-9932A2E0347E}" presName="iconRect" presStyleLbl="node1" presStyleIdx="2" presStyleCnt="4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Earth Globe Americas"/>
        </a:ext>
      </dgm:extLst>
    </dgm:pt>
    <dgm:pt modelId="{EAA13550-A34E-4E30-9658-9B1A3ADEC5C9}" type="pres">
      <dgm:prSet presAssocID="{7D344BF8-73EE-49C9-A184-9932A2E0347E}" presName="spaceRect" presStyleCnt="0"/>
      <dgm:spPr/>
    </dgm:pt>
    <dgm:pt modelId="{787A9344-4E26-45E2-A5BD-3CA4283CA7F5}" type="pres">
      <dgm:prSet presAssocID="{7D344BF8-73EE-49C9-A184-9932A2E0347E}" presName="parTx" presStyleLbl="revTx" presStyleIdx="2" presStyleCnt="5">
        <dgm:presLayoutVars>
          <dgm:chMax val="0"/>
          <dgm:chPref val="0"/>
        </dgm:presLayoutVars>
      </dgm:prSet>
      <dgm:spPr/>
    </dgm:pt>
    <dgm:pt modelId="{EA649CB3-E68B-407D-AD3D-E23BF640893A}" type="pres">
      <dgm:prSet presAssocID="{712ECBDF-5918-47AD-82C7-2FE72399DD61}" presName="sibTrans" presStyleCnt="0"/>
      <dgm:spPr/>
    </dgm:pt>
    <dgm:pt modelId="{4D573182-6FEF-45A2-8140-130463920542}" type="pres">
      <dgm:prSet presAssocID="{8447FD57-225D-493C-93ED-1FE077D0BAD0}" presName="compNode" presStyleCnt="0"/>
      <dgm:spPr/>
    </dgm:pt>
    <dgm:pt modelId="{FB9BC9FB-831C-4846-B823-84794FAA321C}" type="pres">
      <dgm:prSet presAssocID="{8447FD57-225D-493C-93ED-1FE077D0BAD0}" presName="bgRect" presStyleLbl="bgShp" presStyleIdx="3" presStyleCnt="4"/>
      <dgm:spPr/>
    </dgm:pt>
    <dgm:pt modelId="{62A5DF66-A2E7-4B66-A748-4A1B0C7EDC34}" type="pres">
      <dgm:prSet presAssocID="{8447FD57-225D-493C-93ED-1FE077D0BAD0}" presName="iconRect" presStyleLbl="node1" presStyleIdx="3" presStyleCnt="4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Image"/>
        </a:ext>
      </dgm:extLst>
    </dgm:pt>
    <dgm:pt modelId="{293F7F70-D93D-4CF9-BBE7-BD9B9FB8A452}" type="pres">
      <dgm:prSet presAssocID="{8447FD57-225D-493C-93ED-1FE077D0BAD0}" presName="spaceRect" presStyleCnt="0"/>
      <dgm:spPr/>
    </dgm:pt>
    <dgm:pt modelId="{15E25771-1A2A-49F7-8C8F-5EC0484EF723}" type="pres">
      <dgm:prSet presAssocID="{8447FD57-225D-493C-93ED-1FE077D0BAD0}" presName="parTx" presStyleLbl="revTx" presStyleIdx="3" presStyleCnt="5">
        <dgm:presLayoutVars>
          <dgm:chMax val="0"/>
          <dgm:chPref val="0"/>
        </dgm:presLayoutVars>
      </dgm:prSet>
      <dgm:spPr/>
    </dgm:pt>
    <dgm:pt modelId="{BB1F21E8-F30F-4BAA-914D-BC86E3AADA55}" type="pres">
      <dgm:prSet presAssocID="{8447FD57-225D-493C-93ED-1FE077D0BAD0}" presName="desTx" presStyleLbl="revTx" presStyleIdx="4" presStyleCnt="5">
        <dgm:presLayoutVars/>
      </dgm:prSet>
      <dgm:spPr/>
    </dgm:pt>
  </dgm:ptLst>
  <dgm:cxnLst>
    <dgm:cxn modelId="{0CF73003-C5E5-48C0-8B35-2880939C09A9}" srcId="{8447FD57-225D-493C-93ED-1FE077D0BAD0}" destId="{87A85428-C8D1-4E56-B8AE-98B606726D96}" srcOrd="1" destOrd="0" parTransId="{1A6E8329-54C7-46DA-927C-EC8056E430D2}" sibTransId="{B032BA1B-7363-40D0-BB70-6830FDC5C719}"/>
    <dgm:cxn modelId="{2B1EB203-2FC0-422A-81CD-B7E3458F5A14}" type="presOf" srcId="{87A85428-C8D1-4E56-B8AE-98B606726D96}" destId="{BB1F21E8-F30F-4BAA-914D-BC86E3AADA55}" srcOrd="0" destOrd="1" presId="urn:microsoft.com/office/officeart/2018/2/layout/IconVerticalSolidList"/>
    <dgm:cxn modelId="{3553A10B-C739-4F3A-A6A5-AAA4606313CE}" srcId="{779E3361-3272-4487-9009-1B640CC4326F}" destId="{302ED086-2134-454E-9694-95B44772B1E8}" srcOrd="1" destOrd="0" parTransId="{13058758-0AB0-4035-AAD6-8FBF7DCC722F}" sibTransId="{72E97806-E238-423E-A47A-71C286BBA19B}"/>
    <dgm:cxn modelId="{10E60E2E-1F09-4F42-9023-32DDB6B572F9}" type="presOf" srcId="{F2174E2E-1630-4372-82AC-611E36D53EBD}" destId="{BB1F21E8-F30F-4BAA-914D-BC86E3AADA55}" srcOrd="0" destOrd="0" presId="urn:microsoft.com/office/officeart/2018/2/layout/IconVerticalSolidList"/>
    <dgm:cxn modelId="{F20E1938-04B1-4A96-8AFE-33AAE841060B}" type="presOf" srcId="{7D344BF8-73EE-49C9-A184-9932A2E0347E}" destId="{787A9344-4E26-45E2-A5BD-3CA4283CA7F5}" srcOrd="0" destOrd="0" presId="urn:microsoft.com/office/officeart/2018/2/layout/IconVerticalSolidList"/>
    <dgm:cxn modelId="{8A569559-CD0B-460A-939C-B6B2FE06C6DB}" type="presOf" srcId="{CDE0A1A9-CC3F-47EF-97D3-285949C63CD4}" destId="{4EC86FF6-F6D4-49D1-9E24-EA478FBCFF7D}" srcOrd="0" destOrd="0" presId="urn:microsoft.com/office/officeart/2018/2/layout/IconVerticalSolidList"/>
    <dgm:cxn modelId="{D584D559-7108-4A61-95CD-FC803F7C7F10}" srcId="{779E3361-3272-4487-9009-1B640CC4326F}" destId="{8447FD57-225D-493C-93ED-1FE077D0BAD0}" srcOrd="3" destOrd="0" parTransId="{19BCCD57-1A12-45A0-B9A2-A80EB5CE813F}" sibTransId="{A28A4616-8A78-43D7-8BD6-FA5F8F3C77F3}"/>
    <dgm:cxn modelId="{DB328267-3A61-49EB-BB3E-1D94D560933B}" type="presOf" srcId="{779E3361-3272-4487-9009-1B640CC4326F}" destId="{886A84B7-1FBC-4ABF-89AD-9D36E0D29E3F}" srcOrd="0" destOrd="0" presId="urn:microsoft.com/office/officeart/2018/2/layout/IconVerticalSolidList"/>
    <dgm:cxn modelId="{D690CC7C-D5B0-4977-81D3-E300431FA1FB}" srcId="{779E3361-3272-4487-9009-1B640CC4326F}" destId="{7D344BF8-73EE-49C9-A184-9932A2E0347E}" srcOrd="2" destOrd="0" parTransId="{51C62D3F-CCD9-4E96-8BD0-FCE04C3818CC}" sibTransId="{712ECBDF-5918-47AD-82C7-2FE72399DD61}"/>
    <dgm:cxn modelId="{6A58E996-CE91-4CBC-984B-88D2A602D4A2}" srcId="{779E3361-3272-4487-9009-1B640CC4326F}" destId="{CDE0A1A9-CC3F-47EF-97D3-285949C63CD4}" srcOrd="0" destOrd="0" parTransId="{FAADEDE7-4B6C-4FA8-A923-E6EDBD0124D4}" sibTransId="{741AAA2B-471E-4FB1-881A-876FE80C043A}"/>
    <dgm:cxn modelId="{944E66C5-A02A-477E-830C-4A3E1AC13575}" type="presOf" srcId="{8447FD57-225D-493C-93ED-1FE077D0BAD0}" destId="{15E25771-1A2A-49F7-8C8F-5EC0484EF723}" srcOrd="0" destOrd="0" presId="urn:microsoft.com/office/officeart/2018/2/layout/IconVerticalSolidList"/>
    <dgm:cxn modelId="{4E3897D9-7439-491C-B470-C644B7277DEB}" srcId="{8447FD57-225D-493C-93ED-1FE077D0BAD0}" destId="{F2174E2E-1630-4372-82AC-611E36D53EBD}" srcOrd="0" destOrd="0" parTransId="{309ABBA7-D27B-41A7-9CBB-973CF9AAF837}" sibTransId="{F3D96602-84B6-458E-987A-FCEF78E88DF4}"/>
    <dgm:cxn modelId="{498620EC-75AC-4F23-960C-C57140BE3CFD}" type="presOf" srcId="{302ED086-2134-454E-9694-95B44772B1E8}" destId="{C9FFC72C-4E1E-4D88-AE6F-A927DC23B1C7}" srcOrd="0" destOrd="0" presId="urn:microsoft.com/office/officeart/2018/2/layout/IconVerticalSolidList"/>
    <dgm:cxn modelId="{4ACFE180-80C0-453A-98AC-B0CADB35F370}" type="presParOf" srcId="{886A84B7-1FBC-4ABF-89AD-9D36E0D29E3F}" destId="{A331B33E-2286-4FD9-9CCC-123FE735AA58}" srcOrd="0" destOrd="0" presId="urn:microsoft.com/office/officeart/2018/2/layout/IconVerticalSolidList"/>
    <dgm:cxn modelId="{505B43A8-CBDC-4111-8A87-168484A913AB}" type="presParOf" srcId="{A331B33E-2286-4FD9-9CCC-123FE735AA58}" destId="{68100AA2-2FA6-4669-84A2-E48D20601C19}" srcOrd="0" destOrd="0" presId="urn:microsoft.com/office/officeart/2018/2/layout/IconVerticalSolidList"/>
    <dgm:cxn modelId="{8D423A25-3F7E-4AC9-9DAD-1C15D950AE89}" type="presParOf" srcId="{A331B33E-2286-4FD9-9CCC-123FE735AA58}" destId="{1ADAC821-8DC1-412A-9714-5679BA96207C}" srcOrd="1" destOrd="0" presId="urn:microsoft.com/office/officeart/2018/2/layout/IconVerticalSolidList"/>
    <dgm:cxn modelId="{0CBFF98F-06BC-4D6E-B667-4B123132F755}" type="presParOf" srcId="{A331B33E-2286-4FD9-9CCC-123FE735AA58}" destId="{19213D36-F026-41AC-B36B-D06E6BDF940E}" srcOrd="2" destOrd="0" presId="urn:microsoft.com/office/officeart/2018/2/layout/IconVerticalSolidList"/>
    <dgm:cxn modelId="{1A9254FE-1E5E-477F-9B6D-778788AF1499}" type="presParOf" srcId="{A331B33E-2286-4FD9-9CCC-123FE735AA58}" destId="{4EC86FF6-F6D4-49D1-9E24-EA478FBCFF7D}" srcOrd="3" destOrd="0" presId="urn:microsoft.com/office/officeart/2018/2/layout/IconVerticalSolidList"/>
    <dgm:cxn modelId="{0BD5BCC5-ED51-4FCB-B505-9DFF99165868}" type="presParOf" srcId="{886A84B7-1FBC-4ABF-89AD-9D36E0D29E3F}" destId="{CA5DCFC7-81D3-4348-80C3-4FDA3F82BFCF}" srcOrd="1" destOrd="0" presId="urn:microsoft.com/office/officeart/2018/2/layout/IconVerticalSolidList"/>
    <dgm:cxn modelId="{BCF169B4-2B6C-42F1-BA88-C0A0A56FB295}" type="presParOf" srcId="{886A84B7-1FBC-4ABF-89AD-9D36E0D29E3F}" destId="{00B16C5C-3053-4FC9-9D40-FC7C1553D2D0}" srcOrd="2" destOrd="0" presId="urn:microsoft.com/office/officeart/2018/2/layout/IconVerticalSolidList"/>
    <dgm:cxn modelId="{0F11B63C-4317-463C-9E37-038DEB67784E}" type="presParOf" srcId="{00B16C5C-3053-4FC9-9D40-FC7C1553D2D0}" destId="{49D27EB5-7D08-489A-91F6-74DFCA092D8C}" srcOrd="0" destOrd="0" presId="urn:microsoft.com/office/officeart/2018/2/layout/IconVerticalSolidList"/>
    <dgm:cxn modelId="{910E5DBC-F675-4EC7-B107-D807844B3FCB}" type="presParOf" srcId="{00B16C5C-3053-4FC9-9D40-FC7C1553D2D0}" destId="{25FCB194-6DAF-4412-811E-51207EECBBBF}" srcOrd="1" destOrd="0" presId="urn:microsoft.com/office/officeart/2018/2/layout/IconVerticalSolidList"/>
    <dgm:cxn modelId="{FC868B65-36C7-435B-B05F-A635A9466742}" type="presParOf" srcId="{00B16C5C-3053-4FC9-9D40-FC7C1553D2D0}" destId="{BB82A668-0445-40B2-B543-F2496EA0D1BE}" srcOrd="2" destOrd="0" presId="urn:microsoft.com/office/officeart/2018/2/layout/IconVerticalSolidList"/>
    <dgm:cxn modelId="{DC6CC1E9-2B8C-48CE-9AD9-1AEE9DBC1233}" type="presParOf" srcId="{00B16C5C-3053-4FC9-9D40-FC7C1553D2D0}" destId="{C9FFC72C-4E1E-4D88-AE6F-A927DC23B1C7}" srcOrd="3" destOrd="0" presId="urn:microsoft.com/office/officeart/2018/2/layout/IconVerticalSolidList"/>
    <dgm:cxn modelId="{0B8B17E8-04B1-4D4D-A863-1AA5EE773BD1}" type="presParOf" srcId="{886A84B7-1FBC-4ABF-89AD-9D36E0D29E3F}" destId="{4657D5FF-3E85-40D7-9B23-B56C772D2978}" srcOrd="3" destOrd="0" presId="urn:microsoft.com/office/officeart/2018/2/layout/IconVerticalSolidList"/>
    <dgm:cxn modelId="{A7A4902A-55C0-41FF-A1FE-B8CF61AE9ABE}" type="presParOf" srcId="{886A84B7-1FBC-4ABF-89AD-9D36E0D29E3F}" destId="{B1C2846E-D5A1-42F9-AED6-1AF442690628}" srcOrd="4" destOrd="0" presId="urn:microsoft.com/office/officeart/2018/2/layout/IconVerticalSolidList"/>
    <dgm:cxn modelId="{BB6A808B-A21F-43FC-9BFE-1020AA0FD7AF}" type="presParOf" srcId="{B1C2846E-D5A1-42F9-AED6-1AF442690628}" destId="{F2FA0A6A-312B-4617-B689-7486B334C37A}" srcOrd="0" destOrd="0" presId="urn:microsoft.com/office/officeart/2018/2/layout/IconVerticalSolidList"/>
    <dgm:cxn modelId="{19DF65B5-C1C7-4B77-AE1F-7CC48D0932D5}" type="presParOf" srcId="{B1C2846E-D5A1-42F9-AED6-1AF442690628}" destId="{A54EAD1D-1298-47B9-9175-E5E04BED3B93}" srcOrd="1" destOrd="0" presId="urn:microsoft.com/office/officeart/2018/2/layout/IconVerticalSolidList"/>
    <dgm:cxn modelId="{065ECC22-6A3D-4E8B-BBD8-FAC37ED55280}" type="presParOf" srcId="{B1C2846E-D5A1-42F9-AED6-1AF442690628}" destId="{EAA13550-A34E-4E30-9658-9B1A3ADEC5C9}" srcOrd="2" destOrd="0" presId="urn:microsoft.com/office/officeart/2018/2/layout/IconVerticalSolidList"/>
    <dgm:cxn modelId="{F04B59AE-2237-4078-9A02-60AFB21250D7}" type="presParOf" srcId="{B1C2846E-D5A1-42F9-AED6-1AF442690628}" destId="{787A9344-4E26-45E2-A5BD-3CA4283CA7F5}" srcOrd="3" destOrd="0" presId="urn:microsoft.com/office/officeart/2018/2/layout/IconVerticalSolidList"/>
    <dgm:cxn modelId="{3D7E1310-FA40-4C70-8BCB-324C38C85A04}" type="presParOf" srcId="{886A84B7-1FBC-4ABF-89AD-9D36E0D29E3F}" destId="{EA649CB3-E68B-407D-AD3D-E23BF640893A}" srcOrd="5" destOrd="0" presId="urn:microsoft.com/office/officeart/2018/2/layout/IconVerticalSolidList"/>
    <dgm:cxn modelId="{35EFD7A7-9724-4357-8003-1572A91C0F22}" type="presParOf" srcId="{886A84B7-1FBC-4ABF-89AD-9D36E0D29E3F}" destId="{4D573182-6FEF-45A2-8140-130463920542}" srcOrd="6" destOrd="0" presId="urn:microsoft.com/office/officeart/2018/2/layout/IconVerticalSolidList"/>
    <dgm:cxn modelId="{B6F560C7-928D-4BCD-AC85-B413AE621852}" type="presParOf" srcId="{4D573182-6FEF-45A2-8140-130463920542}" destId="{FB9BC9FB-831C-4846-B823-84794FAA321C}" srcOrd="0" destOrd="0" presId="urn:microsoft.com/office/officeart/2018/2/layout/IconVerticalSolidList"/>
    <dgm:cxn modelId="{91EEDA6F-C2AD-44E1-883E-E4545B337623}" type="presParOf" srcId="{4D573182-6FEF-45A2-8140-130463920542}" destId="{62A5DF66-A2E7-4B66-A748-4A1B0C7EDC34}" srcOrd="1" destOrd="0" presId="urn:microsoft.com/office/officeart/2018/2/layout/IconVerticalSolidList"/>
    <dgm:cxn modelId="{71E793AA-47BC-4D6F-99B9-364D51CD21D2}" type="presParOf" srcId="{4D573182-6FEF-45A2-8140-130463920542}" destId="{293F7F70-D93D-4CF9-BBE7-BD9B9FB8A452}" srcOrd="2" destOrd="0" presId="urn:microsoft.com/office/officeart/2018/2/layout/IconVerticalSolidList"/>
    <dgm:cxn modelId="{F55D9968-1D5C-4D50-9749-BD837A5A4F52}" type="presParOf" srcId="{4D573182-6FEF-45A2-8140-130463920542}" destId="{15E25771-1A2A-49F7-8C8F-5EC0484EF723}" srcOrd="3" destOrd="0" presId="urn:microsoft.com/office/officeart/2018/2/layout/IconVerticalSolidList"/>
    <dgm:cxn modelId="{3CAD129D-3FEC-4C1D-B442-E6D5F59CA658}" type="presParOf" srcId="{4D573182-6FEF-45A2-8140-130463920542}" destId="{BB1F21E8-F30F-4BAA-914D-BC86E3AADA55}" srcOrd="4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D3CE63D-34AF-4E51-BA0E-675EA49C72C2}">
      <dsp:nvSpPr>
        <dsp:cNvPr id="0" name=""/>
        <dsp:cNvSpPr/>
      </dsp:nvSpPr>
      <dsp:spPr>
        <a:xfrm>
          <a:off x="0" y="39687"/>
          <a:ext cx="3286125" cy="1971675"/>
        </a:xfrm>
        <a:prstGeom prst="roundRect">
          <a:avLst/>
        </a:prstGeom>
        <a:solidFill>
          <a:schemeClr val="accent4">
            <a:lumMod val="50000"/>
          </a:schemeClr>
        </a:soli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MPEG has created, and is still producing, media standards that enable </a:t>
          </a:r>
          <a:r>
            <a:rPr lang="en-GB" sz="2000" b="1" kern="1200"/>
            <a:t>huge markets to flourish</a:t>
          </a:r>
          <a:endParaRPr lang="en-US" sz="2000" kern="1200"/>
        </a:p>
      </dsp:txBody>
      <dsp:txXfrm>
        <a:off x="96249" y="135936"/>
        <a:ext cx="3093627" cy="1779177"/>
      </dsp:txXfrm>
    </dsp:sp>
    <dsp:sp modelId="{E1616A0F-C0A6-469B-9CBA-9D7B2C01BF91}">
      <dsp:nvSpPr>
        <dsp:cNvPr id="0" name=""/>
        <dsp:cNvSpPr/>
      </dsp:nvSpPr>
      <dsp:spPr>
        <a:xfrm>
          <a:off x="3614737" y="39687"/>
          <a:ext cx="3286125" cy="1971675"/>
        </a:xfrm>
        <a:prstGeom prst="roundRect">
          <a:avLst/>
        </a:prstGeom>
        <a:solidFill>
          <a:schemeClr val="accent4">
            <a:lumMod val="50000"/>
          </a:schemeClr>
        </a:soli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MPEG works on </a:t>
          </a:r>
          <a:r>
            <a:rPr lang="en-GB" sz="2000" b="1" kern="1200"/>
            <a:t>requirements from industry</a:t>
          </a:r>
          <a:endParaRPr lang="en-US" sz="2000" kern="1200"/>
        </a:p>
      </dsp:txBody>
      <dsp:txXfrm>
        <a:off x="3710986" y="135936"/>
        <a:ext cx="3093627" cy="1779177"/>
      </dsp:txXfrm>
    </dsp:sp>
    <dsp:sp modelId="{9DABAD95-0E37-4170-B81F-4E87EBDC2691}">
      <dsp:nvSpPr>
        <dsp:cNvPr id="0" name=""/>
        <dsp:cNvSpPr/>
      </dsp:nvSpPr>
      <dsp:spPr>
        <a:xfrm>
          <a:off x="7229475" y="39687"/>
          <a:ext cx="3286125" cy="1971675"/>
        </a:xfrm>
        <a:prstGeom prst="roundRect">
          <a:avLst/>
        </a:prstGeom>
        <a:solidFill>
          <a:schemeClr val="accent4">
            <a:lumMod val="50000"/>
          </a:schemeClr>
        </a:soli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 dirty="0"/>
            <a:t>Many industries are represented in MPEG, but not all of </a:t>
          </a:r>
          <a:r>
            <a:rPr lang="en-GB" sz="2000" b="1" kern="1200" dirty="0"/>
            <a:t>MPEG’s customers </a:t>
          </a:r>
          <a:r>
            <a:rPr lang="en-GB" sz="2000" kern="1200" dirty="0"/>
            <a:t>can or need to participate in the process</a:t>
          </a:r>
          <a:endParaRPr lang="en-US" sz="2000" kern="1200" dirty="0"/>
        </a:p>
      </dsp:txBody>
      <dsp:txXfrm>
        <a:off x="7325724" y="135936"/>
        <a:ext cx="3093627" cy="1779177"/>
      </dsp:txXfrm>
    </dsp:sp>
    <dsp:sp modelId="{8FD9EFFC-DD31-40FE-8061-FCB939BB588E}">
      <dsp:nvSpPr>
        <dsp:cNvPr id="0" name=""/>
        <dsp:cNvSpPr/>
      </dsp:nvSpPr>
      <dsp:spPr>
        <a:xfrm>
          <a:off x="1807368" y="2339975"/>
          <a:ext cx="3286125" cy="1971675"/>
        </a:xfrm>
        <a:prstGeom prst="roundRect">
          <a:avLst/>
        </a:prstGeom>
        <a:solidFill>
          <a:schemeClr val="accent4">
            <a:lumMod val="50000"/>
          </a:schemeClr>
        </a:soli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MPEG wants to inform its customers about its </a:t>
          </a:r>
          <a:r>
            <a:rPr lang="en-GB" sz="2000" b="1" kern="1200"/>
            <a:t>long-term</a:t>
          </a:r>
          <a:r>
            <a:rPr lang="en-GB" sz="2000" kern="1200"/>
            <a:t> </a:t>
          </a:r>
          <a:r>
            <a:rPr lang="en-GB" sz="2000" b="1" kern="1200"/>
            <a:t>plans</a:t>
          </a:r>
          <a:r>
            <a:rPr lang="en-GB" sz="2000" kern="1200"/>
            <a:t> </a:t>
          </a:r>
          <a:br>
            <a:rPr lang="en-GB" sz="2000" kern="1200"/>
          </a:br>
          <a:r>
            <a:rPr lang="en-GB" sz="2000" kern="1200"/>
            <a:t>(~ 5 years out)</a:t>
          </a:r>
          <a:endParaRPr lang="en-US" sz="2000" kern="1200"/>
        </a:p>
      </dsp:txBody>
      <dsp:txXfrm>
        <a:off x="1903617" y="2436224"/>
        <a:ext cx="3093627" cy="1779177"/>
      </dsp:txXfrm>
    </dsp:sp>
    <dsp:sp modelId="{390E0B53-6322-44AC-81F3-3CC411702743}">
      <dsp:nvSpPr>
        <dsp:cNvPr id="0" name=""/>
        <dsp:cNvSpPr/>
      </dsp:nvSpPr>
      <dsp:spPr>
        <a:xfrm>
          <a:off x="5422106" y="2339975"/>
          <a:ext cx="3286125" cy="1971675"/>
        </a:xfrm>
        <a:prstGeom prst="roundRect">
          <a:avLst/>
        </a:prstGeom>
        <a:solidFill>
          <a:schemeClr val="accent4">
            <a:lumMod val="50000"/>
          </a:schemeClr>
        </a:soli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b="1" kern="1200"/>
            <a:t>MPEG collects feedback and requirements </a:t>
          </a:r>
          <a:r>
            <a:rPr lang="en-GB" sz="2000" kern="1200"/>
            <a:t>from these customers</a:t>
          </a:r>
          <a:endParaRPr lang="en-US" sz="2000" kern="1200"/>
        </a:p>
      </dsp:txBody>
      <dsp:txXfrm>
        <a:off x="5518355" y="2436224"/>
        <a:ext cx="3093627" cy="177917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8100AA2-2FA6-4669-84A2-E48D20601C19}">
      <dsp:nvSpPr>
        <dsp:cNvPr id="0" name=""/>
        <dsp:cNvSpPr/>
      </dsp:nvSpPr>
      <dsp:spPr>
        <a:xfrm>
          <a:off x="0" y="5001"/>
          <a:ext cx="6312150" cy="1163953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ADAC821-8DC1-412A-9714-5679BA96207C}">
      <dsp:nvSpPr>
        <dsp:cNvPr id="0" name=""/>
        <dsp:cNvSpPr/>
      </dsp:nvSpPr>
      <dsp:spPr>
        <a:xfrm>
          <a:off x="352096" y="266890"/>
          <a:ext cx="640174" cy="640174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905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EC86FF6-F6D4-49D1-9E24-EA478FBCFF7D}">
      <dsp:nvSpPr>
        <dsp:cNvPr id="0" name=""/>
        <dsp:cNvSpPr/>
      </dsp:nvSpPr>
      <dsp:spPr>
        <a:xfrm>
          <a:off x="1344366" y="5001"/>
          <a:ext cx="4966469" cy="116395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3185" tIns="123185" rIns="123185" bIns="123185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Winner of 10+ Emmy Awards </a:t>
          </a:r>
        </a:p>
      </dsp:txBody>
      <dsp:txXfrm>
        <a:off x="1344366" y="5001"/>
        <a:ext cx="4966469" cy="1163953"/>
      </dsp:txXfrm>
    </dsp:sp>
    <dsp:sp modelId="{49D27EB5-7D08-489A-91F6-74DFCA092D8C}">
      <dsp:nvSpPr>
        <dsp:cNvPr id="0" name=""/>
        <dsp:cNvSpPr/>
      </dsp:nvSpPr>
      <dsp:spPr>
        <a:xfrm>
          <a:off x="0" y="1459943"/>
          <a:ext cx="6312150" cy="1163953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5FCB194-6DAF-4412-811E-51207EECBBBF}">
      <dsp:nvSpPr>
        <dsp:cNvPr id="0" name=""/>
        <dsp:cNvSpPr/>
      </dsp:nvSpPr>
      <dsp:spPr>
        <a:xfrm>
          <a:off x="352096" y="1721833"/>
          <a:ext cx="640174" cy="640174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905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9FFC72C-4E1E-4D88-AE6F-A927DC23B1C7}">
      <dsp:nvSpPr>
        <dsp:cNvPr id="0" name=""/>
        <dsp:cNvSpPr/>
      </dsp:nvSpPr>
      <dsp:spPr>
        <a:xfrm>
          <a:off x="1344366" y="1459943"/>
          <a:ext cx="4966469" cy="116395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3185" tIns="123185" rIns="123185" bIns="123185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/>
            <a:t>Organized under ISO/IEC JTC1/SC29 </a:t>
          </a:r>
        </a:p>
      </dsp:txBody>
      <dsp:txXfrm>
        <a:off x="1344366" y="1459943"/>
        <a:ext cx="4966469" cy="1163953"/>
      </dsp:txXfrm>
    </dsp:sp>
    <dsp:sp modelId="{F2FA0A6A-312B-4617-B689-7486B334C37A}">
      <dsp:nvSpPr>
        <dsp:cNvPr id="0" name=""/>
        <dsp:cNvSpPr/>
      </dsp:nvSpPr>
      <dsp:spPr>
        <a:xfrm>
          <a:off x="0" y="2914885"/>
          <a:ext cx="6312150" cy="1163953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54EAD1D-1298-47B9-9175-E5E04BED3B93}">
      <dsp:nvSpPr>
        <dsp:cNvPr id="0" name=""/>
        <dsp:cNvSpPr/>
      </dsp:nvSpPr>
      <dsp:spPr>
        <a:xfrm>
          <a:off x="352096" y="3176775"/>
          <a:ext cx="640174" cy="640174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905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87A9344-4E26-45E2-A5BD-3CA4283CA7F5}">
      <dsp:nvSpPr>
        <dsp:cNvPr id="0" name=""/>
        <dsp:cNvSpPr/>
      </dsp:nvSpPr>
      <dsp:spPr>
        <a:xfrm>
          <a:off x="1344366" y="2914885"/>
          <a:ext cx="4966469" cy="116395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3185" tIns="123185" rIns="123185" bIns="123185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Develops International Standards</a:t>
          </a:r>
        </a:p>
      </dsp:txBody>
      <dsp:txXfrm>
        <a:off x="1344366" y="2914885"/>
        <a:ext cx="4966469" cy="1163953"/>
      </dsp:txXfrm>
    </dsp:sp>
    <dsp:sp modelId="{FB9BC9FB-831C-4846-B823-84794FAA321C}">
      <dsp:nvSpPr>
        <dsp:cNvPr id="0" name=""/>
        <dsp:cNvSpPr/>
      </dsp:nvSpPr>
      <dsp:spPr>
        <a:xfrm>
          <a:off x="0" y="4369828"/>
          <a:ext cx="6312150" cy="1163953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2A5DF66-A2E7-4B66-A748-4A1B0C7EDC34}">
      <dsp:nvSpPr>
        <dsp:cNvPr id="0" name=""/>
        <dsp:cNvSpPr/>
      </dsp:nvSpPr>
      <dsp:spPr>
        <a:xfrm>
          <a:off x="352096" y="4631717"/>
          <a:ext cx="640174" cy="640174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905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5E25771-1A2A-49F7-8C8F-5EC0484EF723}">
      <dsp:nvSpPr>
        <dsp:cNvPr id="0" name=""/>
        <dsp:cNvSpPr/>
      </dsp:nvSpPr>
      <dsp:spPr>
        <a:xfrm>
          <a:off x="1344366" y="4369828"/>
          <a:ext cx="2840467" cy="116395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3185" tIns="123185" rIns="123185" bIns="123185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Forms basis of services &amp; applications</a:t>
          </a:r>
        </a:p>
      </dsp:txBody>
      <dsp:txXfrm>
        <a:off x="1344366" y="4369828"/>
        <a:ext cx="2840467" cy="1163953"/>
      </dsp:txXfrm>
    </dsp:sp>
    <dsp:sp modelId="{BB1F21E8-F30F-4BAA-914D-BC86E3AADA55}">
      <dsp:nvSpPr>
        <dsp:cNvPr id="0" name=""/>
        <dsp:cNvSpPr/>
      </dsp:nvSpPr>
      <dsp:spPr>
        <a:xfrm>
          <a:off x="4184834" y="4369828"/>
          <a:ext cx="2126001" cy="116395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3185" tIns="123185" rIns="123185" bIns="123185" numCol="1" spcCol="1270" anchor="ctr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kern="1200"/>
            <a:t>coding of images, audio, moving pictures</a:t>
          </a:r>
          <a:r>
            <a:rPr lang="en-CA" sz="1100" kern="1200"/>
            <a:t> and some other types of digital data (such as genomics)</a:t>
          </a:r>
          <a:endParaRPr lang="en-US" sz="1100" kern="1200"/>
        </a:p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CA" sz="1100" kern="1200"/>
            <a:t>digital information support for media technology in systems. </a:t>
          </a:r>
          <a:endParaRPr lang="en-US" sz="1100" kern="1200"/>
        </a:p>
      </dsp:txBody>
      <dsp:txXfrm>
        <a:off x="4184834" y="4369828"/>
        <a:ext cx="2126001" cy="116395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802600-A406-4230-B2D7-435EDCDF25CF}" type="datetimeFigureOut">
              <a:rPr lang="en-GB" smtClean="0"/>
              <a:t>23/01/2026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892C8E6-32BA-4645-BE3F-65A1F0665BB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464712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892C8E6-32BA-4645-BE3F-65A1F0665BB1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5047168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97DA2CF-B2C2-E425-A679-DCBD3CFF18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51AB42A-1CF7-6651-7F9F-06836EE8031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F5D6B84-1A3E-5FC2-16AC-8848E35BE80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3DAFF12-1BAD-3C1F-2130-C8C47C2021E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892C8E6-32BA-4645-BE3F-65A1F0665BB1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2485142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92C8E6-32BA-4645-BE3F-65A1F0665BB1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9069284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1010AB-3D9E-EB1D-DF2F-FA2016AA51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E282D40-6BB2-8D65-CC46-1BB50349F47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CF370E9-44F5-14B6-7CA9-A9F37E0C553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46D99D5-41F6-7826-DC95-3E29C1CAC5E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B1EEF9-83F5-46AC-BD06-5FE4654C6024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4021315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B1EEF9-83F5-46AC-BD06-5FE4654C6024}" type="slidenum">
              <a:rPr lang="en-GB" smtClean="0"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8818179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892C8E6-32BA-4645-BE3F-65A1F0665BB1}" type="slidenum">
              <a:rPr lang="en-GB" smtClean="0"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0883534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DD7E51-A0D9-1F33-CE4A-052CDC8B83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8167CE5-C169-87A5-0E86-50BBA4FC723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0F91BCB-91E0-1C99-4735-ACB376D883C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F56610E-A8F5-2909-EAC9-2210F51ADE0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892C8E6-32BA-4645-BE3F-65A1F0665BB1}" type="slidenum">
              <a:rPr lang="en-GB" smtClean="0"/>
              <a:t>18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338253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 descr="A blue and white logo&#10;&#10;AI-generated content may be incorrect.">
            <a:extLst>
              <a:ext uri="{FF2B5EF4-FFF2-40B4-BE49-F238E27FC236}">
                <a16:creationId xmlns:a16="http://schemas.microsoft.com/office/drawing/2014/main" id="{EE6E8C3C-0D2F-155D-B6AF-CCECCAEB41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EDADC01-B09D-B22F-7E33-5936C8A8DF7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178298" y="2863272"/>
            <a:ext cx="9144000" cy="1081833"/>
          </a:xfrm>
        </p:spPr>
        <p:txBody>
          <a:bodyPr anchor="b">
            <a:normAutofit/>
          </a:bodyPr>
          <a:lstStyle>
            <a:lvl1pPr algn="l">
              <a:defRPr sz="4400"/>
            </a:lvl1pPr>
          </a:lstStyle>
          <a:p>
            <a:r>
              <a:rPr lang="en-US" dirty="0"/>
              <a:t>Title Goes Here</a:t>
            </a:r>
            <a:endParaRPr lang="fr-FR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0FC7F38-CB5A-8BEE-1D7B-CE123CD54F0E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178298" y="4186262"/>
            <a:ext cx="8149087" cy="810194"/>
          </a:xfrm>
        </p:spPr>
        <p:txBody>
          <a:bodyPr/>
          <a:lstStyle>
            <a:lvl1pPr marL="0" indent="0" algn="l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 Text goes here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91379271"/>
      </p:ext>
    </p:extLst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close-up of a blue and white object&#10;&#10;AI-generated content may be incorrect.">
            <a:extLst>
              <a:ext uri="{FF2B5EF4-FFF2-40B4-BE49-F238E27FC236}">
                <a16:creationId xmlns:a16="http://schemas.microsoft.com/office/drawing/2014/main" id="{E848F00F-E3D4-769B-B628-1A1F2E74DB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8514DC5-4E2E-AF6A-B59E-CCACCCF2AB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07218"/>
            <a:ext cx="10515600" cy="1083469"/>
          </a:xfrm>
        </p:spPr>
        <p:txBody>
          <a:bodyPr anchor="t" anchorCtr="0"/>
          <a:lstStyle/>
          <a:p>
            <a:r>
              <a:rPr lang="en-US"/>
              <a:t>Click to edit Master title style</a:t>
            </a:r>
            <a:endParaRPr lang="fr-FR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4B37769-3B82-CD9C-0A8B-4915D345D6D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9" name="Date Placeholder 8">
            <a:extLst>
              <a:ext uri="{FF2B5EF4-FFF2-40B4-BE49-F238E27FC236}">
                <a16:creationId xmlns:a16="http://schemas.microsoft.com/office/drawing/2014/main" id="{DF6EB145-DA94-8E3B-9ABA-ACF0EC3A93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F1133-3259-4C45-BABA-5B62D9C6F78D}" type="datetimeFigureOut">
              <a:rPr lang="en-US" smtClean="0"/>
              <a:t>1/23/26</a:t>
            </a:fld>
            <a:endParaRPr lang="en-US" dirty="0"/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DC8134A9-D899-2510-0299-D7B2E86796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2043053B-F203-2A9F-2A48-559568242F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8850692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close-up of a blue and white object&#10;&#10;AI-generated content may be incorrect.">
            <a:extLst>
              <a:ext uri="{FF2B5EF4-FFF2-40B4-BE49-F238E27FC236}">
                <a16:creationId xmlns:a16="http://schemas.microsoft.com/office/drawing/2014/main" id="{71970E6C-ECD2-1920-E515-77F7D884D8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723A58D-DBD9-D310-5A0D-4D85D783D1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CAC5A4C-6307-F135-A95A-CB8F275F5DD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2D5BCE0-340E-F753-D3EF-FF31F80349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F1133-3259-4C45-BABA-5B62D9C6F78D}" type="datetimeFigureOut">
              <a:rPr lang="en-US" smtClean="0"/>
              <a:t>1/23/26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D70429F-DE43-0374-393E-CBF23698A0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B8F720-DBF7-6359-D647-424F2D8CE6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99502999"/>
      </p:ext>
    </p:extLst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close-up of a blue and white object&#10;&#10;AI-generated content may be incorrect.">
            <a:extLst>
              <a:ext uri="{FF2B5EF4-FFF2-40B4-BE49-F238E27FC236}">
                <a16:creationId xmlns:a16="http://schemas.microsoft.com/office/drawing/2014/main" id="{69665DFC-0E61-C006-A1EB-751C4A9727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1D0A2BA-44B8-3AAC-1363-25BCD683CE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3833D4-CD44-40D5-F4C9-5A3E34D8FF3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FEBFFB6-D9D3-7551-EE67-5D77D258DBC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2962034-02D7-9444-8A12-015E5095D8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F1133-3259-4C45-BABA-5B62D9C6F78D}" type="datetimeFigureOut">
              <a:rPr lang="en-US" smtClean="0"/>
              <a:t>1/23/26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2EB9C24-4522-EFEA-0DB1-008546172C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3E17A76-687F-E6FA-C143-215F6CBF03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0427449"/>
      </p:ext>
    </p:extLst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close-up of a blue and white object&#10;&#10;AI-generated content may be incorrect.">
            <a:extLst>
              <a:ext uri="{FF2B5EF4-FFF2-40B4-BE49-F238E27FC236}">
                <a16:creationId xmlns:a16="http://schemas.microsoft.com/office/drawing/2014/main" id="{C4C62B82-0589-CA42-272C-9C4454D7019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4091" b="88687"/>
          <a:stretch/>
        </p:blipFill>
        <p:spPr>
          <a:xfrm>
            <a:off x="0" y="0"/>
            <a:ext cx="1939636" cy="77585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07BBCBD-7A4F-3DCD-EEDF-E6833FCE31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96D291E-C657-928A-C59B-5638ABBC33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F1133-3259-4C45-BABA-5B62D9C6F78D}" type="datetimeFigureOut">
              <a:rPr lang="en-US" smtClean="0"/>
              <a:t>1/23/26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A6D6B8F-E457-11BC-75DB-235CEB3E3E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FFB5822-8BDC-283E-0146-7113F29ACB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3456902"/>
      </p:ext>
    </p:extLst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lose-up of a blue and white object&#10;&#10;AI-generated content may be incorrect.">
            <a:extLst>
              <a:ext uri="{FF2B5EF4-FFF2-40B4-BE49-F238E27FC236}">
                <a16:creationId xmlns:a16="http://schemas.microsoft.com/office/drawing/2014/main" id="{82A4E648-2D01-C48A-105F-AFE7325DFB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4091" b="88687"/>
          <a:stretch/>
        </p:blipFill>
        <p:spPr>
          <a:xfrm>
            <a:off x="0" y="0"/>
            <a:ext cx="1939636" cy="7758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17033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CBAEF83-FE38-4129-9AE2-B47A110369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dirty="0"/>
              <a:t>Mastertitelformat bearbeiten</a:t>
            </a:r>
            <a:endParaRPr lang="fr-FR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53D4EED-D9FC-CDD2-A12B-3C4BEDFD29E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fr-FR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890BDA4-ABAA-0EB3-8F45-1F06C63270E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10202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1CF1133-3259-4C45-BABA-5B62D9C6F78D}" type="datetimeFigureOut">
              <a:rPr lang="en-US" smtClean="0"/>
              <a:t>1/23/26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3887BB3-5B57-BCBB-FD11-6CDA3DF2948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935677" y="6356350"/>
            <a:ext cx="870461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A2BB2DE-CBFD-2CDD-60C3-A2B2530E539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741230" y="6356350"/>
            <a:ext cx="61256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92380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3.emf"/><Relationship Id="rId7" Type="http://schemas.openxmlformats.org/officeDocument/2006/relationships/diagramColors" Target="../diagrams/colors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g"/><Relationship Id="rId13" Type="http://schemas.openxmlformats.org/officeDocument/2006/relationships/image" Target="../media/image22.jpg"/><Relationship Id="rId3" Type="http://schemas.openxmlformats.org/officeDocument/2006/relationships/image" Target="../media/image12.jpg"/><Relationship Id="rId7" Type="http://schemas.openxmlformats.org/officeDocument/2006/relationships/image" Target="../media/image16.jpg"/><Relationship Id="rId12" Type="http://schemas.openxmlformats.org/officeDocument/2006/relationships/image" Target="../media/image2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5.jpg"/><Relationship Id="rId11" Type="http://schemas.openxmlformats.org/officeDocument/2006/relationships/image" Target="../media/image20.jpg"/><Relationship Id="rId5" Type="http://schemas.openxmlformats.org/officeDocument/2006/relationships/image" Target="../media/image14.jpg"/><Relationship Id="rId10" Type="http://schemas.openxmlformats.org/officeDocument/2006/relationships/image" Target="../media/image19.jpg"/><Relationship Id="rId4" Type="http://schemas.openxmlformats.org/officeDocument/2006/relationships/image" Target="../media/image13.jpeg"/><Relationship Id="rId9" Type="http://schemas.openxmlformats.org/officeDocument/2006/relationships/image" Target="../media/image18.jp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"/>
          <p:cNvSpPr>
            <a:spLocks noGrp="1" noChangeArrowheads="1"/>
          </p:cNvSpPr>
          <p:nvPr>
            <p:ph type="ctrTitle"/>
          </p:nvPr>
        </p:nvSpPr>
        <p:spPr bwMode="auto">
          <a:xfrm>
            <a:off x="2164080" y="2802644"/>
            <a:ext cx="9558130" cy="13942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defTabSz="914400" fontAlgn="base">
              <a:spcAft>
                <a:spcPct val="0"/>
              </a:spcAft>
            </a:pPr>
            <a:r>
              <a:rPr lang="en-GB" altLang="zh-CN" sz="1400" b="1" spc="0" dirty="0">
                <a:latin typeface="Arial" panose="020B0604020202020204" pitchFamily="34" charset="0"/>
                <a:ea typeface="SimSun" pitchFamily="2" charset="-122"/>
                <a:cs typeface="Arial" panose="020B0604020202020204" pitchFamily="34" charset="0"/>
              </a:rPr>
              <a:t>INTERNATIONAL ORGANISATION FOR STANDARDISATION</a:t>
            </a:r>
            <a:endParaRPr lang="en-GB" altLang="zh-CN" sz="600" spc="0" dirty="0">
              <a:latin typeface="Arial" panose="020B0604020202020204" pitchFamily="34" charset="0"/>
              <a:cs typeface="Arial" pitchFamily="34" charset="0"/>
            </a:endParaRPr>
          </a:p>
          <a:p>
            <a:pPr defTabSz="914400" eaLnBrk="0" fontAlgn="base" hangingPunct="0">
              <a:spcAft>
                <a:spcPct val="0"/>
              </a:spcAft>
            </a:pPr>
            <a:r>
              <a:rPr lang="en-GB" altLang="zh-CN" sz="1400" b="1" spc="0" dirty="0">
                <a:latin typeface="Arial" panose="020B0604020202020204" pitchFamily="34" charset="0"/>
                <a:ea typeface="SimSun" pitchFamily="2" charset="-122"/>
                <a:cs typeface="Arial" panose="020B0604020202020204" pitchFamily="34" charset="0"/>
              </a:rPr>
              <a:t>ORGANISATION INTERNATIONALE DE NORMALISATION</a:t>
            </a:r>
            <a:endParaRPr lang="en-GB" altLang="zh-CN" sz="600" spc="0" dirty="0">
              <a:latin typeface="Arial" panose="020B0604020202020204" pitchFamily="34" charset="0"/>
              <a:cs typeface="Arial" pitchFamily="34" charset="0"/>
            </a:endParaRPr>
          </a:p>
          <a:p>
            <a:pPr defTabSz="914400" eaLnBrk="0" fontAlgn="base" hangingPunct="0">
              <a:spcAft>
                <a:spcPct val="0"/>
              </a:spcAft>
            </a:pPr>
            <a:r>
              <a:rPr lang="en-GB" altLang="zh-CN" sz="1400" b="1" spc="0" dirty="0">
                <a:latin typeface="Arial" panose="020B0604020202020204" pitchFamily="34" charset="0"/>
                <a:ea typeface="SimSun" pitchFamily="2" charset="-122"/>
                <a:cs typeface="Arial" panose="020B0604020202020204" pitchFamily="34" charset="0"/>
              </a:rPr>
              <a:t>ISO/IEC JTC 1/SC 29/WG 2</a:t>
            </a:r>
            <a:endParaRPr lang="en-GB" altLang="zh-CN" sz="600" spc="0" dirty="0">
              <a:latin typeface="Arial" panose="020B0604020202020204" pitchFamily="34" charset="0"/>
              <a:cs typeface="Arial" pitchFamily="34" charset="0"/>
            </a:endParaRPr>
          </a:p>
          <a:p>
            <a:pPr defTabSz="914400" eaLnBrk="0" fontAlgn="base" hangingPunct="0">
              <a:spcAft>
                <a:spcPct val="0"/>
              </a:spcAft>
            </a:pPr>
            <a:r>
              <a:rPr lang="en-GB" altLang="zh-CN" sz="1400" b="1" spc="0" dirty="0">
                <a:latin typeface="Arial" panose="020B0604020202020204" pitchFamily="34" charset="0"/>
                <a:ea typeface="SimSun" pitchFamily="2" charset="-122"/>
                <a:cs typeface="Arial" panose="020B0604020202020204" pitchFamily="34" charset="0"/>
              </a:rPr>
              <a:t>MPEG TECHNICAL REQUIREMENTS</a:t>
            </a:r>
            <a:br>
              <a:rPr lang="en-GB" altLang="zh-CN" sz="1400" b="1" spc="0" dirty="0">
                <a:latin typeface="Arial" panose="020B0604020202020204" pitchFamily="34" charset="0"/>
                <a:ea typeface="SimSun" pitchFamily="2" charset="-122"/>
                <a:cs typeface="Arial" panose="020B0604020202020204" pitchFamily="34" charset="0"/>
              </a:rPr>
            </a:br>
            <a:endParaRPr lang="en-GB" altLang="zh-CN" sz="600" spc="0" dirty="0">
              <a:latin typeface="Arial" panose="020B0604020202020204" pitchFamily="34" charset="0"/>
              <a:cs typeface="Arial" pitchFamily="34" charset="0"/>
            </a:endParaRPr>
          </a:p>
          <a:p>
            <a:pPr eaLnBrk="0" fontAlgn="base" hangingPunct="0">
              <a:spcAft>
                <a:spcPct val="0"/>
              </a:spcAft>
            </a:pPr>
            <a:r>
              <a:rPr lang="en-GB" altLang="zh-CN" sz="1400" b="1" spc="0" dirty="0">
                <a:latin typeface="Arial" panose="020B0604020202020204" pitchFamily="34" charset="0"/>
                <a:ea typeface="SimSun" pitchFamily="2" charset="-122"/>
                <a:cs typeface="Arial" panose="020B0604020202020204" pitchFamily="34" charset="0"/>
              </a:rPr>
              <a:t>ISO/IEC JTC 1/SC 29/WG 2 </a:t>
            </a:r>
            <a:r>
              <a:rPr lang="en-GB" altLang="zh-CN" sz="1400" b="1" dirty="0">
                <a:latin typeface="Arial" panose="020B0604020202020204" pitchFamily="34" charset="0"/>
                <a:ea typeface="SimSun" pitchFamily="2" charset="-122"/>
                <a:cs typeface="Arial" panose="020B0604020202020204" pitchFamily="34" charset="0"/>
              </a:rPr>
              <a:t>N00495</a:t>
            </a:r>
            <a:r>
              <a:rPr lang="en-GB" altLang="zh-CN" sz="3200" b="1" spc="0" dirty="0">
                <a:latin typeface="Arial" panose="020B0604020202020204" pitchFamily="34" charset="0"/>
                <a:ea typeface="SimSun" pitchFamily="2" charset="-122"/>
                <a:cs typeface="Arial" panose="020B0604020202020204" pitchFamily="34" charset="0"/>
              </a:rPr>
              <a:t> 				</a:t>
            </a:r>
            <a:r>
              <a:rPr lang="en-GB" altLang="zh-CN" sz="1400" b="1" dirty="0">
                <a:latin typeface="Arial" panose="020B0604020202020204" pitchFamily="34" charset="0"/>
                <a:ea typeface="SimSun" pitchFamily="2" charset="-122"/>
                <a:cs typeface="Arial" panose="020B0604020202020204" pitchFamily="34" charset="0"/>
              </a:rPr>
              <a:t>Online </a:t>
            </a:r>
            <a:r>
              <a:rPr lang="en-GB" altLang="zh-CN" sz="1400" b="1" spc="0" dirty="0">
                <a:latin typeface="Arial" panose="020B0604020202020204" pitchFamily="34" charset="0"/>
                <a:ea typeface="SimSun" pitchFamily="2" charset="-122"/>
                <a:cs typeface="Arial" panose="020B0604020202020204" pitchFamily="34" charset="0"/>
              </a:rPr>
              <a:t>– </a:t>
            </a:r>
            <a:r>
              <a:rPr lang="en-GB" altLang="zh-CN" sz="1400" b="1" dirty="0">
                <a:latin typeface="Arial" panose="020B0604020202020204" pitchFamily="34" charset="0"/>
                <a:ea typeface="SimSun" pitchFamily="2" charset="-122"/>
                <a:cs typeface="Arial" panose="020B0604020202020204" pitchFamily="34" charset="0"/>
              </a:rPr>
              <a:t>January</a:t>
            </a:r>
            <a:r>
              <a:rPr lang="en-GB" altLang="zh-CN" sz="1400" b="1" spc="0" dirty="0">
                <a:latin typeface="Arial" panose="020B0604020202020204" pitchFamily="34" charset="0"/>
                <a:ea typeface="SimSun" pitchFamily="2" charset="-122"/>
                <a:cs typeface="Arial" panose="020B0604020202020204" pitchFamily="34" charset="0"/>
              </a:rPr>
              <a:t> 2026</a:t>
            </a:r>
            <a:endParaRPr lang="en-GB" altLang="zh-CN" sz="1400" b="1" spc="0" dirty="0">
              <a:solidFill>
                <a:srgbClr val="FF0000"/>
              </a:solidFill>
              <a:latin typeface="Arial" panose="020B0604020202020204" pitchFamily="34" charset="0"/>
              <a:ea typeface="SimSun" pitchFamily="2" charset="-122"/>
              <a:cs typeface="Arial" panose="020B0604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D86394D-8A0A-885C-BD96-9A4D48428B6B}"/>
              </a:ext>
            </a:extLst>
          </p:cNvPr>
          <p:cNvSpPr txBox="1"/>
          <p:nvPr/>
        </p:nvSpPr>
        <p:spPr>
          <a:xfrm>
            <a:off x="101600" y="410915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FI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96DC575B-9F45-F5EF-2E5C-9A646FC5BA0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3733110"/>
              </p:ext>
            </p:extLst>
          </p:nvPr>
        </p:nvGraphicFramePr>
        <p:xfrm>
          <a:off x="1820753" y="4284454"/>
          <a:ext cx="9213007" cy="12192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447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56826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0554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noProof="0" dirty="0">
                          <a:solidFill>
                            <a:schemeClr val="tx1"/>
                          </a:solidFill>
                          <a:effectLst/>
                        </a:rPr>
                        <a:t>Source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1" u="none" kern="120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WG2 MPEG Technical Requirements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0207641"/>
                  </a:ext>
                </a:extLst>
              </a:tr>
              <a:tr h="30554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noProof="0" dirty="0">
                          <a:solidFill>
                            <a:schemeClr val="tx1"/>
                          </a:solidFill>
                          <a:effectLst/>
                        </a:rPr>
                        <a:t>Status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1" u="none" kern="120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Approved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57048183"/>
                  </a:ext>
                </a:extLst>
              </a:tr>
              <a:tr h="30554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noProof="0" dirty="0">
                          <a:solidFill>
                            <a:schemeClr val="tx1"/>
                          </a:solidFill>
                          <a:effectLst/>
                        </a:rPr>
                        <a:t>Editors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1" u="none" kern="120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Igor D.D. Curcio (Nokia), Arianne Hinds (Tencent), Sachin Deshpande (Sharp)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noProof="0" dirty="0">
                          <a:solidFill>
                            <a:schemeClr val="tx1"/>
                          </a:solidFill>
                          <a:effectLst/>
                        </a:rPr>
                        <a:t>Title</a:t>
                      </a:r>
                      <a:endParaRPr lang="en-GB" sz="1600" noProof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1" u="none" kern="120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MPEG Roadmap after the MPEG 153 meeting (long form)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554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noProof="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imSun"/>
                        </a:rPr>
                        <a:t>Serial Number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1" u="none" kern="120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25998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5306263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1233579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76053" y="4841542"/>
            <a:ext cx="1998902" cy="1927068"/>
          </a:xfrm>
          <a:prstGeom prst="ellipse">
            <a:avLst/>
          </a:prstGeom>
          <a:solidFill>
            <a:schemeClr val="tx2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MPEG-1,2,4,5,CD,G,H,I</a:t>
            </a:r>
          </a:p>
        </p:txBody>
      </p:sp>
      <p:sp>
        <p:nvSpPr>
          <p:cNvPr id="5" name="Oval 4"/>
          <p:cNvSpPr/>
          <p:nvPr/>
        </p:nvSpPr>
        <p:spPr>
          <a:xfrm>
            <a:off x="1617713" y="4259606"/>
            <a:ext cx="1998902" cy="1927068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sz="2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MPEG-7</a:t>
            </a:r>
            <a:endParaRPr 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Oval 5"/>
          <p:cNvSpPr/>
          <p:nvPr/>
        </p:nvSpPr>
        <p:spPr>
          <a:xfrm>
            <a:off x="3061554" y="3775119"/>
            <a:ext cx="1998902" cy="1927068"/>
          </a:xfrm>
          <a:prstGeom prst="ellipse">
            <a:avLst/>
          </a:prstGeom>
          <a:solidFill>
            <a:srgbClr val="0274B3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MPEG-21</a:t>
            </a:r>
          </a:p>
        </p:txBody>
      </p:sp>
      <p:sp>
        <p:nvSpPr>
          <p:cNvPr id="7" name="Oval 6"/>
          <p:cNvSpPr/>
          <p:nvPr/>
        </p:nvSpPr>
        <p:spPr>
          <a:xfrm>
            <a:off x="4478369" y="3154910"/>
            <a:ext cx="1998902" cy="1927068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it-IT" sz="2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MPEG-A</a:t>
            </a:r>
            <a:endParaRPr lang="it-IT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Oval 7"/>
          <p:cNvSpPr/>
          <p:nvPr/>
        </p:nvSpPr>
        <p:spPr>
          <a:xfrm>
            <a:off x="5943650" y="2569137"/>
            <a:ext cx="1998902" cy="1927068"/>
          </a:xfrm>
          <a:prstGeom prst="ellipse">
            <a:avLst/>
          </a:prstGeom>
          <a:solidFill>
            <a:srgbClr val="0274B3"/>
          </a:solidFill>
          <a:ln>
            <a:solidFill>
              <a:schemeClr val="tx2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MPEG- </a:t>
            </a:r>
            <a:br>
              <a:rPr 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B, CICP, DASH</a:t>
            </a:r>
          </a:p>
          <a:p>
            <a:pPr algn="ctr"/>
            <a:r>
              <a:rPr lang="en-US" sz="2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IoMT</a:t>
            </a:r>
            <a:endParaRPr 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Oval 8"/>
          <p:cNvSpPr/>
          <p:nvPr/>
        </p:nvSpPr>
        <p:spPr>
          <a:xfrm>
            <a:off x="7473644" y="1986145"/>
            <a:ext cx="1998902" cy="1927068"/>
          </a:xfrm>
          <a:prstGeom prst="ellipse">
            <a:avLst/>
          </a:prstGeom>
          <a:solidFill>
            <a:schemeClr val="accent1"/>
          </a:solidFill>
          <a:ln>
            <a:solidFill>
              <a:schemeClr val="tx2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MPEG-E,M</a:t>
            </a:r>
          </a:p>
        </p:txBody>
      </p:sp>
      <p:sp>
        <p:nvSpPr>
          <p:cNvPr id="10" name="Oval 9"/>
          <p:cNvSpPr/>
          <p:nvPr/>
        </p:nvSpPr>
        <p:spPr>
          <a:xfrm>
            <a:off x="8938925" y="1501932"/>
            <a:ext cx="1998902" cy="1927068"/>
          </a:xfrm>
          <a:prstGeom prst="ellipse">
            <a:avLst/>
          </a:prstGeom>
          <a:solidFill>
            <a:schemeClr val="tx2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sz="2400" b="1" dirty="0">
                <a:solidFill>
                  <a:schemeClr val="bg1"/>
                </a:solidFill>
              </a:rPr>
              <a:t>MPEG-U,V</a:t>
            </a:r>
          </a:p>
        </p:txBody>
      </p:sp>
      <p:sp>
        <p:nvSpPr>
          <p:cNvPr id="12" name="Title 1"/>
          <p:cNvSpPr txBox="1">
            <a:spLocks/>
          </p:cNvSpPr>
          <p:nvPr/>
        </p:nvSpPr>
        <p:spPr>
          <a:xfrm>
            <a:off x="76053" y="702857"/>
            <a:ext cx="673381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defTabSz="914400">
              <a:lnSpc>
                <a:spcPct val="90000"/>
              </a:lnSpc>
              <a:spcBef>
                <a:spcPct val="0"/>
              </a:spcBef>
              <a:buNone/>
              <a:defRPr sz="5400" b="1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dirty="0">
                <a:solidFill>
                  <a:schemeClr val="tx1"/>
                </a:solidFill>
              </a:rPr>
              <a:t>MPEG’s areas of activity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63503" y="3159024"/>
            <a:ext cx="193399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/>
              <a:t>Compression </a:t>
            </a:r>
            <a:br>
              <a:rPr lang="en-US" b="1" dirty="0"/>
            </a:br>
            <a:r>
              <a:rPr lang="en-US" b="1" dirty="0"/>
              <a:t>of media, </a:t>
            </a:r>
          </a:p>
          <a:p>
            <a:pPr algn="ctr"/>
            <a:r>
              <a:rPr lang="en-US" b="1" dirty="0"/>
              <a:t>genomes and </a:t>
            </a:r>
          </a:p>
          <a:p>
            <a:pPr algn="ctr"/>
            <a:r>
              <a:rPr lang="en-US" b="1" dirty="0"/>
              <a:t>neural networks</a:t>
            </a:r>
          </a:p>
        </p:txBody>
      </p:sp>
      <p:cxnSp>
        <p:nvCxnSpPr>
          <p:cNvPr id="13" name="Straight Arrow Connector 12"/>
          <p:cNvCxnSpPr>
            <a:cxnSpLocks/>
            <a:stCxn id="2" idx="2"/>
            <a:endCxn id="4" idx="0"/>
          </p:cNvCxnSpPr>
          <p:nvPr/>
        </p:nvCxnSpPr>
        <p:spPr>
          <a:xfrm>
            <a:off x="1030499" y="4359353"/>
            <a:ext cx="45005" cy="482189"/>
          </a:xfrm>
          <a:prstGeom prst="straightConnector1">
            <a:avLst/>
          </a:prstGeom>
          <a:ln w="57150">
            <a:solidFill>
              <a:srgbClr val="00B0F0"/>
            </a:solidFill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4069070" y="5805076"/>
            <a:ext cx="234391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/>
              <a:t>Description of video, </a:t>
            </a:r>
          </a:p>
          <a:p>
            <a:pPr algn="ctr"/>
            <a:r>
              <a:rPr lang="en-US" b="1" dirty="0"/>
              <a:t>audio and multimedia </a:t>
            </a:r>
          </a:p>
          <a:p>
            <a:pPr algn="ctr"/>
            <a:r>
              <a:rPr lang="en-US" b="1" dirty="0"/>
              <a:t>for content search 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2253380" y="2074181"/>
            <a:ext cx="269389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fr-FR"/>
            </a:defPPr>
            <a:lvl1pPr algn="ctr">
              <a:defRPr b="1"/>
            </a:lvl1pPr>
          </a:lstStyle>
          <a:p>
            <a:r>
              <a:rPr lang="en-US" dirty="0"/>
              <a:t>Technologies for content </a:t>
            </a:r>
            <a:br>
              <a:rPr lang="en-US" dirty="0"/>
            </a:br>
            <a:r>
              <a:rPr lang="en-US" dirty="0"/>
              <a:t>e-commerce</a:t>
            </a:r>
          </a:p>
        </p:txBody>
      </p:sp>
      <p:cxnSp>
        <p:nvCxnSpPr>
          <p:cNvPr id="25" name="Straight Arrow Connector 24"/>
          <p:cNvCxnSpPr>
            <a:cxnSpLocks/>
            <a:stCxn id="23" idx="2"/>
            <a:endCxn id="6" idx="0"/>
          </p:cNvCxnSpPr>
          <p:nvPr/>
        </p:nvCxnSpPr>
        <p:spPr>
          <a:xfrm>
            <a:off x="3600329" y="2997511"/>
            <a:ext cx="460676" cy="777608"/>
          </a:xfrm>
          <a:prstGeom prst="straightConnector1">
            <a:avLst/>
          </a:prstGeom>
          <a:ln w="57150">
            <a:solidFill>
              <a:srgbClr val="00B0F0"/>
            </a:solidFill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6854965" y="5482534"/>
            <a:ext cx="255339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/>
              <a:t>Multimedia Application </a:t>
            </a:r>
          </a:p>
          <a:p>
            <a:pPr algn="ctr"/>
            <a:r>
              <a:rPr lang="en-US" b="1" dirty="0"/>
              <a:t>Formats (combinations</a:t>
            </a:r>
          </a:p>
          <a:p>
            <a:pPr algn="ctr"/>
            <a:r>
              <a:rPr lang="en-US" b="1" dirty="0"/>
              <a:t>of content formats)</a:t>
            </a:r>
          </a:p>
        </p:txBody>
      </p:sp>
      <p:cxnSp>
        <p:nvCxnSpPr>
          <p:cNvPr id="27" name="Straight Arrow Connector 26"/>
          <p:cNvCxnSpPr>
            <a:cxnSpLocks/>
            <a:stCxn id="26" idx="1"/>
            <a:endCxn id="7" idx="5"/>
          </p:cNvCxnSpPr>
          <p:nvPr/>
        </p:nvCxnSpPr>
        <p:spPr>
          <a:xfrm flipH="1" flipV="1">
            <a:off x="6184539" y="4799765"/>
            <a:ext cx="670426" cy="1144434"/>
          </a:xfrm>
          <a:prstGeom prst="straightConnector1">
            <a:avLst/>
          </a:prstGeom>
          <a:ln w="57150">
            <a:solidFill>
              <a:srgbClr val="00B0F0"/>
            </a:solidFill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/>
          <p:cNvCxnSpPr>
            <a:cxnSpLocks/>
            <a:stCxn id="16" idx="1"/>
            <a:endCxn id="5" idx="5"/>
          </p:cNvCxnSpPr>
          <p:nvPr/>
        </p:nvCxnSpPr>
        <p:spPr>
          <a:xfrm flipH="1" flipV="1">
            <a:off x="3323883" y="5904461"/>
            <a:ext cx="745187" cy="362280"/>
          </a:xfrm>
          <a:prstGeom prst="straightConnector1">
            <a:avLst/>
          </a:prstGeom>
          <a:ln w="57150">
            <a:solidFill>
              <a:srgbClr val="00B0F0"/>
            </a:solidFill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8290912" y="4538715"/>
            <a:ext cx="129234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/>
              <a:t>Systems &amp; </a:t>
            </a:r>
            <a:br>
              <a:rPr lang="en-US" b="1" dirty="0"/>
            </a:br>
            <a:r>
              <a:rPr lang="en-US" b="1" dirty="0"/>
              <a:t>transport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7033995" y="792182"/>
            <a:ext cx="146476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/>
              <a:t>Multimedia </a:t>
            </a:r>
          </a:p>
          <a:p>
            <a:pPr algn="ctr"/>
            <a:r>
              <a:rPr lang="en-US" b="1" dirty="0"/>
              <a:t>Platform </a:t>
            </a:r>
          </a:p>
          <a:p>
            <a:pPr algn="ctr"/>
            <a:r>
              <a:rPr lang="en-US" b="1" dirty="0"/>
              <a:t>Technologies 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9938376" y="4138750"/>
            <a:ext cx="134203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/>
              <a:t>Device &amp; </a:t>
            </a:r>
          </a:p>
          <a:p>
            <a:pPr algn="ctr"/>
            <a:r>
              <a:rPr lang="en-US" b="1" dirty="0"/>
              <a:t>application </a:t>
            </a:r>
          </a:p>
          <a:p>
            <a:pPr algn="ctr"/>
            <a:r>
              <a:rPr lang="en-US" b="1" dirty="0"/>
              <a:t>interfaces</a:t>
            </a:r>
          </a:p>
        </p:txBody>
      </p:sp>
      <p:cxnSp>
        <p:nvCxnSpPr>
          <p:cNvPr id="43" name="Straight Arrow Connector 42"/>
          <p:cNvCxnSpPr>
            <a:cxnSpLocks/>
            <a:stCxn id="35" idx="2"/>
            <a:endCxn id="9" idx="1"/>
          </p:cNvCxnSpPr>
          <p:nvPr/>
        </p:nvCxnSpPr>
        <p:spPr>
          <a:xfrm>
            <a:off x="7766376" y="1715512"/>
            <a:ext cx="0" cy="552846"/>
          </a:xfrm>
          <a:prstGeom prst="straightConnector1">
            <a:avLst/>
          </a:prstGeom>
          <a:ln w="57150">
            <a:solidFill>
              <a:srgbClr val="00B0F0"/>
            </a:solidFill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Arrow Connector 43"/>
          <p:cNvCxnSpPr>
            <a:cxnSpLocks/>
            <a:stCxn id="34" idx="1"/>
            <a:endCxn id="8" idx="5"/>
          </p:cNvCxnSpPr>
          <p:nvPr/>
        </p:nvCxnSpPr>
        <p:spPr>
          <a:xfrm flipH="1" flipV="1">
            <a:off x="7649820" y="4213992"/>
            <a:ext cx="641092" cy="647889"/>
          </a:xfrm>
          <a:prstGeom prst="straightConnector1">
            <a:avLst/>
          </a:prstGeom>
          <a:ln w="57150">
            <a:solidFill>
              <a:srgbClr val="00B0F0"/>
            </a:solidFill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Arrow Connector 48"/>
          <p:cNvCxnSpPr>
            <a:cxnSpLocks/>
            <a:stCxn id="10" idx="4"/>
            <a:endCxn id="36" idx="0"/>
          </p:cNvCxnSpPr>
          <p:nvPr/>
        </p:nvCxnSpPr>
        <p:spPr>
          <a:xfrm>
            <a:off x="9938376" y="3429000"/>
            <a:ext cx="671017" cy="709750"/>
          </a:xfrm>
          <a:prstGeom prst="straightConnector1">
            <a:avLst/>
          </a:prstGeom>
          <a:ln w="57150">
            <a:solidFill>
              <a:srgbClr val="00B0F0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Oval 29">
            <a:extLst>
              <a:ext uri="{FF2B5EF4-FFF2-40B4-BE49-F238E27FC236}">
                <a16:creationId xmlns:a16="http://schemas.microsoft.com/office/drawing/2014/main" id="{E56D9478-0486-57E7-C866-89EB00F8DA53}"/>
              </a:ext>
            </a:extLst>
          </p:cNvPr>
          <p:cNvSpPr/>
          <p:nvPr/>
        </p:nvSpPr>
        <p:spPr>
          <a:xfrm>
            <a:off x="10253919" y="792182"/>
            <a:ext cx="1998902" cy="1927068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sz="2400" b="1" dirty="0">
                <a:solidFill>
                  <a:schemeClr val="bg1"/>
                </a:solidFill>
              </a:rPr>
              <a:t>MPEG - AI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E03CB438-9F85-7B33-60C9-579B4E45591D}"/>
              </a:ext>
            </a:extLst>
          </p:cNvPr>
          <p:cNvSpPr txBox="1"/>
          <p:nvPr/>
        </p:nvSpPr>
        <p:spPr>
          <a:xfrm>
            <a:off x="8937083" y="396507"/>
            <a:ext cx="19752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/>
              <a:t>AI for multimedia </a:t>
            </a:r>
          </a:p>
        </p:txBody>
      </p:sp>
      <p:cxnSp>
        <p:nvCxnSpPr>
          <p:cNvPr id="38" name="Straight Arrow Connector 37">
            <a:extLst>
              <a:ext uri="{FF2B5EF4-FFF2-40B4-BE49-F238E27FC236}">
                <a16:creationId xmlns:a16="http://schemas.microsoft.com/office/drawing/2014/main" id="{DB47EA19-F11F-9FD3-ECFE-A454FEF2AEB5}"/>
              </a:ext>
            </a:extLst>
          </p:cNvPr>
          <p:cNvCxnSpPr>
            <a:cxnSpLocks/>
          </p:cNvCxnSpPr>
          <p:nvPr/>
        </p:nvCxnSpPr>
        <p:spPr>
          <a:xfrm>
            <a:off x="9924691" y="771193"/>
            <a:ext cx="528281" cy="382465"/>
          </a:xfrm>
          <a:prstGeom prst="straightConnector1">
            <a:avLst/>
          </a:prstGeom>
          <a:ln w="57150">
            <a:solidFill>
              <a:srgbClr val="00B0F0"/>
            </a:solidFill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66058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50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3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b="1" dirty="0"/>
              <a:t>What is in the roadmap document?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81450" y="1825625"/>
            <a:ext cx="10233800" cy="4351338"/>
          </a:xfrm>
        </p:spPr>
        <p:txBody>
          <a:bodyPr/>
          <a:lstStyle/>
          <a:p>
            <a:r>
              <a:rPr lang="en-GB" dirty="0"/>
              <a:t>Introduction of what and who MPEG is</a:t>
            </a:r>
          </a:p>
          <a:p>
            <a:r>
              <a:rPr lang="en-GB" dirty="0"/>
              <a:t>Outline of MPEG’s most important standards</a:t>
            </a:r>
          </a:p>
          <a:p>
            <a:r>
              <a:rPr lang="en-GB" dirty="0"/>
              <a:t>An overview of MPEG’s areas of activity</a:t>
            </a:r>
          </a:p>
          <a:p>
            <a:r>
              <a:rPr lang="en-GB" dirty="0"/>
              <a:t>An overview of MPEG’s standards</a:t>
            </a:r>
          </a:p>
          <a:p>
            <a:pPr marL="0" indent="0">
              <a:buNone/>
            </a:pPr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6615452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1" name="Straight Connector 120">
            <a:extLst>
              <a:ext uri="{FF2B5EF4-FFF2-40B4-BE49-F238E27FC236}">
                <a16:creationId xmlns:a16="http://schemas.microsoft.com/office/drawing/2014/main" id="{F3F14E71-2B47-ED4A-87D1-DF79DCCCDA49}"/>
              </a:ext>
            </a:extLst>
          </p:cNvPr>
          <p:cNvCxnSpPr>
            <a:cxnSpLocks/>
          </p:cNvCxnSpPr>
          <p:nvPr/>
        </p:nvCxnSpPr>
        <p:spPr>
          <a:xfrm>
            <a:off x="10754577" y="1095693"/>
            <a:ext cx="0" cy="4584664"/>
          </a:xfrm>
          <a:prstGeom prst="line">
            <a:avLst/>
          </a:prstGeom>
          <a:ln w="19050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A7A72CE1-E4A4-B946-B466-7737D3431972}"/>
              </a:ext>
            </a:extLst>
          </p:cNvPr>
          <p:cNvCxnSpPr>
            <a:cxnSpLocks/>
          </p:cNvCxnSpPr>
          <p:nvPr/>
        </p:nvCxnSpPr>
        <p:spPr>
          <a:xfrm>
            <a:off x="9518895" y="1070979"/>
            <a:ext cx="0" cy="4584664"/>
          </a:xfrm>
          <a:prstGeom prst="line">
            <a:avLst/>
          </a:prstGeom>
          <a:ln w="19050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Straight Connector 118">
            <a:extLst>
              <a:ext uri="{FF2B5EF4-FFF2-40B4-BE49-F238E27FC236}">
                <a16:creationId xmlns:a16="http://schemas.microsoft.com/office/drawing/2014/main" id="{30813F8B-977F-0B42-B932-F0831A0022D8}"/>
              </a:ext>
            </a:extLst>
          </p:cNvPr>
          <p:cNvCxnSpPr>
            <a:cxnSpLocks/>
          </p:cNvCxnSpPr>
          <p:nvPr/>
        </p:nvCxnSpPr>
        <p:spPr>
          <a:xfrm>
            <a:off x="8246144" y="1095693"/>
            <a:ext cx="0" cy="4584664"/>
          </a:xfrm>
          <a:prstGeom prst="line">
            <a:avLst/>
          </a:prstGeom>
          <a:ln w="19050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F2B1A28D-CE5C-8E4B-B7F4-585474B5EBB7}"/>
              </a:ext>
            </a:extLst>
          </p:cNvPr>
          <p:cNvCxnSpPr>
            <a:cxnSpLocks/>
          </p:cNvCxnSpPr>
          <p:nvPr/>
        </p:nvCxnSpPr>
        <p:spPr>
          <a:xfrm>
            <a:off x="6837472" y="1070979"/>
            <a:ext cx="0" cy="4584664"/>
          </a:xfrm>
          <a:prstGeom prst="line">
            <a:avLst/>
          </a:prstGeom>
          <a:ln w="19050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Straight Connector 106">
            <a:extLst>
              <a:ext uri="{FF2B5EF4-FFF2-40B4-BE49-F238E27FC236}">
                <a16:creationId xmlns:a16="http://schemas.microsoft.com/office/drawing/2014/main" id="{CAE425D7-5EB6-994D-B91B-06833A881AB9}"/>
              </a:ext>
            </a:extLst>
          </p:cNvPr>
          <p:cNvCxnSpPr>
            <a:cxnSpLocks/>
          </p:cNvCxnSpPr>
          <p:nvPr/>
        </p:nvCxnSpPr>
        <p:spPr>
          <a:xfrm>
            <a:off x="1589956" y="1099809"/>
            <a:ext cx="0" cy="4584664"/>
          </a:xfrm>
          <a:prstGeom prst="line">
            <a:avLst/>
          </a:prstGeom>
          <a:ln w="19050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Straight Connector 104">
            <a:extLst>
              <a:ext uri="{FF2B5EF4-FFF2-40B4-BE49-F238E27FC236}">
                <a16:creationId xmlns:a16="http://schemas.microsoft.com/office/drawing/2014/main" id="{26902162-5877-D948-A332-F9BF5438FFE4}"/>
              </a:ext>
            </a:extLst>
          </p:cNvPr>
          <p:cNvCxnSpPr>
            <a:cxnSpLocks/>
          </p:cNvCxnSpPr>
          <p:nvPr/>
        </p:nvCxnSpPr>
        <p:spPr>
          <a:xfrm>
            <a:off x="4267262" y="1070979"/>
            <a:ext cx="0" cy="4584664"/>
          </a:xfrm>
          <a:prstGeom prst="line">
            <a:avLst/>
          </a:prstGeom>
          <a:ln w="19050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Straight Connector 105">
            <a:extLst>
              <a:ext uri="{FF2B5EF4-FFF2-40B4-BE49-F238E27FC236}">
                <a16:creationId xmlns:a16="http://schemas.microsoft.com/office/drawing/2014/main" id="{967AD1C9-CFF2-6D48-825B-E2F25617F252}"/>
              </a:ext>
            </a:extLst>
          </p:cNvPr>
          <p:cNvCxnSpPr>
            <a:cxnSpLocks/>
          </p:cNvCxnSpPr>
          <p:nvPr/>
        </p:nvCxnSpPr>
        <p:spPr>
          <a:xfrm>
            <a:off x="2932725" y="1108050"/>
            <a:ext cx="0" cy="4584664"/>
          </a:xfrm>
          <a:prstGeom prst="line">
            <a:avLst/>
          </a:prstGeom>
          <a:ln w="19050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TextBox 29"/>
          <p:cNvSpPr txBox="1"/>
          <p:nvPr/>
        </p:nvSpPr>
        <p:spPr>
          <a:xfrm>
            <a:off x="2125502" y="5925500"/>
            <a:ext cx="662035" cy="477050"/>
          </a:xfrm>
          <a:prstGeom prst="rect">
            <a:avLst/>
          </a:prstGeom>
          <a:noFill/>
        </p:spPr>
        <p:txBody>
          <a:bodyPr wrap="none" lIns="76197" tIns="38098" rIns="76197" bIns="38098" rtlCol="0">
            <a:spAutoFit/>
          </a:bodyPr>
          <a:lstStyle/>
          <a:p>
            <a:r>
              <a:rPr lang="en-US" sz="1300" b="1" dirty="0" err="1"/>
              <a:t>Colour</a:t>
            </a:r>
            <a:r>
              <a:rPr lang="en-US" sz="1300" b="1" dirty="0"/>
              <a:t> </a:t>
            </a:r>
            <a:br>
              <a:rPr lang="en-US" sz="1300" b="1" dirty="0"/>
            </a:br>
            <a:r>
              <a:rPr lang="en-US" sz="1300" b="1" dirty="0"/>
              <a:t>coding</a:t>
            </a:r>
          </a:p>
        </p:txBody>
      </p:sp>
      <p:sp>
        <p:nvSpPr>
          <p:cNvPr id="50" name="Rectangle 30"/>
          <p:cNvSpPr/>
          <p:nvPr/>
        </p:nvSpPr>
        <p:spPr>
          <a:xfrm>
            <a:off x="3057993" y="5869154"/>
            <a:ext cx="960000" cy="300000"/>
          </a:xfrm>
          <a:prstGeom prst="rect">
            <a:avLst/>
          </a:prstGeom>
          <a:solidFill>
            <a:srgbClr val="D0190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76197" tIns="38098" rIns="76197" bIns="38098" anchor="ctr" anchorCtr="1">
            <a:noAutofit/>
          </a:bodyPr>
          <a:lstStyle/>
          <a:p>
            <a:r>
              <a:rPr lang="en-US" sz="13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MPEG-1</a:t>
            </a:r>
          </a:p>
        </p:txBody>
      </p:sp>
      <p:sp>
        <p:nvSpPr>
          <p:cNvPr id="51" name="Rectangle 31"/>
          <p:cNvSpPr/>
          <p:nvPr/>
        </p:nvSpPr>
        <p:spPr>
          <a:xfrm>
            <a:off x="4063131" y="5869154"/>
            <a:ext cx="960000" cy="300000"/>
          </a:xfrm>
          <a:prstGeom prst="rect">
            <a:avLst/>
          </a:prstGeom>
          <a:solidFill>
            <a:schemeClr val="accent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76197" tIns="38098" rIns="76197" bIns="38098" anchor="ctr" anchorCtr="1">
            <a:noAutofit/>
          </a:bodyPr>
          <a:lstStyle/>
          <a:p>
            <a:r>
              <a:rPr lang="en-US" sz="1300" b="1" dirty="0">
                <a:solidFill>
                  <a:schemeClr val="bg1"/>
                </a:solidFill>
              </a:rPr>
              <a:t>MPEG-2</a:t>
            </a:r>
          </a:p>
        </p:txBody>
      </p:sp>
      <p:sp>
        <p:nvSpPr>
          <p:cNvPr id="52" name="Rectangle 32"/>
          <p:cNvSpPr/>
          <p:nvPr/>
        </p:nvSpPr>
        <p:spPr>
          <a:xfrm>
            <a:off x="5068270" y="5869154"/>
            <a:ext cx="960000" cy="300000"/>
          </a:xfrm>
          <a:prstGeom prst="rect">
            <a:avLst/>
          </a:prstGeom>
          <a:solidFill>
            <a:srgbClr val="FF817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76197" tIns="38098" rIns="76197" bIns="38098" anchor="ctr" anchorCtr="1">
            <a:noAutofit/>
          </a:bodyPr>
          <a:lstStyle/>
          <a:p>
            <a:r>
              <a:rPr lang="en-US" sz="1400" b="1" dirty="0">
                <a:solidFill>
                  <a:schemeClr val="bg1"/>
                </a:solidFill>
              </a:rPr>
              <a:t>MPEG-4</a:t>
            </a:r>
          </a:p>
        </p:txBody>
      </p:sp>
      <p:sp>
        <p:nvSpPr>
          <p:cNvPr id="53" name="Rectangle 33"/>
          <p:cNvSpPr/>
          <p:nvPr/>
        </p:nvSpPr>
        <p:spPr>
          <a:xfrm>
            <a:off x="7044965" y="5869154"/>
            <a:ext cx="960000" cy="300000"/>
          </a:xfrm>
          <a:prstGeom prst="rect">
            <a:avLst/>
          </a:prstGeom>
          <a:solidFill>
            <a:srgbClr val="7AD0B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76197" tIns="38098" rIns="76197" bIns="38098" anchor="ctr" anchorCtr="1">
            <a:noAutofit/>
          </a:bodyPr>
          <a:lstStyle/>
          <a:p>
            <a:r>
              <a:rPr lang="en-US" sz="1400" b="1" dirty="0">
                <a:solidFill>
                  <a:schemeClr val="bg1"/>
                </a:solidFill>
              </a:rPr>
              <a:t>MPEG-7</a:t>
            </a:r>
          </a:p>
        </p:txBody>
      </p:sp>
      <p:sp>
        <p:nvSpPr>
          <p:cNvPr id="54" name="Rectangle 34"/>
          <p:cNvSpPr/>
          <p:nvPr/>
        </p:nvSpPr>
        <p:spPr>
          <a:xfrm>
            <a:off x="3057993" y="6229041"/>
            <a:ext cx="960000" cy="300000"/>
          </a:xfrm>
          <a:prstGeom prst="rect">
            <a:avLst/>
          </a:prstGeom>
          <a:solidFill>
            <a:srgbClr val="FFCB25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8098" rIns="0" bIns="38098" rtlCol="0" anchor="ctr"/>
          <a:lstStyle/>
          <a:p>
            <a:pPr algn="ctr"/>
            <a:r>
              <a:rPr lang="en-US" sz="1400" b="1" dirty="0">
                <a:solidFill>
                  <a:schemeClr val="bg1"/>
                </a:solidFill>
              </a:rPr>
              <a:t>MPEG-A</a:t>
            </a:r>
          </a:p>
        </p:txBody>
      </p:sp>
      <p:sp>
        <p:nvSpPr>
          <p:cNvPr id="55" name="Rectangle 35"/>
          <p:cNvSpPr/>
          <p:nvPr/>
        </p:nvSpPr>
        <p:spPr>
          <a:xfrm>
            <a:off x="4063131" y="6228854"/>
            <a:ext cx="960000" cy="300000"/>
          </a:xfrm>
          <a:prstGeom prst="rect">
            <a:avLst/>
          </a:prstGeom>
          <a:solidFill>
            <a:srgbClr val="CF5F9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76197" tIns="38098" rIns="76197" bIns="38098" anchor="ctr" anchorCtr="1">
            <a:noAutofit/>
          </a:bodyPr>
          <a:lstStyle/>
          <a:p>
            <a:r>
              <a:rPr lang="en-US" sz="13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MPEG-B</a:t>
            </a:r>
          </a:p>
        </p:txBody>
      </p:sp>
      <p:sp>
        <p:nvSpPr>
          <p:cNvPr id="56" name="Rectangle 36"/>
          <p:cNvSpPr/>
          <p:nvPr/>
        </p:nvSpPr>
        <p:spPr>
          <a:xfrm>
            <a:off x="8050104" y="6229041"/>
            <a:ext cx="960000" cy="300000"/>
          </a:xfrm>
          <a:prstGeom prst="rect">
            <a:avLst/>
          </a:prstGeom>
          <a:solidFill>
            <a:srgbClr val="FFC3A7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76197" tIns="38098" rIns="76197" bIns="38098" anchor="ctr" anchorCtr="1">
            <a:noAutofit/>
          </a:bodyPr>
          <a:lstStyle/>
          <a:p>
            <a:r>
              <a:rPr lang="en-US" sz="1300" b="1" dirty="0">
                <a:solidFill>
                  <a:schemeClr val="bg1"/>
                </a:solidFill>
              </a:rPr>
              <a:t>MPEG-H</a:t>
            </a:r>
          </a:p>
        </p:txBody>
      </p:sp>
      <p:sp>
        <p:nvSpPr>
          <p:cNvPr id="57" name="TextBox 37"/>
          <p:cNvSpPr txBox="1"/>
          <p:nvPr/>
        </p:nvSpPr>
        <p:spPr>
          <a:xfrm>
            <a:off x="8050103" y="5868968"/>
            <a:ext cx="960000" cy="300000"/>
          </a:xfrm>
          <a:prstGeom prst="rect">
            <a:avLst/>
          </a:prstGeom>
          <a:solidFill>
            <a:srgbClr val="7CACCC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76197" tIns="38098" rIns="76197" bIns="38098" rtlCol="0" anchor="ctr" anchorCtr="1">
            <a:noAutofit/>
          </a:bodyPr>
          <a:lstStyle/>
          <a:p>
            <a:r>
              <a:rPr lang="en-US" sz="1300" b="1" dirty="0">
                <a:solidFill>
                  <a:schemeClr val="bg1"/>
                </a:solidFill>
              </a:rPr>
              <a:t>MPEG-21</a:t>
            </a:r>
          </a:p>
        </p:txBody>
      </p:sp>
      <p:sp>
        <p:nvSpPr>
          <p:cNvPr id="58" name="TextBox 38"/>
          <p:cNvSpPr txBox="1"/>
          <p:nvPr/>
        </p:nvSpPr>
        <p:spPr>
          <a:xfrm>
            <a:off x="5074654" y="6221927"/>
            <a:ext cx="960000" cy="300000"/>
          </a:xfrm>
          <a:prstGeom prst="rect">
            <a:avLst/>
          </a:prstGeom>
          <a:solidFill>
            <a:srgbClr val="AC80D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76197" tIns="38098" rIns="76197" bIns="38098" rtlCol="0" anchor="ctr" anchorCtr="1">
            <a:noAutofit/>
          </a:bodyPr>
          <a:lstStyle/>
          <a:p>
            <a:r>
              <a:rPr lang="en-US" sz="13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MPEG-V</a:t>
            </a:r>
          </a:p>
        </p:txBody>
      </p:sp>
      <p:sp>
        <p:nvSpPr>
          <p:cNvPr id="60" name="Rectangle 33"/>
          <p:cNvSpPr/>
          <p:nvPr/>
        </p:nvSpPr>
        <p:spPr>
          <a:xfrm>
            <a:off x="6073408" y="6229041"/>
            <a:ext cx="960000" cy="300000"/>
          </a:xfrm>
          <a:prstGeom prst="rect">
            <a:avLst/>
          </a:prstGeom>
          <a:solidFill>
            <a:srgbClr val="F109A4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76197" tIns="38098" rIns="76197" bIns="38098" anchor="ctr" anchorCtr="1">
            <a:noAutofit/>
          </a:bodyPr>
          <a:lstStyle/>
          <a:p>
            <a:r>
              <a:rPr lang="en-US" sz="13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MPEG-D</a:t>
            </a:r>
          </a:p>
        </p:txBody>
      </p:sp>
      <p:cxnSp>
        <p:nvCxnSpPr>
          <p:cNvPr id="69" name="Straight Connector 68"/>
          <p:cNvCxnSpPr>
            <a:cxnSpLocks/>
          </p:cNvCxnSpPr>
          <p:nvPr/>
        </p:nvCxnSpPr>
        <p:spPr>
          <a:xfrm>
            <a:off x="5572960" y="1079220"/>
            <a:ext cx="0" cy="4584664"/>
          </a:xfrm>
          <a:prstGeom prst="line">
            <a:avLst/>
          </a:prstGeom>
          <a:ln w="19050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303182" y="777408"/>
            <a:ext cx="620357" cy="353939"/>
          </a:xfrm>
          <a:prstGeom prst="rect">
            <a:avLst/>
          </a:prstGeom>
          <a:noFill/>
        </p:spPr>
        <p:txBody>
          <a:bodyPr wrap="none" lIns="76197" tIns="38098" rIns="76197" bIns="38098" rtlCol="0">
            <a:spAutoFit/>
          </a:bodyPr>
          <a:lstStyle/>
          <a:p>
            <a:r>
              <a:rPr lang="en-US" dirty="0"/>
              <a:t>1990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932073" y="771445"/>
            <a:ext cx="623883" cy="353939"/>
          </a:xfrm>
          <a:prstGeom prst="rect">
            <a:avLst/>
          </a:prstGeom>
          <a:noFill/>
        </p:spPr>
        <p:txBody>
          <a:bodyPr wrap="none" lIns="76197" tIns="38098" rIns="76197" bIns="38098" rtlCol="0">
            <a:spAutoFit/>
          </a:bodyPr>
          <a:lstStyle/>
          <a:p>
            <a:r>
              <a:rPr lang="en-US"/>
              <a:t>2000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6560963" y="777408"/>
            <a:ext cx="609456" cy="353939"/>
          </a:xfrm>
          <a:prstGeom prst="rect">
            <a:avLst/>
          </a:prstGeom>
          <a:noFill/>
        </p:spPr>
        <p:txBody>
          <a:bodyPr wrap="none" lIns="76197" tIns="38098" rIns="76197" bIns="38098" rtlCol="0">
            <a:spAutoFit/>
          </a:bodyPr>
          <a:lstStyle/>
          <a:p>
            <a:r>
              <a:rPr lang="en-US"/>
              <a:t>2010</a:t>
            </a:r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592097" y="777408"/>
            <a:ext cx="612341" cy="353939"/>
          </a:xfrm>
          <a:prstGeom prst="rect">
            <a:avLst/>
          </a:prstGeom>
          <a:noFill/>
        </p:spPr>
        <p:txBody>
          <a:bodyPr wrap="none" lIns="76197" tIns="38098" rIns="76197" bIns="38098" rtlCol="0">
            <a:spAutoFit/>
          </a:bodyPr>
          <a:lstStyle/>
          <a:p>
            <a:r>
              <a:rPr lang="en-US"/>
              <a:t>1995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245816" y="777408"/>
            <a:ext cx="615868" cy="353939"/>
          </a:xfrm>
          <a:prstGeom prst="rect">
            <a:avLst/>
          </a:prstGeom>
          <a:noFill/>
        </p:spPr>
        <p:txBody>
          <a:bodyPr wrap="none" lIns="76197" tIns="38098" rIns="76197" bIns="38098" rtlCol="0">
            <a:spAutoFit/>
          </a:bodyPr>
          <a:lstStyle/>
          <a:p>
            <a:r>
              <a:rPr lang="en-US"/>
              <a:t>2005</a:t>
            </a:r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7894942" y="777408"/>
            <a:ext cx="601441" cy="353939"/>
          </a:xfrm>
          <a:prstGeom prst="rect">
            <a:avLst/>
          </a:prstGeom>
          <a:noFill/>
        </p:spPr>
        <p:txBody>
          <a:bodyPr wrap="none" lIns="76197" tIns="38098" rIns="76197" bIns="38098" rtlCol="0">
            <a:spAutoFit/>
          </a:bodyPr>
          <a:lstStyle/>
          <a:p>
            <a:r>
              <a:rPr lang="en-US"/>
              <a:t>2015</a:t>
            </a:r>
            <a:endParaRPr lang="en-US" dirty="0"/>
          </a:p>
        </p:txBody>
      </p:sp>
      <p:grpSp>
        <p:nvGrpSpPr>
          <p:cNvPr id="3" name="Group 2"/>
          <p:cNvGrpSpPr/>
          <p:nvPr/>
        </p:nvGrpSpPr>
        <p:grpSpPr>
          <a:xfrm>
            <a:off x="284283" y="2007521"/>
            <a:ext cx="11180805" cy="652297"/>
            <a:chOff x="277067" y="1658028"/>
            <a:chExt cx="8892707" cy="652297"/>
          </a:xfrm>
        </p:grpSpPr>
        <p:cxnSp>
          <p:nvCxnSpPr>
            <p:cNvPr id="7" name="Connecteur droit avec flèche 13"/>
            <p:cNvCxnSpPr>
              <a:cxnSpLocks/>
            </p:cNvCxnSpPr>
            <p:nvPr/>
          </p:nvCxnSpPr>
          <p:spPr>
            <a:xfrm>
              <a:off x="1131847" y="1958028"/>
              <a:ext cx="8037927" cy="26451"/>
            </a:xfrm>
            <a:prstGeom prst="straightConnector1">
              <a:avLst/>
            </a:prstGeom>
            <a:ln w="38100">
              <a:solidFill>
                <a:schemeClr val="bg2">
                  <a:lumMod val="60000"/>
                  <a:lumOff val="40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TextBox 17"/>
            <p:cNvSpPr txBox="1"/>
            <p:nvPr/>
          </p:nvSpPr>
          <p:spPr>
            <a:xfrm>
              <a:off x="277067" y="1781058"/>
              <a:ext cx="665626" cy="35393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76197" tIns="38098" rIns="76197" bIns="38098" rtlCol="0">
              <a:spAutoFit/>
            </a:bodyPr>
            <a:lstStyle/>
            <a:p>
              <a:pPr algn="r"/>
              <a:r>
                <a:rPr lang="en-US" b="1" dirty="0"/>
                <a:t>Video</a:t>
              </a: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1906321" y="2010325"/>
              <a:ext cx="911819" cy="300000"/>
            </a:xfrm>
            <a:prstGeom prst="rect">
              <a:avLst/>
            </a:prstGeom>
            <a:solidFill>
              <a:schemeClr val="accent2"/>
            </a:solidFill>
            <a:ln>
              <a:solidFill>
                <a:schemeClr val="bg2">
                  <a:lumMod val="60000"/>
                  <a:lumOff val="4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lIns="76197" tIns="38098" rIns="76197" bIns="38098" anchor="ctr" anchorCtr="1">
              <a:noAutofit/>
            </a:bodyPr>
            <a:lstStyle>
              <a:defPPr>
                <a:defRPr lang="en-US"/>
              </a:defPPr>
            </a:lstStyle>
            <a:p>
              <a:r>
                <a:rPr lang="en-US" sz="1400" b="1" dirty="0">
                  <a:solidFill>
                    <a:schemeClr val="bg1"/>
                  </a:solidFill>
                </a:rPr>
                <a:t>Video</a:t>
              </a: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4274104" y="1658028"/>
              <a:ext cx="545021" cy="300000"/>
            </a:xfrm>
            <a:prstGeom prst="rect">
              <a:avLst/>
            </a:prstGeom>
            <a:solidFill>
              <a:srgbClr val="FF8170"/>
            </a:solidFill>
            <a:ln>
              <a:solidFill>
                <a:schemeClr val="bg2">
                  <a:lumMod val="60000"/>
                  <a:lumOff val="4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lIns="76197" tIns="38098" rIns="76197" bIns="38098" anchor="ctr" anchorCtr="1">
              <a:noAutofit/>
            </a:bodyPr>
            <a:lstStyle>
              <a:defPPr>
                <a:defRPr lang="en-US"/>
              </a:defPPr>
            </a:lstStyle>
            <a:p>
              <a:r>
                <a:rPr lang="en-US" sz="1400" b="1" dirty="0">
                  <a:solidFill>
                    <a:schemeClr val="bg1"/>
                  </a:solidFill>
                </a:rPr>
                <a:t>AVC</a:t>
              </a: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5777834" y="1658028"/>
              <a:ext cx="685551" cy="300000"/>
            </a:xfrm>
            <a:prstGeom prst="rect">
              <a:avLst/>
            </a:prstGeom>
            <a:solidFill>
              <a:srgbClr val="FFC3A7"/>
            </a:solidFill>
            <a:ln>
              <a:solidFill>
                <a:schemeClr val="bg2">
                  <a:lumMod val="60000"/>
                  <a:lumOff val="4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lIns="76197" tIns="38098" rIns="76197" bIns="38098" anchor="ctr" anchorCtr="1">
              <a:noAutofit/>
            </a:bodyPr>
            <a:lstStyle>
              <a:defPPr>
                <a:defRPr lang="en-US"/>
              </a:defPPr>
            </a:lstStyle>
            <a:p>
              <a:r>
                <a:rPr lang="en-US" sz="1400" b="1" dirty="0">
                  <a:solidFill>
                    <a:schemeClr val="bg1"/>
                  </a:solidFill>
                </a:rPr>
                <a:t>HEVC</a:t>
              </a: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3175000" y="1658028"/>
              <a:ext cx="401018" cy="300000"/>
            </a:xfrm>
            <a:prstGeom prst="rect">
              <a:avLst/>
            </a:prstGeom>
            <a:solidFill>
              <a:srgbClr val="FF8170"/>
            </a:solidFill>
            <a:ln>
              <a:solidFill>
                <a:schemeClr val="bg2">
                  <a:lumMod val="60000"/>
                  <a:lumOff val="4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lIns="76197" tIns="38098" rIns="76197" bIns="38098" anchor="ctr" anchorCtr="1">
              <a:noAutofit/>
            </a:bodyPr>
            <a:lstStyle>
              <a:defPPr>
                <a:defRPr lang="en-US"/>
              </a:defPPr>
            </a:lstStyle>
            <a:p>
              <a:r>
                <a:rPr lang="en-US" sz="1400" b="1" dirty="0">
                  <a:solidFill>
                    <a:schemeClr val="bg1"/>
                  </a:solidFill>
                </a:rPr>
                <a:t>SP</a:t>
              </a: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3646513" y="1658028"/>
              <a:ext cx="530968" cy="300000"/>
            </a:xfrm>
            <a:prstGeom prst="rect">
              <a:avLst/>
            </a:prstGeom>
            <a:solidFill>
              <a:srgbClr val="FF8170"/>
            </a:solidFill>
            <a:ln>
              <a:solidFill>
                <a:schemeClr val="bg2">
                  <a:lumMod val="60000"/>
                  <a:lumOff val="4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lIns="76197" tIns="38098" rIns="76197" bIns="38098" anchor="ctr" anchorCtr="1">
              <a:noAutofit/>
            </a:bodyPr>
            <a:lstStyle>
              <a:defPPr>
                <a:defRPr lang="en-US"/>
              </a:defPPr>
            </a:lstStyle>
            <a:p>
              <a:r>
                <a:rPr lang="en-US" sz="1400" b="1" dirty="0">
                  <a:solidFill>
                    <a:schemeClr val="bg1"/>
                  </a:solidFill>
                </a:rPr>
                <a:t>ASP</a:t>
              </a: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1575761" y="1658028"/>
              <a:ext cx="911819" cy="300000"/>
            </a:xfrm>
            <a:prstGeom prst="rect">
              <a:avLst/>
            </a:prstGeom>
            <a:solidFill>
              <a:srgbClr val="D01900"/>
            </a:solidFill>
            <a:ln>
              <a:solidFill>
                <a:schemeClr val="bg2">
                  <a:lumMod val="60000"/>
                  <a:lumOff val="4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lIns="76197" tIns="38098" rIns="76197" bIns="38098" anchor="ctr" anchorCtr="1">
              <a:noAutofit/>
            </a:bodyPr>
            <a:lstStyle>
              <a:defPPr>
                <a:defRPr lang="en-US"/>
              </a:defPPr>
              <a:lvl1pPr algn="ctr"/>
            </a:lstStyle>
            <a:p>
              <a:r>
                <a:rPr lang="en-US" sz="14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Video</a:t>
              </a:r>
            </a:p>
          </p:txBody>
        </p:sp>
      </p:grpSp>
      <p:grpSp>
        <p:nvGrpSpPr>
          <p:cNvPr id="64" name="Group 63"/>
          <p:cNvGrpSpPr/>
          <p:nvPr/>
        </p:nvGrpSpPr>
        <p:grpSpPr>
          <a:xfrm>
            <a:off x="79969" y="4347781"/>
            <a:ext cx="11385118" cy="667501"/>
            <a:chOff x="91826" y="3998288"/>
            <a:chExt cx="10322187" cy="667501"/>
          </a:xfrm>
        </p:grpSpPr>
        <p:sp>
          <p:nvSpPr>
            <p:cNvPr id="5" name="TextBox 4"/>
            <p:cNvSpPr txBox="1"/>
            <p:nvPr/>
          </p:nvSpPr>
          <p:spPr>
            <a:xfrm>
              <a:off x="91826" y="4153134"/>
              <a:ext cx="911242" cy="35393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76197" tIns="38098" rIns="76197" bIns="38098" rtlCol="0">
              <a:spAutoFit/>
            </a:bodyPr>
            <a:lstStyle/>
            <a:p>
              <a:pPr algn="r"/>
              <a:r>
                <a:rPr lang="en-US" b="1" dirty="0"/>
                <a:t>Systems</a:t>
              </a:r>
            </a:p>
          </p:txBody>
        </p:sp>
        <p:cxnSp>
          <p:nvCxnSpPr>
            <p:cNvPr id="10" name="Connecteur droit avec flèche 13"/>
            <p:cNvCxnSpPr>
              <a:cxnSpLocks/>
            </p:cNvCxnSpPr>
            <p:nvPr/>
          </p:nvCxnSpPr>
          <p:spPr>
            <a:xfrm flipV="1">
              <a:off x="1131847" y="4294420"/>
              <a:ext cx="9282166" cy="35684"/>
            </a:xfrm>
            <a:prstGeom prst="straightConnector1">
              <a:avLst/>
            </a:prstGeom>
            <a:ln w="38100">
              <a:solidFill>
                <a:schemeClr val="bg2">
                  <a:lumMod val="60000"/>
                  <a:lumOff val="40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TextBox 25"/>
            <p:cNvSpPr txBox="1"/>
            <p:nvPr/>
          </p:nvSpPr>
          <p:spPr>
            <a:xfrm>
              <a:off x="1906321" y="3998288"/>
              <a:ext cx="911819" cy="300000"/>
            </a:xfrm>
            <a:prstGeom prst="rect">
              <a:avLst/>
            </a:prstGeom>
            <a:solidFill>
              <a:schemeClr val="accent2"/>
            </a:solidFill>
            <a:ln>
              <a:solidFill>
                <a:schemeClr val="bg2">
                  <a:lumMod val="60000"/>
                  <a:lumOff val="4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lIns="76197" tIns="38098" rIns="76197" bIns="38098" anchor="ctr" anchorCtr="1">
              <a:noAutofit/>
            </a:bodyPr>
            <a:lstStyle>
              <a:defPPr>
                <a:defRPr lang="en-US"/>
              </a:defPPr>
            </a:lstStyle>
            <a:p>
              <a:r>
                <a:rPr lang="en-US" sz="1400" b="1" dirty="0">
                  <a:solidFill>
                    <a:schemeClr val="bg1"/>
                  </a:solidFill>
                </a:rPr>
                <a:t>PS/TS</a:t>
              </a: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6026540" y="3998288"/>
              <a:ext cx="1011584" cy="300000"/>
            </a:xfrm>
            <a:prstGeom prst="rect">
              <a:avLst/>
            </a:prstGeom>
            <a:solidFill>
              <a:srgbClr val="0070C0"/>
            </a:solidFill>
            <a:ln>
              <a:solidFill>
                <a:schemeClr val="bg2">
                  <a:lumMod val="60000"/>
                  <a:lumOff val="4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lIns="76197" tIns="38098" rIns="76197" bIns="38098" rtlCol="0" anchor="ctr" anchorCtr="1">
              <a:noAutofit/>
            </a:bodyPr>
            <a:lstStyle/>
            <a:p>
              <a:r>
                <a:rPr lang="en-US" sz="14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MPEG DASH</a:t>
              </a: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6884328" y="4365789"/>
              <a:ext cx="596050" cy="300000"/>
            </a:xfrm>
            <a:prstGeom prst="rect">
              <a:avLst/>
            </a:prstGeom>
            <a:solidFill>
              <a:srgbClr val="FFC3A7"/>
            </a:solidFill>
            <a:ln>
              <a:solidFill>
                <a:schemeClr val="bg2">
                  <a:lumMod val="60000"/>
                  <a:lumOff val="4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lIns="76197" tIns="38098" rIns="76197" bIns="38098" anchor="ctr" anchorCtr="1">
              <a:noAutofit/>
            </a:bodyPr>
            <a:lstStyle>
              <a:defPPr>
                <a:defRPr lang="en-US"/>
              </a:defPPr>
            </a:lstStyle>
            <a:p>
              <a:r>
                <a:rPr lang="en-US" sz="1400" b="1" dirty="0">
                  <a:solidFill>
                    <a:schemeClr val="bg1"/>
                  </a:solidFill>
                </a:rPr>
                <a:t>MMT</a:t>
              </a: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3702099" y="3998288"/>
              <a:ext cx="844516" cy="300000"/>
            </a:xfrm>
            <a:prstGeom prst="rect">
              <a:avLst/>
            </a:prstGeom>
            <a:solidFill>
              <a:srgbClr val="FF8170"/>
            </a:solidFill>
            <a:ln>
              <a:solidFill>
                <a:schemeClr val="bg2">
                  <a:lumMod val="60000"/>
                  <a:lumOff val="4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lIns="76197" tIns="38098" rIns="76197" bIns="38098" anchor="ctr" anchorCtr="1">
              <a:noAutofit/>
            </a:bodyPr>
            <a:lstStyle>
              <a:defPPr>
                <a:defRPr lang="en-US"/>
              </a:defPPr>
            </a:lstStyle>
            <a:p>
              <a:r>
                <a:rPr lang="en-US" sz="1400" b="1" dirty="0">
                  <a:solidFill>
                    <a:schemeClr val="bg1"/>
                  </a:solidFill>
                </a:rPr>
                <a:t>MP4 FF</a:t>
              </a: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7149925" y="3998288"/>
              <a:ext cx="385095" cy="300000"/>
            </a:xfrm>
            <a:prstGeom prst="rect">
              <a:avLst/>
            </a:prstGeom>
            <a:solidFill>
              <a:srgbClr val="FF8170"/>
            </a:solidFill>
            <a:ln>
              <a:solidFill>
                <a:schemeClr val="bg2">
                  <a:lumMod val="60000"/>
                  <a:lumOff val="4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lIns="76197" tIns="38098" rIns="76197" bIns="38098" anchor="ctr" anchorCtr="1">
              <a:noAutofit/>
            </a:bodyPr>
            <a:lstStyle>
              <a:defPPr>
                <a:defRPr lang="en-US"/>
              </a:defPPr>
            </a:lstStyle>
            <a:p>
              <a:r>
                <a:rPr lang="en-US" sz="1400" b="1" dirty="0">
                  <a:solidFill>
                    <a:schemeClr val="bg1"/>
                  </a:solidFill>
                </a:rPr>
                <a:t>TT</a:t>
              </a:r>
            </a:p>
          </p:txBody>
        </p:sp>
      </p:grpSp>
      <p:grpSp>
        <p:nvGrpSpPr>
          <p:cNvPr id="63" name="Group 62"/>
          <p:cNvGrpSpPr/>
          <p:nvPr/>
        </p:nvGrpSpPr>
        <p:grpSpPr>
          <a:xfrm>
            <a:off x="225342" y="3196083"/>
            <a:ext cx="11239745" cy="1841984"/>
            <a:chOff x="232161" y="2846591"/>
            <a:chExt cx="10190385" cy="1841984"/>
          </a:xfrm>
        </p:grpSpPr>
        <p:cxnSp>
          <p:nvCxnSpPr>
            <p:cNvPr id="9" name="Connecteur droit avec flèche 13"/>
            <p:cNvCxnSpPr>
              <a:cxnSpLocks/>
            </p:cNvCxnSpPr>
            <p:nvPr/>
          </p:nvCxnSpPr>
          <p:spPr>
            <a:xfrm>
              <a:off x="1131847" y="3520834"/>
              <a:ext cx="9290699" cy="5005"/>
            </a:xfrm>
            <a:prstGeom prst="straightConnector1">
              <a:avLst/>
            </a:prstGeom>
            <a:ln w="38100">
              <a:solidFill>
                <a:schemeClr val="bg2">
                  <a:lumMod val="60000"/>
                  <a:lumOff val="40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TextBox 18"/>
            <p:cNvSpPr txBox="1"/>
            <p:nvPr/>
          </p:nvSpPr>
          <p:spPr>
            <a:xfrm>
              <a:off x="232161" y="3232125"/>
              <a:ext cx="786487" cy="63093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76197" tIns="38098" rIns="76197" bIns="38098" rtlCol="0">
              <a:spAutoFit/>
            </a:bodyPr>
            <a:lstStyle/>
            <a:p>
              <a:pPr algn="r"/>
              <a:r>
                <a:rPr lang="en-US" b="1" dirty="0"/>
                <a:t>Media-</a:t>
              </a:r>
            </a:p>
            <a:p>
              <a:pPr algn="ctr"/>
              <a:r>
                <a:rPr lang="en-US" b="1" dirty="0"/>
                <a:t>related</a:t>
              </a: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6694016" y="3569101"/>
              <a:ext cx="911819" cy="300000"/>
            </a:xfrm>
            <a:prstGeom prst="rect">
              <a:avLst/>
            </a:prstGeom>
            <a:solidFill>
              <a:srgbClr val="AC80D0"/>
            </a:solidFill>
            <a:ln>
              <a:solidFill>
                <a:schemeClr val="bg2">
                  <a:lumMod val="60000"/>
                  <a:lumOff val="4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lIns="76197" tIns="38098" rIns="76197" bIns="38098" rtlCol="0" anchor="ctr" anchorCtr="1">
              <a:noAutofit/>
            </a:bodyPr>
            <a:lstStyle>
              <a:defPPr>
                <a:defRPr lang="en-US"/>
              </a:defPPr>
            </a:lstStyle>
            <a:p>
              <a:r>
                <a:rPr lang="en-US" sz="14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MPEG-V</a:t>
              </a: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7386970" y="3187733"/>
              <a:ext cx="809790" cy="316582"/>
            </a:xfrm>
            <a:prstGeom prst="rect">
              <a:avLst/>
            </a:prstGeom>
            <a:solidFill>
              <a:srgbClr val="7AD0B2"/>
            </a:solidFill>
            <a:ln>
              <a:solidFill>
                <a:schemeClr val="bg2">
                  <a:lumMod val="60000"/>
                  <a:lumOff val="4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lIns="76197" tIns="38098" rIns="76197" bIns="38098" anchor="ctr" anchorCtr="1">
              <a:noAutofit/>
            </a:bodyPr>
            <a:lstStyle>
              <a:defPPr>
                <a:defRPr lang="en-US"/>
              </a:defPPr>
            </a:lstStyle>
            <a:p>
              <a:r>
                <a:rPr lang="en-US" sz="1400" b="1" dirty="0">
                  <a:solidFill>
                    <a:schemeClr val="bg1"/>
                  </a:solidFill>
                </a:rPr>
                <a:t>CDVS/CDVA</a:t>
              </a: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4806019" y="3569101"/>
              <a:ext cx="531930" cy="300000"/>
            </a:xfrm>
            <a:prstGeom prst="rect">
              <a:avLst/>
            </a:prstGeom>
            <a:solidFill>
              <a:srgbClr val="7CACCC"/>
            </a:solidFill>
            <a:ln>
              <a:solidFill>
                <a:schemeClr val="bg2">
                  <a:lumMod val="60000"/>
                  <a:lumOff val="4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lIns="76197" tIns="38098" rIns="76197" bIns="38098" rtlCol="0" anchor="ctr" anchorCtr="1">
              <a:noAutofit/>
            </a:bodyPr>
            <a:lstStyle>
              <a:defPPr>
                <a:defRPr lang="en-US"/>
              </a:defPPr>
            </a:lstStyle>
            <a:p>
              <a:r>
                <a:rPr lang="en-US" sz="1300" b="1" dirty="0">
                  <a:solidFill>
                    <a:schemeClr val="bg1"/>
                  </a:solidFill>
                </a:rPr>
                <a:t>DID</a:t>
              </a: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6625887" y="3190366"/>
              <a:ext cx="724818" cy="300000"/>
            </a:xfrm>
            <a:prstGeom prst="rect">
              <a:avLst/>
            </a:prstGeom>
            <a:solidFill>
              <a:srgbClr val="7CACCC"/>
            </a:solidFill>
            <a:ln>
              <a:solidFill>
                <a:schemeClr val="bg2">
                  <a:lumMod val="60000"/>
                  <a:lumOff val="4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lIns="76197" tIns="38098" rIns="76197" bIns="38098" rtlCol="0" anchor="ctr" anchorCtr="1">
              <a:noAutofit/>
            </a:bodyPr>
            <a:lstStyle>
              <a:defPPr>
                <a:defRPr lang="en-US"/>
              </a:defPPr>
            </a:lstStyle>
            <a:p>
              <a:r>
                <a:rPr lang="en-US" sz="1300" b="1" dirty="0">
                  <a:solidFill>
                    <a:schemeClr val="bg1"/>
                  </a:solidFill>
                </a:rPr>
                <a:t>CEL/MCO</a:t>
              </a: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5907770" y="4388575"/>
              <a:ext cx="689559" cy="300000"/>
            </a:xfrm>
            <a:prstGeom prst="rect">
              <a:avLst/>
            </a:prstGeom>
            <a:solidFill>
              <a:srgbClr val="CF5F91"/>
            </a:solidFill>
            <a:ln>
              <a:solidFill>
                <a:schemeClr val="bg2">
                  <a:lumMod val="60000"/>
                  <a:lumOff val="4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lIns="76197" tIns="38098" rIns="76197" bIns="38098" anchor="ctr" anchorCtr="1">
              <a:noAutofit/>
            </a:bodyPr>
            <a:lstStyle>
              <a:defPPr>
                <a:defRPr lang="en-US"/>
              </a:defPPr>
            </a:lstStyle>
            <a:p>
              <a:r>
                <a:rPr lang="en-US" sz="14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CENC</a:t>
              </a: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7639272" y="3569101"/>
              <a:ext cx="442429" cy="300000"/>
            </a:xfrm>
            <a:prstGeom prst="rect">
              <a:avLst/>
            </a:prstGeom>
            <a:solidFill>
              <a:srgbClr val="7CACCC"/>
            </a:solidFill>
            <a:ln>
              <a:solidFill>
                <a:schemeClr val="bg2">
                  <a:lumMod val="60000"/>
                  <a:lumOff val="4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lIns="76197" tIns="38098" rIns="76197" bIns="38098" rtlCol="0" anchor="ctr" anchorCtr="1">
              <a:noAutofit/>
            </a:bodyPr>
            <a:lstStyle>
              <a:defPPr>
                <a:defRPr lang="en-US"/>
              </a:defPPr>
            </a:lstStyle>
            <a:p>
              <a:r>
                <a:rPr lang="en-US" sz="1300" b="1" dirty="0">
                  <a:solidFill>
                    <a:schemeClr val="bg1"/>
                  </a:solidFill>
                </a:rPr>
                <a:t>UD</a:t>
              </a: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4311941" y="3195296"/>
              <a:ext cx="594714" cy="300000"/>
            </a:xfrm>
            <a:prstGeom prst="rect">
              <a:avLst/>
            </a:prstGeom>
            <a:solidFill>
              <a:srgbClr val="7AD0B2"/>
            </a:solidFill>
            <a:ln>
              <a:solidFill>
                <a:schemeClr val="bg2">
                  <a:lumMod val="60000"/>
                  <a:lumOff val="4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lIns="76197" tIns="38098" rIns="76197" bIns="38098" anchor="ctr" anchorCtr="1">
              <a:noAutofit/>
            </a:bodyPr>
            <a:lstStyle>
              <a:defPPr>
                <a:defRPr lang="en-US"/>
              </a:defPPr>
            </a:lstStyle>
            <a:p>
              <a:r>
                <a:rPr lang="en-US" sz="1400" b="1" dirty="0">
                  <a:solidFill>
                    <a:schemeClr val="bg1"/>
                  </a:solidFill>
                </a:rPr>
                <a:t>MDS</a:t>
              </a:r>
            </a:p>
          </p:txBody>
        </p:sp>
        <p:sp>
          <p:nvSpPr>
            <p:cNvPr id="108" name="TextBox 107">
              <a:extLst>
                <a:ext uri="{FF2B5EF4-FFF2-40B4-BE49-F238E27FC236}">
                  <a16:creationId xmlns:a16="http://schemas.microsoft.com/office/drawing/2014/main" id="{4A8A86E8-E8E5-4B8B-84DF-D12A89990DB7}"/>
                </a:ext>
              </a:extLst>
            </p:cNvPr>
            <p:cNvSpPr txBox="1"/>
            <p:nvPr/>
          </p:nvSpPr>
          <p:spPr>
            <a:xfrm>
              <a:off x="7821895" y="2846591"/>
              <a:ext cx="608093" cy="300000"/>
            </a:xfrm>
            <a:prstGeom prst="rect">
              <a:avLst/>
            </a:prstGeom>
            <a:solidFill>
              <a:srgbClr val="CF5F91"/>
            </a:solidFill>
            <a:ln>
              <a:solidFill>
                <a:schemeClr val="bg2">
                  <a:lumMod val="60000"/>
                  <a:lumOff val="4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lIns="76197" tIns="38098" rIns="76197" bIns="38098" anchor="ctr" anchorCtr="1">
              <a:noAutofit/>
            </a:bodyPr>
            <a:lstStyle>
              <a:defPPr>
                <a:defRPr lang="en-US"/>
              </a:defPPr>
            </a:lstStyle>
            <a:p>
              <a:r>
                <a:rPr lang="en-US" sz="14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MORE</a:t>
              </a:r>
            </a:p>
          </p:txBody>
        </p:sp>
      </p:grpSp>
      <p:grpSp>
        <p:nvGrpSpPr>
          <p:cNvPr id="2" name="Group 1"/>
          <p:cNvGrpSpPr/>
          <p:nvPr/>
        </p:nvGrpSpPr>
        <p:grpSpPr>
          <a:xfrm>
            <a:off x="265061" y="1198471"/>
            <a:ext cx="11200027" cy="659672"/>
            <a:chOff x="259638" y="848978"/>
            <a:chExt cx="8910136" cy="659672"/>
          </a:xfrm>
        </p:grpSpPr>
        <p:cxnSp>
          <p:nvCxnSpPr>
            <p:cNvPr id="6" name="Connecteur droit avec flèche 13"/>
            <p:cNvCxnSpPr>
              <a:cxnSpLocks/>
            </p:cNvCxnSpPr>
            <p:nvPr/>
          </p:nvCxnSpPr>
          <p:spPr>
            <a:xfrm>
              <a:off x="1131847" y="1179778"/>
              <a:ext cx="8037927" cy="0"/>
            </a:xfrm>
            <a:prstGeom prst="straightConnector1">
              <a:avLst/>
            </a:prstGeom>
            <a:ln w="38100">
              <a:solidFill>
                <a:schemeClr val="bg2">
                  <a:lumMod val="60000"/>
                  <a:lumOff val="40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TextBox 16"/>
            <p:cNvSpPr txBox="1"/>
            <p:nvPr/>
          </p:nvSpPr>
          <p:spPr>
            <a:xfrm>
              <a:off x="259638" y="998979"/>
              <a:ext cx="675800" cy="353939"/>
            </a:xfrm>
            <a:prstGeom prst="rect">
              <a:avLst/>
            </a:prstGeom>
            <a:noFill/>
          </p:spPr>
          <p:txBody>
            <a:bodyPr wrap="none" lIns="76197" tIns="38098" rIns="76197" bIns="38098" rtlCol="0">
              <a:spAutoFit/>
            </a:bodyPr>
            <a:lstStyle/>
            <a:p>
              <a:pPr algn="r"/>
              <a:r>
                <a:rPr lang="en-US" b="1" dirty="0"/>
                <a:t>Audio</a:t>
              </a: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1843427" y="848979"/>
              <a:ext cx="660020" cy="300000"/>
            </a:xfrm>
            <a:prstGeom prst="rect">
              <a:avLst/>
            </a:prstGeom>
            <a:solidFill>
              <a:srgbClr val="D01900"/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lIns="76197" tIns="38098" rIns="76197" bIns="38098" anchor="ctr" anchorCtr="1">
              <a:noAutofit/>
            </a:bodyPr>
            <a:lstStyle>
              <a:defPPr>
                <a:defRPr lang="en-US"/>
              </a:defPPr>
              <a:lvl1pPr algn="ctr"/>
            </a:lstStyle>
            <a:p>
              <a:r>
                <a:rPr lang="en-US" sz="14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MP3</a:t>
              </a: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3286473" y="848979"/>
              <a:ext cx="600067" cy="300000"/>
            </a:xfrm>
            <a:prstGeom prst="rect">
              <a:avLst/>
            </a:prstGeom>
            <a:solidFill>
              <a:srgbClr val="FF8170"/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lIns="76197" tIns="38098" rIns="76197" bIns="38098" anchor="ctr" anchorCtr="1">
              <a:noAutofit/>
            </a:bodyPr>
            <a:lstStyle>
              <a:defPPr>
                <a:defRPr lang="en-US"/>
              </a:defPPr>
            </a:lstStyle>
            <a:p>
              <a:r>
                <a:rPr lang="en-US" sz="1400" b="1" dirty="0">
                  <a:solidFill>
                    <a:schemeClr val="bg1"/>
                  </a:solidFill>
                </a:rPr>
                <a:t>AAC</a:t>
              </a: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6980502" y="848978"/>
              <a:ext cx="737878" cy="326251"/>
            </a:xfrm>
            <a:prstGeom prst="rect">
              <a:avLst/>
            </a:prstGeom>
            <a:solidFill>
              <a:srgbClr val="FFC3A7"/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lIns="76197" tIns="38098" rIns="76197" bIns="38098" anchor="ctr" anchorCtr="1">
              <a:noAutofit/>
            </a:bodyPr>
            <a:lstStyle>
              <a:defPPr>
                <a:defRPr lang="en-US"/>
              </a:defPPr>
            </a:lstStyle>
            <a:p>
              <a:r>
                <a:rPr lang="en-US" sz="1400" b="1" dirty="0">
                  <a:solidFill>
                    <a:schemeClr val="bg1"/>
                  </a:solidFill>
                </a:rPr>
                <a:t>3D Audio</a:t>
              </a:r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5086674" y="848979"/>
              <a:ext cx="1048898" cy="300000"/>
            </a:xfrm>
            <a:prstGeom prst="rect">
              <a:avLst/>
            </a:prstGeom>
            <a:solidFill>
              <a:srgbClr val="F109A4"/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lIns="76197" tIns="38098" rIns="76197" bIns="38098" anchor="ctr" anchorCtr="1">
              <a:noAutofit/>
            </a:bodyPr>
            <a:lstStyle>
              <a:defPPr>
                <a:defRPr lang="en-US"/>
              </a:defPPr>
              <a:lvl1pPr>
                <a:defRPr sz="1600" b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defRPr>
              </a:lvl1pPr>
            </a:lstStyle>
            <a:p>
              <a:r>
                <a:rPr lang="en-US" sz="1400" dirty="0">
                  <a:solidFill>
                    <a:schemeClr val="tx1"/>
                  </a:solidFill>
                </a:rPr>
                <a:t>Surround</a:t>
              </a:r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5892777" y="1208279"/>
              <a:ext cx="699711" cy="300000"/>
            </a:xfrm>
            <a:prstGeom prst="rect">
              <a:avLst/>
            </a:prstGeom>
            <a:solidFill>
              <a:srgbClr val="F109A4"/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lIns="76197" tIns="38098" rIns="76197" bIns="38098" anchor="ctr" anchorCtr="1">
              <a:noAutofit/>
            </a:bodyPr>
            <a:lstStyle>
              <a:defPPr>
                <a:defRPr lang="en-US"/>
              </a:defPPr>
              <a:lvl1pPr>
                <a:defRPr sz="1600" b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defRPr>
              </a:lvl1pPr>
            </a:lstStyle>
            <a:p>
              <a:r>
                <a:rPr lang="en-US" sz="1400" dirty="0">
                  <a:solidFill>
                    <a:schemeClr val="tx1"/>
                  </a:solidFill>
                </a:rPr>
                <a:t>SAOC</a:t>
              </a:r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6252817" y="848979"/>
              <a:ext cx="689024" cy="300000"/>
            </a:xfrm>
            <a:prstGeom prst="rect">
              <a:avLst/>
            </a:prstGeom>
            <a:solidFill>
              <a:srgbClr val="F109A4"/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lIns="76197" tIns="38098" rIns="76197" bIns="38098" anchor="ctr" anchorCtr="1">
              <a:noAutofit/>
            </a:bodyPr>
            <a:lstStyle>
              <a:defPPr>
                <a:defRPr lang="en-US"/>
              </a:defPPr>
              <a:lvl1pPr>
                <a:defRPr sz="1600" b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defRPr>
              </a:lvl1pPr>
            </a:lstStyle>
            <a:p>
              <a:r>
                <a:rPr lang="en-US" sz="1400" dirty="0">
                  <a:solidFill>
                    <a:schemeClr val="tx1"/>
                  </a:solidFill>
                </a:rPr>
                <a:t>USAC</a:t>
              </a: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7246913" y="1208650"/>
              <a:ext cx="569090" cy="300000"/>
            </a:xfrm>
            <a:prstGeom prst="rect">
              <a:avLst/>
            </a:prstGeom>
            <a:solidFill>
              <a:srgbClr val="F109A4"/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lIns="76197" tIns="38098" rIns="76197" bIns="38098" anchor="ctr" anchorCtr="1">
              <a:noAutofit/>
            </a:bodyPr>
            <a:lstStyle>
              <a:defPPr>
                <a:defRPr lang="en-US"/>
              </a:defPPr>
              <a:lvl1pPr>
                <a:defRPr sz="1600" b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defRPr>
              </a:lvl1pPr>
            </a:lstStyle>
            <a:p>
              <a:r>
                <a:rPr lang="en-US" sz="1400" dirty="0">
                  <a:solidFill>
                    <a:schemeClr val="tx1"/>
                  </a:solidFill>
                </a:rPr>
                <a:t>DRC</a:t>
              </a:r>
            </a:p>
          </p:txBody>
        </p:sp>
        <p:sp>
          <p:nvSpPr>
            <p:cNvPr id="82" name="TextBox 81"/>
            <p:cNvSpPr txBox="1"/>
            <p:nvPr/>
          </p:nvSpPr>
          <p:spPr>
            <a:xfrm>
              <a:off x="1010115" y="848979"/>
              <a:ext cx="772259" cy="300000"/>
            </a:xfrm>
            <a:prstGeom prst="rect">
              <a:avLst/>
            </a:prstGeom>
            <a:solidFill>
              <a:srgbClr val="D01900"/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lIns="76197" tIns="38098" rIns="76197" bIns="38098" anchor="ctr" anchorCtr="1">
              <a:noAutofit/>
            </a:bodyPr>
            <a:lstStyle>
              <a:defPPr>
                <a:defRPr lang="en-US"/>
              </a:defPPr>
              <a:lvl1pPr algn="ctr"/>
            </a:lstStyle>
            <a:p>
              <a:r>
                <a:rPr lang="en-US" sz="14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MP1 L2</a:t>
              </a:r>
            </a:p>
          </p:txBody>
        </p:sp>
      </p:grpSp>
      <p:grpSp>
        <p:nvGrpSpPr>
          <p:cNvPr id="66" name="Group 65"/>
          <p:cNvGrpSpPr/>
          <p:nvPr/>
        </p:nvGrpSpPr>
        <p:grpSpPr>
          <a:xfrm>
            <a:off x="114351" y="2428775"/>
            <a:ext cx="11350736" cy="2577051"/>
            <a:chOff x="413829" y="2079282"/>
            <a:chExt cx="10291015" cy="2577051"/>
          </a:xfrm>
        </p:grpSpPr>
        <p:sp>
          <p:nvSpPr>
            <p:cNvPr id="4" name="TextBox 3"/>
            <p:cNvSpPr txBox="1"/>
            <p:nvPr/>
          </p:nvSpPr>
          <p:spPr>
            <a:xfrm>
              <a:off x="413829" y="2528725"/>
              <a:ext cx="925775" cy="35393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76197" tIns="38098" rIns="76197" bIns="38098" rtlCol="0">
              <a:spAutoFit/>
            </a:bodyPr>
            <a:lstStyle/>
            <a:p>
              <a:pPr algn="r"/>
              <a:r>
                <a:rPr lang="en-US" b="1" dirty="0"/>
                <a:t>Graphics</a:t>
              </a:r>
            </a:p>
          </p:txBody>
        </p:sp>
        <p:cxnSp>
          <p:nvCxnSpPr>
            <p:cNvPr id="8" name="Connecteur droit avec flèche 13"/>
            <p:cNvCxnSpPr>
              <a:cxnSpLocks/>
            </p:cNvCxnSpPr>
            <p:nvPr/>
          </p:nvCxnSpPr>
          <p:spPr>
            <a:xfrm flipV="1">
              <a:off x="1447800" y="2725176"/>
              <a:ext cx="9257044" cy="37012"/>
            </a:xfrm>
            <a:prstGeom prst="straightConnector1">
              <a:avLst/>
            </a:prstGeom>
            <a:ln w="38100">
              <a:solidFill>
                <a:schemeClr val="bg2">
                  <a:lumMod val="60000"/>
                  <a:lumOff val="40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TextBox 20"/>
            <p:cNvSpPr txBox="1"/>
            <p:nvPr/>
          </p:nvSpPr>
          <p:spPr>
            <a:xfrm>
              <a:off x="3264348" y="2427532"/>
              <a:ext cx="609408" cy="300000"/>
            </a:xfrm>
            <a:prstGeom prst="rect">
              <a:avLst/>
            </a:prstGeom>
            <a:solidFill>
              <a:srgbClr val="FF8170"/>
            </a:solidFill>
            <a:ln>
              <a:solidFill>
                <a:schemeClr val="bg2">
                  <a:lumMod val="60000"/>
                  <a:lumOff val="4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lIns="76197" tIns="38098" rIns="76197" bIns="38098" anchor="ctr" anchorCtr="1">
              <a:noAutofit/>
            </a:bodyPr>
            <a:lstStyle>
              <a:defPPr>
                <a:defRPr lang="en-US"/>
              </a:defPPr>
            </a:lstStyle>
            <a:p>
              <a:r>
                <a:rPr lang="en-US" sz="1400" b="1" dirty="0">
                  <a:solidFill>
                    <a:schemeClr val="bg1"/>
                  </a:solidFill>
                </a:rPr>
                <a:t>BIFS</a:t>
              </a: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4545720" y="2427532"/>
              <a:ext cx="527923" cy="300000"/>
            </a:xfrm>
            <a:prstGeom prst="rect">
              <a:avLst/>
            </a:prstGeom>
            <a:solidFill>
              <a:srgbClr val="FF8170"/>
            </a:solidFill>
            <a:ln>
              <a:solidFill>
                <a:schemeClr val="bg2">
                  <a:lumMod val="60000"/>
                  <a:lumOff val="4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lIns="76197" tIns="38098" rIns="76197" bIns="38098" anchor="ctr" anchorCtr="1">
              <a:noAutofit/>
            </a:bodyPr>
            <a:lstStyle>
              <a:defPPr>
                <a:defRPr lang="en-US"/>
              </a:defPPr>
            </a:lstStyle>
            <a:p>
              <a:r>
                <a:rPr lang="en-US" sz="1400" b="1" dirty="0">
                  <a:solidFill>
                    <a:schemeClr val="bg1"/>
                  </a:solidFill>
                </a:rPr>
                <a:t>AFX</a:t>
              </a: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7128865" y="2427532"/>
              <a:ext cx="674029" cy="300000"/>
            </a:xfrm>
            <a:prstGeom prst="rect">
              <a:avLst/>
            </a:prstGeom>
            <a:solidFill>
              <a:srgbClr val="FFCB25"/>
            </a:solidFill>
            <a:ln>
              <a:solidFill>
                <a:schemeClr val="bg2">
                  <a:lumMod val="60000"/>
                  <a:lumOff val="4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38098" rIns="0" bIns="38098" rtlCol="0" anchor="ctr"/>
            <a:lstStyle>
              <a:defPPr>
                <a:defRPr lang="en-US"/>
              </a:defPPr>
              <a:lvl1pPr algn="ctr">
                <a:defRPr sz="2000" b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  <a:ea typeface="+mn-ea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</a:defRPr>
              </a:lvl9pPr>
            </a:lstStyle>
            <a:p>
              <a:r>
                <a:rPr lang="en-US" sz="1400" dirty="0">
                  <a:effectLst/>
                </a:rPr>
                <a:t>ARAF</a:t>
              </a:r>
            </a:p>
          </p:txBody>
        </p:sp>
        <p:sp>
          <p:nvSpPr>
            <p:cNvPr id="72" name="TextBox 71"/>
            <p:cNvSpPr txBox="1"/>
            <p:nvPr/>
          </p:nvSpPr>
          <p:spPr>
            <a:xfrm>
              <a:off x="5586018" y="2427532"/>
              <a:ext cx="586182" cy="297644"/>
            </a:xfrm>
            <a:prstGeom prst="rect">
              <a:avLst/>
            </a:prstGeom>
            <a:solidFill>
              <a:srgbClr val="FF8170"/>
            </a:solidFill>
            <a:ln>
              <a:solidFill>
                <a:schemeClr val="bg2">
                  <a:lumMod val="60000"/>
                  <a:lumOff val="4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lIns="76197" tIns="38098" rIns="76197" bIns="38098" anchor="ctr" anchorCtr="1">
              <a:noAutofit/>
            </a:bodyPr>
            <a:lstStyle>
              <a:defPPr>
                <a:defRPr lang="nl-NL"/>
              </a:defPPr>
              <a:lvl1pPr>
                <a:defRPr sz="1300" b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defRPr>
              </a:lvl1pPr>
            </a:lstStyle>
            <a:p>
              <a:r>
                <a:rPr lang="en-US" sz="1400" dirty="0">
                  <a:effectLst/>
                </a:rPr>
                <a:t>OFF</a:t>
              </a:r>
            </a:p>
          </p:txBody>
        </p:sp>
        <p:sp>
          <p:nvSpPr>
            <p:cNvPr id="76" name="TextBox 75">
              <a:extLst>
                <a:ext uri="{FF2B5EF4-FFF2-40B4-BE49-F238E27FC236}">
                  <a16:creationId xmlns:a16="http://schemas.microsoft.com/office/drawing/2014/main" id="{33824107-C363-4F9A-B5D7-FCB0659D1DE6}"/>
                </a:ext>
              </a:extLst>
            </p:cNvPr>
            <p:cNvSpPr txBox="1"/>
            <p:nvPr/>
          </p:nvSpPr>
          <p:spPr>
            <a:xfrm>
              <a:off x="7888440" y="4356333"/>
              <a:ext cx="674029" cy="300000"/>
            </a:xfrm>
            <a:prstGeom prst="rect">
              <a:avLst/>
            </a:prstGeom>
            <a:solidFill>
              <a:srgbClr val="FFCB25"/>
            </a:solidFill>
            <a:ln>
              <a:solidFill>
                <a:schemeClr val="bg2">
                  <a:lumMod val="60000"/>
                  <a:lumOff val="4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38098" rIns="0" bIns="38098" rtlCol="0" anchor="ctr"/>
            <a:lstStyle>
              <a:defPPr>
                <a:defRPr lang="en-US"/>
              </a:defPPr>
              <a:lvl1pPr algn="ctr">
                <a:defRPr sz="2000" b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  <a:ea typeface="+mn-ea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</a:defRPr>
              </a:lvl9pPr>
            </a:lstStyle>
            <a:p>
              <a:r>
                <a:rPr lang="en-US" sz="1400" dirty="0">
                  <a:effectLst/>
                </a:rPr>
                <a:t>CMAF</a:t>
              </a:r>
            </a:p>
          </p:txBody>
        </p:sp>
        <p:sp>
          <p:nvSpPr>
            <p:cNvPr id="95" name="TextBox 94">
              <a:extLst>
                <a:ext uri="{FF2B5EF4-FFF2-40B4-BE49-F238E27FC236}">
                  <a16:creationId xmlns:a16="http://schemas.microsoft.com/office/drawing/2014/main" id="{ECAFD5E1-7F1D-4E89-B952-13E691B48F64}"/>
                </a:ext>
              </a:extLst>
            </p:cNvPr>
            <p:cNvSpPr txBox="1"/>
            <p:nvPr/>
          </p:nvSpPr>
          <p:spPr>
            <a:xfrm>
              <a:off x="8069897" y="2427532"/>
              <a:ext cx="586182" cy="297644"/>
            </a:xfrm>
            <a:prstGeom prst="rect">
              <a:avLst/>
            </a:prstGeom>
            <a:solidFill>
              <a:srgbClr val="FF8170"/>
            </a:solidFill>
            <a:ln>
              <a:solidFill>
                <a:schemeClr val="bg2">
                  <a:lumMod val="60000"/>
                  <a:lumOff val="4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lIns="76197" tIns="38098" rIns="76197" bIns="38098" anchor="ctr" anchorCtr="1">
              <a:noAutofit/>
            </a:bodyPr>
            <a:lstStyle>
              <a:defPPr>
                <a:defRPr lang="nl-NL"/>
              </a:defPPr>
              <a:lvl1pPr>
                <a:defRPr sz="1300" b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defRPr>
              </a:lvl1pPr>
            </a:lstStyle>
            <a:p>
              <a:r>
                <a:rPr lang="en-US" sz="1400" dirty="0">
                  <a:effectLst/>
                </a:rPr>
                <a:t>IVC</a:t>
              </a:r>
            </a:p>
          </p:txBody>
        </p:sp>
        <p:sp>
          <p:nvSpPr>
            <p:cNvPr id="79" name="TextBox 78">
              <a:extLst>
                <a:ext uri="{FF2B5EF4-FFF2-40B4-BE49-F238E27FC236}">
                  <a16:creationId xmlns:a16="http://schemas.microsoft.com/office/drawing/2014/main" id="{22B8A3B7-BCF1-4CF7-A08E-CB72B8BBDB02}"/>
                </a:ext>
              </a:extLst>
            </p:cNvPr>
            <p:cNvSpPr txBox="1"/>
            <p:nvPr/>
          </p:nvSpPr>
          <p:spPr>
            <a:xfrm>
              <a:off x="7128864" y="2427532"/>
              <a:ext cx="674029" cy="300000"/>
            </a:xfrm>
            <a:prstGeom prst="rect">
              <a:avLst/>
            </a:prstGeom>
            <a:solidFill>
              <a:srgbClr val="FFCB25"/>
            </a:solidFill>
            <a:ln>
              <a:solidFill>
                <a:schemeClr val="bg2">
                  <a:lumMod val="60000"/>
                  <a:lumOff val="4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38098" rIns="0" bIns="38098" rtlCol="0" anchor="ctr"/>
            <a:lstStyle>
              <a:defPPr>
                <a:defRPr lang="en-US"/>
              </a:defPPr>
              <a:lvl1pPr algn="ctr">
                <a:defRPr sz="2000" b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  <a:ea typeface="+mn-ea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</a:defRPr>
              </a:lvl9pPr>
            </a:lstStyle>
            <a:p>
              <a:r>
                <a:rPr lang="en-US" sz="1400" dirty="0">
                  <a:effectLst/>
                </a:rPr>
                <a:t>ARAF</a:t>
              </a:r>
            </a:p>
          </p:txBody>
        </p:sp>
        <p:sp>
          <p:nvSpPr>
            <p:cNvPr id="80" name="TextBox 79">
              <a:extLst>
                <a:ext uri="{FF2B5EF4-FFF2-40B4-BE49-F238E27FC236}">
                  <a16:creationId xmlns:a16="http://schemas.microsoft.com/office/drawing/2014/main" id="{2DD4701C-0FCD-4DD5-B621-55892F4836C9}"/>
                </a:ext>
              </a:extLst>
            </p:cNvPr>
            <p:cNvSpPr txBox="1"/>
            <p:nvPr/>
          </p:nvSpPr>
          <p:spPr>
            <a:xfrm>
              <a:off x="8202387" y="2079282"/>
              <a:ext cx="674029" cy="300000"/>
            </a:xfrm>
            <a:prstGeom prst="rect">
              <a:avLst/>
            </a:prstGeom>
            <a:solidFill>
              <a:srgbClr val="FFCB25"/>
            </a:solidFill>
            <a:ln>
              <a:solidFill>
                <a:schemeClr val="bg2">
                  <a:lumMod val="60000"/>
                  <a:lumOff val="4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38098" rIns="0" bIns="38098" rtlCol="0" anchor="ctr"/>
            <a:lstStyle>
              <a:defPPr>
                <a:defRPr lang="en-US"/>
              </a:defPPr>
              <a:lvl1pPr algn="ctr">
                <a:defRPr sz="2000" b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  <a:ea typeface="+mn-ea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</a:defRPr>
              </a:lvl9pPr>
            </a:lstStyle>
            <a:p>
              <a:r>
                <a:rPr lang="en-US" sz="1400" dirty="0">
                  <a:effectLst/>
                </a:rPr>
                <a:t>MIAF</a:t>
              </a:r>
            </a:p>
          </p:txBody>
        </p:sp>
      </p:grpSp>
      <p:sp>
        <p:nvSpPr>
          <p:cNvPr id="47" name="TextBox 46"/>
          <p:cNvSpPr txBox="1"/>
          <p:nvPr/>
        </p:nvSpPr>
        <p:spPr>
          <a:xfrm>
            <a:off x="1939785" y="6477275"/>
            <a:ext cx="806604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i="1" dirty="0"/>
              <a:t>All acronyms are explained in the companion document to this presentation</a:t>
            </a:r>
            <a:endParaRPr lang="en-US" sz="1600" i="1" dirty="0"/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A9A92E7F-2F22-47DB-B8D4-7D054DB8DE2E}"/>
              </a:ext>
            </a:extLst>
          </p:cNvPr>
          <p:cNvSpPr txBox="1"/>
          <p:nvPr/>
        </p:nvSpPr>
        <p:spPr>
          <a:xfrm>
            <a:off x="9220467" y="777408"/>
            <a:ext cx="621959" cy="353939"/>
          </a:xfrm>
          <a:prstGeom prst="rect">
            <a:avLst/>
          </a:prstGeom>
          <a:noFill/>
        </p:spPr>
        <p:txBody>
          <a:bodyPr wrap="none" lIns="76197" tIns="38098" rIns="76197" bIns="38098" rtlCol="0">
            <a:spAutoFit/>
          </a:bodyPr>
          <a:lstStyle/>
          <a:p>
            <a:r>
              <a:rPr lang="en-US" dirty="0"/>
              <a:t>2020</a:t>
            </a:r>
          </a:p>
        </p:txBody>
      </p:sp>
      <p:sp>
        <p:nvSpPr>
          <p:cNvPr id="75" name="Title 1">
            <a:extLst>
              <a:ext uri="{FF2B5EF4-FFF2-40B4-BE49-F238E27FC236}">
                <a16:creationId xmlns:a16="http://schemas.microsoft.com/office/drawing/2014/main" id="{E20ED24B-24ED-4E60-ACD2-08E7A39DF792}"/>
              </a:ext>
            </a:extLst>
          </p:cNvPr>
          <p:cNvSpPr txBox="1">
            <a:spLocks/>
          </p:cNvSpPr>
          <p:nvPr/>
        </p:nvSpPr>
        <p:spPr>
          <a:xfrm>
            <a:off x="1589956" y="23321"/>
            <a:ext cx="10738176" cy="1035671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363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b="1" dirty="0"/>
              <a:t>Detailed overview of MPEG standards</a:t>
            </a:r>
          </a:p>
        </p:txBody>
      </p:sp>
      <p:sp>
        <p:nvSpPr>
          <p:cNvPr id="96" name="Rectangle 36">
            <a:extLst>
              <a:ext uri="{FF2B5EF4-FFF2-40B4-BE49-F238E27FC236}">
                <a16:creationId xmlns:a16="http://schemas.microsoft.com/office/drawing/2014/main" id="{35688763-61FB-448E-9421-BCDF236CA059}"/>
              </a:ext>
            </a:extLst>
          </p:cNvPr>
          <p:cNvSpPr/>
          <p:nvPr/>
        </p:nvSpPr>
        <p:spPr>
          <a:xfrm>
            <a:off x="9041004" y="6048928"/>
            <a:ext cx="960000" cy="300000"/>
          </a:xfrm>
          <a:prstGeom prst="rect">
            <a:avLst/>
          </a:prstGeom>
          <a:solidFill>
            <a:schemeClr val="accent4">
              <a:lumMod val="75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76197" tIns="38098" rIns="76197" bIns="38098" anchor="ctr" anchorCtr="1">
            <a:noAutofit/>
          </a:bodyPr>
          <a:lstStyle/>
          <a:p>
            <a:r>
              <a:rPr lang="en-US" sz="1300" b="1" dirty="0">
                <a:solidFill>
                  <a:schemeClr val="bg1"/>
                </a:solidFill>
              </a:rPr>
              <a:t>MPEG-I</a:t>
            </a:r>
          </a:p>
        </p:txBody>
      </p:sp>
      <p:sp>
        <p:nvSpPr>
          <p:cNvPr id="97" name="Rectangle 36">
            <a:extLst>
              <a:ext uri="{FF2B5EF4-FFF2-40B4-BE49-F238E27FC236}">
                <a16:creationId xmlns:a16="http://schemas.microsoft.com/office/drawing/2014/main" id="{52B0881B-13D0-4B7E-B685-8A749C42DEE3}"/>
              </a:ext>
            </a:extLst>
          </p:cNvPr>
          <p:cNvSpPr/>
          <p:nvPr/>
        </p:nvSpPr>
        <p:spPr>
          <a:xfrm>
            <a:off x="8934112" y="4343913"/>
            <a:ext cx="750647" cy="300000"/>
          </a:xfrm>
          <a:prstGeom prst="rect">
            <a:avLst/>
          </a:prstGeom>
          <a:solidFill>
            <a:schemeClr val="accent4">
              <a:lumMod val="75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76197" tIns="38098" rIns="76197" bIns="38098" anchor="ctr" anchorCtr="1">
            <a:noAutofit/>
          </a:bodyPr>
          <a:lstStyle/>
          <a:p>
            <a:r>
              <a:rPr lang="en-US" sz="1300" b="1" dirty="0">
                <a:solidFill>
                  <a:schemeClr val="bg1"/>
                </a:solidFill>
              </a:rPr>
              <a:t>OMAF</a:t>
            </a:r>
          </a:p>
        </p:txBody>
      </p:sp>
      <p:sp>
        <p:nvSpPr>
          <p:cNvPr id="83" name="Rectangle 36">
            <a:extLst>
              <a:ext uri="{FF2B5EF4-FFF2-40B4-BE49-F238E27FC236}">
                <a16:creationId xmlns:a16="http://schemas.microsoft.com/office/drawing/2014/main" id="{1DCFE72F-7913-E24F-91B9-5AFE5ADA3B3A}"/>
              </a:ext>
            </a:extLst>
          </p:cNvPr>
          <p:cNvSpPr/>
          <p:nvPr/>
        </p:nvSpPr>
        <p:spPr>
          <a:xfrm>
            <a:off x="8919174" y="2084639"/>
            <a:ext cx="726866" cy="273213"/>
          </a:xfrm>
          <a:prstGeom prst="rect">
            <a:avLst/>
          </a:prstGeom>
          <a:solidFill>
            <a:schemeClr val="accent4">
              <a:lumMod val="75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76197" tIns="38098" rIns="76197" bIns="38098" anchor="ctr" anchorCtr="1">
            <a:noAutofit/>
          </a:bodyPr>
          <a:lstStyle/>
          <a:p>
            <a:r>
              <a:rPr lang="en-US" sz="1300" b="1" dirty="0">
                <a:solidFill>
                  <a:schemeClr val="bg1"/>
                </a:solidFill>
              </a:rPr>
              <a:t>VVC</a:t>
            </a:r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6AF52431-66EF-514F-A23C-C36B9091B4CB}"/>
              </a:ext>
            </a:extLst>
          </p:cNvPr>
          <p:cNvSpPr txBox="1"/>
          <p:nvPr/>
        </p:nvSpPr>
        <p:spPr>
          <a:xfrm>
            <a:off x="10439672" y="777406"/>
            <a:ext cx="604647" cy="353939"/>
          </a:xfrm>
          <a:prstGeom prst="rect">
            <a:avLst/>
          </a:prstGeom>
          <a:noFill/>
        </p:spPr>
        <p:txBody>
          <a:bodyPr wrap="none" lIns="76197" tIns="38098" rIns="76197" bIns="38098" rtlCol="0">
            <a:spAutoFit/>
          </a:bodyPr>
          <a:lstStyle/>
          <a:p>
            <a:r>
              <a:rPr lang="en-US" dirty="0"/>
              <a:t>2025</a:t>
            </a:r>
          </a:p>
        </p:txBody>
      </p:sp>
      <p:sp>
        <p:nvSpPr>
          <p:cNvPr id="110" name="Rectangle 36">
            <a:extLst>
              <a:ext uri="{FF2B5EF4-FFF2-40B4-BE49-F238E27FC236}">
                <a16:creationId xmlns:a16="http://schemas.microsoft.com/office/drawing/2014/main" id="{B8B45D6D-4854-DE41-92B1-ED033AC26102}"/>
              </a:ext>
            </a:extLst>
          </p:cNvPr>
          <p:cNvSpPr/>
          <p:nvPr/>
        </p:nvSpPr>
        <p:spPr>
          <a:xfrm>
            <a:off x="9349807" y="3014737"/>
            <a:ext cx="846715" cy="267047"/>
          </a:xfrm>
          <a:prstGeom prst="rect">
            <a:avLst/>
          </a:prstGeom>
          <a:solidFill>
            <a:schemeClr val="accent4">
              <a:lumMod val="75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76197" tIns="38098" rIns="76197" bIns="38098" anchor="ctr" anchorCtr="1">
            <a:noAutofit/>
          </a:bodyPr>
          <a:lstStyle/>
          <a:p>
            <a:r>
              <a:rPr lang="en-US" sz="1300" b="1" dirty="0">
                <a:solidFill>
                  <a:schemeClr val="bg1"/>
                </a:solidFill>
              </a:rPr>
              <a:t>V/G-PCC</a:t>
            </a:r>
          </a:p>
        </p:txBody>
      </p:sp>
      <p:sp>
        <p:nvSpPr>
          <p:cNvPr id="111" name="Rectangle 36">
            <a:extLst>
              <a:ext uri="{FF2B5EF4-FFF2-40B4-BE49-F238E27FC236}">
                <a16:creationId xmlns:a16="http://schemas.microsoft.com/office/drawing/2014/main" id="{8588FBF3-B58C-DD4C-BD61-A76D9C3766E8}"/>
              </a:ext>
            </a:extLst>
          </p:cNvPr>
          <p:cNvSpPr/>
          <p:nvPr/>
        </p:nvSpPr>
        <p:spPr>
          <a:xfrm>
            <a:off x="9488353" y="2569219"/>
            <a:ext cx="726866" cy="273213"/>
          </a:xfrm>
          <a:prstGeom prst="rect">
            <a:avLst/>
          </a:prstGeom>
          <a:solidFill>
            <a:schemeClr val="accent4">
              <a:lumMod val="75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76197" tIns="38098" rIns="76197" bIns="38098" anchor="ctr" anchorCtr="1">
            <a:noAutofit/>
          </a:bodyPr>
          <a:lstStyle/>
          <a:p>
            <a:r>
              <a:rPr lang="en-US" sz="1300" b="1" dirty="0">
                <a:solidFill>
                  <a:schemeClr val="bg1"/>
                </a:solidFill>
              </a:rPr>
              <a:t>MIV</a:t>
            </a:r>
          </a:p>
        </p:txBody>
      </p:sp>
      <p:sp>
        <p:nvSpPr>
          <p:cNvPr id="112" name="Rectangle 36">
            <a:extLst>
              <a:ext uri="{FF2B5EF4-FFF2-40B4-BE49-F238E27FC236}">
                <a16:creationId xmlns:a16="http://schemas.microsoft.com/office/drawing/2014/main" id="{65147841-0712-6442-956B-8F2B74B84CD1}"/>
              </a:ext>
            </a:extLst>
          </p:cNvPr>
          <p:cNvSpPr/>
          <p:nvPr/>
        </p:nvSpPr>
        <p:spPr>
          <a:xfrm>
            <a:off x="9613044" y="1097052"/>
            <a:ext cx="960000" cy="436225"/>
          </a:xfrm>
          <a:prstGeom prst="rect">
            <a:avLst/>
          </a:prstGeom>
          <a:solidFill>
            <a:schemeClr val="accent4">
              <a:lumMod val="75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76197" tIns="38098" rIns="76197" bIns="38098" anchor="ctr" anchorCtr="1">
            <a:noAutofit/>
          </a:bodyPr>
          <a:lstStyle/>
          <a:p>
            <a:r>
              <a:rPr lang="en-US" sz="1300" b="1" dirty="0">
                <a:solidFill>
                  <a:schemeClr val="bg1"/>
                </a:solidFill>
              </a:rPr>
              <a:t>Immersive</a:t>
            </a:r>
          </a:p>
          <a:p>
            <a:r>
              <a:rPr lang="en-US" sz="1300" b="1" dirty="0">
                <a:solidFill>
                  <a:schemeClr val="bg1"/>
                </a:solidFill>
              </a:rPr>
              <a:t> Audio</a:t>
            </a:r>
          </a:p>
        </p:txBody>
      </p:sp>
      <p:sp>
        <p:nvSpPr>
          <p:cNvPr id="113" name="Rectangle 36">
            <a:extLst>
              <a:ext uri="{FF2B5EF4-FFF2-40B4-BE49-F238E27FC236}">
                <a16:creationId xmlns:a16="http://schemas.microsoft.com/office/drawing/2014/main" id="{CEF9C1BE-F0BC-594C-8100-BAC0FF10F6DB}"/>
              </a:ext>
            </a:extLst>
          </p:cNvPr>
          <p:cNvSpPr/>
          <p:nvPr/>
        </p:nvSpPr>
        <p:spPr>
          <a:xfrm>
            <a:off x="9765444" y="4350539"/>
            <a:ext cx="1026189" cy="387559"/>
          </a:xfrm>
          <a:prstGeom prst="rect">
            <a:avLst/>
          </a:prstGeom>
          <a:solidFill>
            <a:schemeClr val="accent4">
              <a:lumMod val="75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76197" tIns="38098" rIns="76197" bIns="38098" anchor="ctr" anchorCtr="1">
            <a:noAutofit/>
          </a:bodyPr>
          <a:lstStyle/>
          <a:p>
            <a:r>
              <a:rPr lang="en-US" sz="1300" b="1" dirty="0">
                <a:solidFill>
                  <a:schemeClr val="bg1"/>
                </a:solidFill>
              </a:rPr>
              <a:t>Scene </a:t>
            </a:r>
          </a:p>
          <a:p>
            <a:r>
              <a:rPr lang="en-US" sz="1300" b="1" dirty="0">
                <a:solidFill>
                  <a:schemeClr val="bg1"/>
                </a:solidFill>
              </a:rPr>
              <a:t>Description</a:t>
            </a:r>
          </a:p>
        </p:txBody>
      </p:sp>
      <p:sp>
        <p:nvSpPr>
          <p:cNvPr id="114" name="Rectangle 36">
            <a:extLst>
              <a:ext uri="{FF2B5EF4-FFF2-40B4-BE49-F238E27FC236}">
                <a16:creationId xmlns:a16="http://schemas.microsoft.com/office/drawing/2014/main" id="{E4FE6DEB-26FC-1D48-9B7B-8719F2E1E3E5}"/>
              </a:ext>
            </a:extLst>
          </p:cNvPr>
          <p:cNvSpPr/>
          <p:nvPr/>
        </p:nvSpPr>
        <p:spPr>
          <a:xfrm>
            <a:off x="9377517" y="3713237"/>
            <a:ext cx="960000" cy="300000"/>
          </a:xfrm>
          <a:prstGeom prst="rect">
            <a:avLst/>
          </a:prstGeom>
          <a:solidFill>
            <a:schemeClr val="accent4">
              <a:lumMod val="75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76197" tIns="38098" rIns="76197" bIns="38098" anchor="ctr" anchorCtr="1">
            <a:noAutofit/>
          </a:bodyPr>
          <a:lstStyle/>
          <a:p>
            <a:r>
              <a:rPr lang="en-US" sz="1300" b="1" dirty="0">
                <a:solidFill>
                  <a:schemeClr val="bg1"/>
                </a:solidFill>
              </a:rPr>
              <a:t>Metadata</a:t>
            </a:r>
          </a:p>
        </p:txBody>
      </p:sp>
      <p:sp>
        <p:nvSpPr>
          <p:cNvPr id="115" name="Rectangle 36">
            <a:extLst>
              <a:ext uri="{FF2B5EF4-FFF2-40B4-BE49-F238E27FC236}">
                <a16:creationId xmlns:a16="http://schemas.microsoft.com/office/drawing/2014/main" id="{5E48C5A5-5DCC-CF4D-AC25-ADE88B28A9F5}"/>
              </a:ext>
            </a:extLst>
          </p:cNvPr>
          <p:cNvSpPr/>
          <p:nvPr/>
        </p:nvSpPr>
        <p:spPr>
          <a:xfrm>
            <a:off x="9516068" y="3375364"/>
            <a:ext cx="770880" cy="325886"/>
          </a:xfrm>
          <a:prstGeom prst="rect">
            <a:avLst/>
          </a:prstGeom>
          <a:solidFill>
            <a:schemeClr val="accent4">
              <a:lumMod val="75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76197" tIns="38098" rIns="76197" bIns="38098" anchor="ctr" anchorCtr="1">
            <a:noAutofit/>
          </a:bodyPr>
          <a:lstStyle/>
          <a:p>
            <a:r>
              <a:rPr lang="en-US" sz="1300" b="1" dirty="0">
                <a:solidFill>
                  <a:schemeClr val="bg1"/>
                </a:solidFill>
              </a:rPr>
              <a:t>Haptics</a:t>
            </a:r>
          </a:p>
        </p:txBody>
      </p:sp>
      <p:sp>
        <p:nvSpPr>
          <p:cNvPr id="90" name="Rectangle 32">
            <a:extLst>
              <a:ext uri="{FF2B5EF4-FFF2-40B4-BE49-F238E27FC236}">
                <a16:creationId xmlns:a16="http://schemas.microsoft.com/office/drawing/2014/main" id="{F67ADA63-01EA-3E41-A1D8-A99D09D3B2A7}"/>
              </a:ext>
            </a:extLst>
          </p:cNvPr>
          <p:cNvSpPr/>
          <p:nvPr/>
        </p:nvSpPr>
        <p:spPr>
          <a:xfrm>
            <a:off x="6049350" y="5878674"/>
            <a:ext cx="960000" cy="300000"/>
          </a:xfrm>
          <a:prstGeom prst="rect">
            <a:avLst/>
          </a:prstGeom>
          <a:solidFill>
            <a:srgbClr val="00B050"/>
          </a:solidFill>
          <a:effectLst>
            <a:outerShdw blurRad="50800" dist="38100" dir="2700000" algn="tl" rotWithShape="0">
              <a:srgbClr val="00B050">
                <a:alpha val="40000"/>
              </a:srgbClr>
            </a:outerShdw>
          </a:effectLst>
        </p:spPr>
        <p:txBody>
          <a:bodyPr wrap="square" lIns="76197" tIns="38098" rIns="76197" bIns="38098" anchor="ctr" anchorCtr="1">
            <a:noAutofit/>
          </a:bodyPr>
          <a:lstStyle/>
          <a:p>
            <a:r>
              <a:rPr lang="en-US" sz="1400" b="1" dirty="0">
                <a:solidFill>
                  <a:schemeClr val="bg1"/>
                </a:solidFill>
              </a:rPr>
              <a:t>MPEG-5</a:t>
            </a:r>
          </a:p>
        </p:txBody>
      </p:sp>
      <p:sp>
        <p:nvSpPr>
          <p:cNvPr id="91" name="Rectangle 32">
            <a:extLst>
              <a:ext uri="{FF2B5EF4-FFF2-40B4-BE49-F238E27FC236}">
                <a16:creationId xmlns:a16="http://schemas.microsoft.com/office/drawing/2014/main" id="{D5680EAC-73DA-F640-B287-FBEB58EF46E7}"/>
              </a:ext>
            </a:extLst>
          </p:cNvPr>
          <p:cNvSpPr/>
          <p:nvPr/>
        </p:nvSpPr>
        <p:spPr>
          <a:xfrm>
            <a:off x="7078050" y="6235874"/>
            <a:ext cx="960000" cy="300000"/>
          </a:xfrm>
          <a:prstGeom prst="rect">
            <a:avLst/>
          </a:prstGeom>
          <a:solidFill>
            <a:schemeClr val="accent6">
              <a:lumMod val="50000"/>
            </a:schemeClr>
          </a:solidFill>
          <a:effectLst>
            <a:outerShdw blurRad="50800" dist="38100" dir="2700000" algn="tl" rotWithShape="0">
              <a:schemeClr val="tx1">
                <a:alpha val="40000"/>
              </a:schemeClr>
            </a:outerShdw>
          </a:effectLst>
        </p:spPr>
        <p:txBody>
          <a:bodyPr wrap="square" lIns="76197" tIns="38098" rIns="76197" bIns="38098" anchor="ctr" anchorCtr="1">
            <a:noAutofit/>
          </a:bodyPr>
          <a:lstStyle/>
          <a:p>
            <a:r>
              <a:rPr lang="en-US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MPEG-G</a:t>
            </a:r>
          </a:p>
        </p:txBody>
      </p:sp>
      <p:grpSp>
        <p:nvGrpSpPr>
          <p:cNvPr id="94" name="Group 93">
            <a:extLst>
              <a:ext uri="{FF2B5EF4-FFF2-40B4-BE49-F238E27FC236}">
                <a16:creationId xmlns:a16="http://schemas.microsoft.com/office/drawing/2014/main" id="{1DA77C06-276E-E64E-BBD5-BFF05D90A563}"/>
              </a:ext>
            </a:extLst>
          </p:cNvPr>
          <p:cNvGrpSpPr/>
          <p:nvPr/>
        </p:nvGrpSpPr>
        <p:grpSpPr>
          <a:xfrm>
            <a:off x="101250" y="5309945"/>
            <a:ext cx="11380310" cy="353939"/>
            <a:chOff x="96186" y="4153134"/>
            <a:chExt cx="10317827" cy="353939"/>
          </a:xfrm>
        </p:grpSpPr>
        <p:sp>
          <p:nvSpPr>
            <p:cNvPr id="98" name="TextBox 97">
              <a:extLst>
                <a:ext uri="{FF2B5EF4-FFF2-40B4-BE49-F238E27FC236}">
                  <a16:creationId xmlns:a16="http://schemas.microsoft.com/office/drawing/2014/main" id="{F888363D-2B63-C640-A1FB-07DD56EF649D}"/>
                </a:ext>
              </a:extLst>
            </p:cNvPr>
            <p:cNvSpPr txBox="1"/>
            <p:nvPr/>
          </p:nvSpPr>
          <p:spPr>
            <a:xfrm>
              <a:off x="96186" y="4153134"/>
              <a:ext cx="906882" cy="35393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76197" tIns="38098" rIns="76197" bIns="38098" rtlCol="0">
              <a:spAutoFit/>
            </a:bodyPr>
            <a:lstStyle/>
            <a:p>
              <a:pPr algn="r"/>
              <a:r>
                <a:rPr lang="en-US" b="1" dirty="0"/>
                <a:t>Genome</a:t>
              </a:r>
            </a:p>
          </p:txBody>
        </p:sp>
        <p:cxnSp>
          <p:nvCxnSpPr>
            <p:cNvPr id="99" name="Connecteur droit avec flèche 13">
              <a:extLst>
                <a:ext uri="{FF2B5EF4-FFF2-40B4-BE49-F238E27FC236}">
                  <a16:creationId xmlns:a16="http://schemas.microsoft.com/office/drawing/2014/main" id="{B8193E6B-5699-B946-80B9-D9CC78AA8D6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131847" y="4294420"/>
              <a:ext cx="9282166" cy="35684"/>
            </a:xfrm>
            <a:prstGeom prst="straightConnector1">
              <a:avLst/>
            </a:prstGeom>
            <a:ln w="38100">
              <a:solidFill>
                <a:schemeClr val="bg2">
                  <a:lumMod val="60000"/>
                  <a:lumOff val="40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7" name="Rectangle 32">
            <a:extLst>
              <a:ext uri="{FF2B5EF4-FFF2-40B4-BE49-F238E27FC236}">
                <a16:creationId xmlns:a16="http://schemas.microsoft.com/office/drawing/2014/main" id="{166E8007-11FD-A94A-9C82-F9583025C43C}"/>
              </a:ext>
            </a:extLst>
          </p:cNvPr>
          <p:cNvSpPr/>
          <p:nvPr/>
        </p:nvSpPr>
        <p:spPr>
          <a:xfrm>
            <a:off x="8626780" y="5286434"/>
            <a:ext cx="1392844" cy="394272"/>
          </a:xfrm>
          <a:prstGeom prst="rect">
            <a:avLst/>
          </a:prstGeom>
          <a:solidFill>
            <a:schemeClr val="accent6">
              <a:lumMod val="50000"/>
            </a:schemeClr>
          </a:solidFill>
          <a:effectLst>
            <a:outerShdw blurRad="50800" dist="38100" dir="2700000" algn="tl" rotWithShape="0">
              <a:schemeClr val="tx1">
                <a:alpha val="40000"/>
              </a:schemeClr>
            </a:outerShdw>
          </a:effectLst>
        </p:spPr>
        <p:txBody>
          <a:bodyPr wrap="square" lIns="76197" tIns="38098" rIns="76197" bIns="38098" anchor="ctr" anchorCtr="1">
            <a:noAutofit/>
          </a:bodyPr>
          <a:lstStyle/>
          <a:p>
            <a:r>
              <a:rPr lang="en-US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Genome compression</a:t>
            </a:r>
          </a:p>
        </p:txBody>
      </p:sp>
      <p:sp>
        <p:nvSpPr>
          <p:cNvPr id="100" name="Rectangle 32">
            <a:extLst>
              <a:ext uri="{FF2B5EF4-FFF2-40B4-BE49-F238E27FC236}">
                <a16:creationId xmlns:a16="http://schemas.microsoft.com/office/drawing/2014/main" id="{1471B373-3197-BD45-B5FA-0C8B97EA4588}"/>
              </a:ext>
            </a:extLst>
          </p:cNvPr>
          <p:cNvSpPr/>
          <p:nvPr/>
        </p:nvSpPr>
        <p:spPr>
          <a:xfrm>
            <a:off x="8956643" y="1845733"/>
            <a:ext cx="687280" cy="273213"/>
          </a:xfrm>
          <a:prstGeom prst="rect">
            <a:avLst/>
          </a:prstGeom>
          <a:solidFill>
            <a:srgbClr val="00B050"/>
          </a:solidFill>
          <a:effectLst>
            <a:outerShdw blurRad="50800" dist="38100" dir="2700000" algn="tl" rotWithShape="0">
              <a:srgbClr val="00B050">
                <a:alpha val="40000"/>
              </a:srgbClr>
            </a:outerShdw>
          </a:effectLst>
        </p:spPr>
        <p:txBody>
          <a:bodyPr wrap="square" lIns="76197" tIns="38098" rIns="76197" bIns="38098" anchor="ctr" anchorCtr="1">
            <a:noAutofit/>
          </a:bodyPr>
          <a:lstStyle/>
          <a:p>
            <a:r>
              <a:rPr lang="en-US" sz="1400" b="1" dirty="0">
                <a:solidFill>
                  <a:schemeClr val="bg1"/>
                </a:solidFill>
              </a:rPr>
              <a:t>EVC</a:t>
            </a:r>
          </a:p>
        </p:txBody>
      </p:sp>
      <p:sp>
        <p:nvSpPr>
          <p:cNvPr id="101" name="Rectangle 32">
            <a:extLst>
              <a:ext uri="{FF2B5EF4-FFF2-40B4-BE49-F238E27FC236}">
                <a16:creationId xmlns:a16="http://schemas.microsoft.com/office/drawing/2014/main" id="{C0F56B31-6EB3-F84D-9414-A4868DE41542}"/>
              </a:ext>
            </a:extLst>
          </p:cNvPr>
          <p:cNvSpPr/>
          <p:nvPr/>
        </p:nvSpPr>
        <p:spPr>
          <a:xfrm>
            <a:off x="9533267" y="2200698"/>
            <a:ext cx="687280" cy="269465"/>
          </a:xfrm>
          <a:prstGeom prst="rect">
            <a:avLst/>
          </a:prstGeom>
          <a:solidFill>
            <a:srgbClr val="00B050"/>
          </a:solidFill>
          <a:effectLst>
            <a:outerShdw blurRad="50800" dist="38100" dir="2700000" algn="tl" rotWithShape="0">
              <a:srgbClr val="00B050">
                <a:alpha val="40000"/>
              </a:srgbClr>
            </a:outerShdw>
          </a:effectLst>
        </p:spPr>
        <p:txBody>
          <a:bodyPr wrap="square" lIns="76197" tIns="38098" rIns="76197" bIns="38098" anchor="ctr" anchorCtr="1">
            <a:noAutofit/>
          </a:bodyPr>
          <a:lstStyle/>
          <a:p>
            <a:r>
              <a:rPr lang="en-US" sz="1400" b="1" dirty="0">
                <a:solidFill>
                  <a:schemeClr val="bg1"/>
                </a:solidFill>
              </a:rPr>
              <a:t>LCEVC</a:t>
            </a:r>
          </a:p>
        </p:txBody>
      </p:sp>
      <p:sp>
        <p:nvSpPr>
          <p:cNvPr id="102" name="Rectangle 36">
            <a:extLst>
              <a:ext uri="{FF2B5EF4-FFF2-40B4-BE49-F238E27FC236}">
                <a16:creationId xmlns:a16="http://schemas.microsoft.com/office/drawing/2014/main" id="{63BD4022-9691-AF45-B7AF-8B1766DD20E5}"/>
              </a:ext>
            </a:extLst>
          </p:cNvPr>
          <p:cNvSpPr/>
          <p:nvPr/>
        </p:nvSpPr>
        <p:spPr>
          <a:xfrm>
            <a:off x="9603683" y="4071228"/>
            <a:ext cx="726866" cy="225795"/>
          </a:xfrm>
          <a:prstGeom prst="rect">
            <a:avLst/>
          </a:prstGeom>
          <a:solidFill>
            <a:schemeClr val="accent4">
              <a:lumMod val="75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76197" tIns="38098" rIns="76197" bIns="38098" anchor="ctr" anchorCtr="1">
            <a:noAutofit/>
          </a:bodyPr>
          <a:lstStyle/>
          <a:p>
            <a:r>
              <a:rPr lang="en-US" sz="1300" b="1" dirty="0">
                <a:solidFill>
                  <a:schemeClr val="bg1"/>
                </a:solidFill>
              </a:rPr>
              <a:t>NNC</a:t>
            </a:r>
          </a:p>
        </p:txBody>
      </p:sp>
    </p:spTree>
    <p:extLst>
      <p:ext uri="{BB962C8B-B14F-4D97-AF65-F5344CB8AC3E}">
        <p14:creationId xmlns:p14="http://schemas.microsoft.com/office/powerpoint/2010/main" val="318566373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9999" y="547338"/>
            <a:ext cx="11977687" cy="1325563"/>
          </a:xfr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GB" sz="4400" b="1" dirty="0"/>
              <a:t>Roadmap shaped by significant developments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19999" y="1988651"/>
            <a:ext cx="10520065" cy="3861146"/>
          </a:xfrm>
        </p:spPr>
        <p:txBody>
          <a:bodyPr>
            <a:normAutofit lnSpcReduction="10000"/>
          </a:bodyPr>
          <a:lstStyle/>
          <a:p>
            <a:r>
              <a:rPr lang="en-GB" dirty="0"/>
              <a:t>The relentless increase of IP-distributed and mobile media</a:t>
            </a:r>
          </a:p>
          <a:p>
            <a:r>
              <a:rPr lang="en-GB" dirty="0"/>
              <a:t>Higher quality media</a:t>
            </a:r>
          </a:p>
          <a:p>
            <a:r>
              <a:rPr lang="en-GB" dirty="0"/>
              <a:t>More immersion (UHD, VR, AR, Light Fields, Holography)</a:t>
            </a:r>
          </a:p>
          <a:p>
            <a:r>
              <a:rPr lang="en-GB" dirty="0"/>
              <a:t>The Internet of Media Things &amp; Wearables</a:t>
            </a:r>
          </a:p>
          <a:p>
            <a:r>
              <a:rPr lang="en-GB" dirty="0"/>
              <a:t>Cloud-based media processing, storage and delivery</a:t>
            </a:r>
          </a:p>
          <a:p>
            <a:r>
              <a:rPr lang="en-GB" dirty="0"/>
              <a:t>New high-speed networks including </a:t>
            </a:r>
            <a:r>
              <a:rPr lang="en-GB" dirty="0" err="1"/>
              <a:t>fiber</a:t>
            </a:r>
            <a:r>
              <a:rPr lang="en-GB" dirty="0"/>
              <a:t>, 5G mobile, and cable 10G</a:t>
            </a:r>
          </a:p>
          <a:p>
            <a:r>
              <a:rPr lang="en-GB" dirty="0"/>
              <a:t>New emerging technologies (machine vision, AI)</a:t>
            </a:r>
          </a:p>
        </p:txBody>
      </p:sp>
    </p:spTree>
    <p:extLst>
      <p:ext uri="{BB962C8B-B14F-4D97-AF65-F5344CB8AC3E}">
        <p14:creationId xmlns:p14="http://schemas.microsoft.com/office/powerpoint/2010/main" val="106029536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FA0CA7F6-6B47-4BFB-9D70-0EAEFE1ABE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err="1"/>
              <a:t>Near</a:t>
            </a:r>
            <a:r>
              <a:rPr lang="nl-NL" dirty="0"/>
              <a:t>-term planning</a:t>
            </a:r>
            <a:endParaRPr lang="en-NL" dirty="0"/>
          </a:p>
        </p:txBody>
      </p:sp>
    </p:spTree>
    <p:extLst>
      <p:ext uri="{BB962C8B-B14F-4D97-AF65-F5344CB8AC3E}">
        <p14:creationId xmlns:p14="http://schemas.microsoft.com/office/powerpoint/2010/main" val="52459108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8CF1BA-4F43-D224-9F70-E83ACC299C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Group 37">
            <a:extLst>
              <a:ext uri="{FF2B5EF4-FFF2-40B4-BE49-F238E27FC236}">
                <a16:creationId xmlns:a16="http://schemas.microsoft.com/office/drawing/2014/main" id="{944FD037-A065-C863-0608-8DADBEFA4184}"/>
              </a:ext>
            </a:extLst>
          </p:cNvPr>
          <p:cNvGrpSpPr/>
          <p:nvPr/>
        </p:nvGrpSpPr>
        <p:grpSpPr>
          <a:xfrm>
            <a:off x="1395742" y="128482"/>
            <a:ext cx="8723860" cy="6577838"/>
            <a:chOff x="2568812" y="128482"/>
            <a:chExt cx="7583356" cy="6577838"/>
          </a:xfrm>
        </p:grpSpPr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D5D39955-34AE-D216-62D1-7E673226CF83}"/>
                </a:ext>
              </a:extLst>
            </p:cNvPr>
            <p:cNvGrpSpPr/>
            <p:nvPr/>
          </p:nvGrpSpPr>
          <p:grpSpPr>
            <a:xfrm>
              <a:off x="3422807" y="128482"/>
              <a:ext cx="596385" cy="6577838"/>
              <a:chOff x="3411695" y="128482"/>
              <a:chExt cx="596385" cy="6577838"/>
            </a:xfrm>
          </p:grpSpPr>
          <p:cxnSp>
            <p:nvCxnSpPr>
              <p:cNvPr id="109" name="Straight Connector 108">
                <a:extLst>
                  <a:ext uri="{FF2B5EF4-FFF2-40B4-BE49-F238E27FC236}">
                    <a16:creationId xmlns:a16="http://schemas.microsoft.com/office/drawing/2014/main" id="{6F3DD3FE-681B-4296-4B04-C70A204F5E2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710760" y="680668"/>
                <a:ext cx="0" cy="6025652"/>
              </a:xfrm>
              <a:prstGeom prst="line">
                <a:avLst/>
              </a:prstGeom>
              <a:ln w="19050">
                <a:solidFill>
                  <a:schemeClr val="tx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38D6C3CA-5494-C500-7F81-7219EE4CBFB4}"/>
                  </a:ext>
                </a:extLst>
              </p:cNvPr>
              <p:cNvSpPr txBox="1"/>
              <p:nvPr/>
            </p:nvSpPr>
            <p:spPr>
              <a:xfrm>
                <a:off x="3411695" y="128482"/>
                <a:ext cx="596385" cy="353939"/>
              </a:xfrm>
              <a:prstGeom prst="rect">
                <a:avLst/>
              </a:prstGeom>
              <a:noFill/>
            </p:spPr>
            <p:txBody>
              <a:bodyPr wrap="none" lIns="76197" tIns="38098" rIns="76197" bIns="38098" rtlCol="0">
                <a:spAutoFit/>
              </a:bodyPr>
              <a:lstStyle/>
              <a:p>
                <a:pPr algn="ctr"/>
                <a:r>
                  <a:rPr lang="en-GB" b="1" dirty="0"/>
                  <a:t>2025</a:t>
                </a:r>
              </a:p>
            </p:txBody>
          </p:sp>
        </p:grp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5B9D27DA-D283-2B0B-48B6-DF8A374AC2E3}"/>
                </a:ext>
              </a:extLst>
            </p:cNvPr>
            <p:cNvGrpSpPr/>
            <p:nvPr/>
          </p:nvGrpSpPr>
          <p:grpSpPr>
            <a:xfrm>
              <a:off x="5007406" y="128482"/>
              <a:ext cx="596385" cy="6577838"/>
              <a:chOff x="4999028" y="128482"/>
              <a:chExt cx="596385" cy="6577838"/>
            </a:xfrm>
          </p:grpSpPr>
          <p:cxnSp>
            <p:nvCxnSpPr>
              <p:cNvPr id="73" name="Straight Connector 72">
                <a:extLst>
                  <a:ext uri="{FF2B5EF4-FFF2-40B4-BE49-F238E27FC236}">
                    <a16:creationId xmlns:a16="http://schemas.microsoft.com/office/drawing/2014/main" id="{CDB52E6C-5F68-2972-052D-11542739686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292968" y="680668"/>
                <a:ext cx="0" cy="6025652"/>
              </a:xfrm>
              <a:prstGeom prst="line">
                <a:avLst/>
              </a:prstGeom>
              <a:ln w="19050">
                <a:solidFill>
                  <a:schemeClr val="tx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23AEE00F-0EDA-4EE2-DD1F-93C0AE3BB2DD}"/>
                  </a:ext>
                </a:extLst>
              </p:cNvPr>
              <p:cNvSpPr txBox="1"/>
              <p:nvPr/>
            </p:nvSpPr>
            <p:spPr>
              <a:xfrm>
                <a:off x="4999028" y="128482"/>
                <a:ext cx="596385" cy="353939"/>
              </a:xfrm>
              <a:prstGeom prst="rect">
                <a:avLst/>
              </a:prstGeom>
              <a:noFill/>
            </p:spPr>
            <p:txBody>
              <a:bodyPr wrap="none" lIns="76197" tIns="38098" rIns="76197" bIns="38098" rtlCol="0">
                <a:spAutoFit/>
              </a:bodyPr>
              <a:lstStyle/>
              <a:p>
                <a:pPr algn="ctr"/>
                <a:r>
                  <a:rPr lang="en-GB" b="1" dirty="0"/>
                  <a:t>2026</a:t>
                </a:r>
              </a:p>
            </p:txBody>
          </p:sp>
        </p:grp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167EBB65-82A9-66E8-3B65-37C2D2EBBF41}"/>
                </a:ext>
              </a:extLst>
            </p:cNvPr>
            <p:cNvGrpSpPr/>
            <p:nvPr/>
          </p:nvGrpSpPr>
          <p:grpSpPr>
            <a:xfrm>
              <a:off x="6590398" y="131049"/>
              <a:ext cx="596385" cy="6575271"/>
              <a:chOff x="6579153" y="131049"/>
              <a:chExt cx="596385" cy="6575271"/>
            </a:xfrm>
          </p:grpSpPr>
          <p:cxnSp>
            <p:nvCxnSpPr>
              <p:cNvPr id="111" name="Straight Connector 110">
                <a:extLst>
                  <a:ext uri="{FF2B5EF4-FFF2-40B4-BE49-F238E27FC236}">
                    <a16:creationId xmlns:a16="http://schemas.microsoft.com/office/drawing/2014/main" id="{25E828DE-1814-E211-8960-0B4DD816353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875178" y="680668"/>
                <a:ext cx="0" cy="6025652"/>
              </a:xfrm>
              <a:prstGeom prst="line">
                <a:avLst/>
              </a:prstGeom>
              <a:ln w="19050">
                <a:solidFill>
                  <a:schemeClr val="tx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5" name="TextBox 54">
                <a:extLst>
                  <a:ext uri="{FF2B5EF4-FFF2-40B4-BE49-F238E27FC236}">
                    <a16:creationId xmlns:a16="http://schemas.microsoft.com/office/drawing/2014/main" id="{5FEC0AFE-099E-A8F4-2AF5-0F62FA4087BA}"/>
                  </a:ext>
                </a:extLst>
              </p:cNvPr>
              <p:cNvSpPr txBox="1"/>
              <p:nvPr/>
            </p:nvSpPr>
            <p:spPr>
              <a:xfrm>
                <a:off x="6579153" y="131049"/>
                <a:ext cx="596385" cy="353939"/>
              </a:xfrm>
              <a:prstGeom prst="rect">
                <a:avLst/>
              </a:prstGeom>
              <a:noFill/>
            </p:spPr>
            <p:txBody>
              <a:bodyPr wrap="none" lIns="76197" tIns="38098" rIns="76197" bIns="38098" rtlCol="0">
                <a:spAutoFit/>
              </a:bodyPr>
              <a:lstStyle/>
              <a:p>
                <a:pPr algn="ctr"/>
                <a:r>
                  <a:rPr lang="en-GB" b="1" dirty="0"/>
                  <a:t>2027</a:t>
                </a:r>
              </a:p>
            </p:txBody>
          </p:sp>
        </p:grpSp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4B77F3E4-F0CA-9E04-7B04-C7DDEF56448D}"/>
                </a:ext>
              </a:extLst>
            </p:cNvPr>
            <p:cNvGrpSpPr/>
            <p:nvPr/>
          </p:nvGrpSpPr>
          <p:grpSpPr>
            <a:xfrm>
              <a:off x="8169225" y="131049"/>
              <a:ext cx="596385" cy="6575271"/>
              <a:chOff x="8157966" y="131049"/>
              <a:chExt cx="596385" cy="6575271"/>
            </a:xfrm>
          </p:grpSpPr>
          <p:cxnSp>
            <p:nvCxnSpPr>
              <p:cNvPr id="112" name="Straight Connector 111">
                <a:extLst>
                  <a:ext uri="{FF2B5EF4-FFF2-40B4-BE49-F238E27FC236}">
                    <a16:creationId xmlns:a16="http://schemas.microsoft.com/office/drawing/2014/main" id="{3499560A-AF2F-F204-2C56-14C4C6BF6F5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457386" y="680668"/>
                <a:ext cx="0" cy="6025652"/>
              </a:xfrm>
              <a:prstGeom prst="line">
                <a:avLst/>
              </a:prstGeom>
              <a:ln w="19050">
                <a:solidFill>
                  <a:schemeClr val="tx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1" name="TextBox 40">
                <a:extLst>
                  <a:ext uri="{FF2B5EF4-FFF2-40B4-BE49-F238E27FC236}">
                    <a16:creationId xmlns:a16="http://schemas.microsoft.com/office/drawing/2014/main" id="{42B81188-E5C1-BFFA-3989-1EC1EE7C2D46}"/>
                  </a:ext>
                </a:extLst>
              </p:cNvPr>
              <p:cNvSpPr txBox="1"/>
              <p:nvPr/>
            </p:nvSpPr>
            <p:spPr>
              <a:xfrm>
                <a:off x="8157966" y="131049"/>
                <a:ext cx="596385" cy="353939"/>
              </a:xfrm>
              <a:prstGeom prst="rect">
                <a:avLst/>
              </a:prstGeom>
              <a:noFill/>
            </p:spPr>
            <p:txBody>
              <a:bodyPr wrap="none" lIns="76197" tIns="38098" rIns="76197" bIns="38098" rtlCol="0">
                <a:spAutoFit/>
              </a:bodyPr>
              <a:lstStyle/>
              <a:p>
                <a:pPr algn="ctr"/>
                <a:r>
                  <a:rPr lang="en-GB" b="1" dirty="0"/>
                  <a:t>2028</a:t>
                </a:r>
              </a:p>
            </p:txBody>
          </p:sp>
        </p:grpSp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3113B96D-94BB-8BD8-6166-3DE83A5E909D}"/>
                </a:ext>
              </a:extLst>
            </p:cNvPr>
            <p:cNvGrpSpPr/>
            <p:nvPr/>
          </p:nvGrpSpPr>
          <p:grpSpPr>
            <a:xfrm>
              <a:off x="9555783" y="131049"/>
              <a:ext cx="596385" cy="6575271"/>
              <a:chOff x="9535452" y="131049"/>
              <a:chExt cx="596385" cy="6575271"/>
            </a:xfrm>
          </p:grpSpPr>
          <p:cxnSp>
            <p:nvCxnSpPr>
              <p:cNvPr id="113" name="Straight Connector 112">
                <a:extLst>
                  <a:ext uri="{FF2B5EF4-FFF2-40B4-BE49-F238E27FC236}">
                    <a16:creationId xmlns:a16="http://schemas.microsoft.com/office/drawing/2014/main" id="{5F8A3ACF-4110-C45A-1A4A-BD7AC8658FF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31890" y="680668"/>
                <a:ext cx="0" cy="6025652"/>
              </a:xfrm>
              <a:prstGeom prst="line">
                <a:avLst/>
              </a:prstGeom>
              <a:ln w="19050">
                <a:solidFill>
                  <a:schemeClr val="tx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4" name="TextBox 63">
                <a:extLst>
                  <a:ext uri="{FF2B5EF4-FFF2-40B4-BE49-F238E27FC236}">
                    <a16:creationId xmlns:a16="http://schemas.microsoft.com/office/drawing/2014/main" id="{1F4560CD-0A93-A3F5-33B6-CF45905A5A7B}"/>
                  </a:ext>
                </a:extLst>
              </p:cNvPr>
              <p:cNvSpPr txBox="1"/>
              <p:nvPr/>
            </p:nvSpPr>
            <p:spPr>
              <a:xfrm>
                <a:off x="9535452" y="131049"/>
                <a:ext cx="596385" cy="353939"/>
              </a:xfrm>
              <a:prstGeom prst="rect">
                <a:avLst/>
              </a:prstGeom>
              <a:noFill/>
            </p:spPr>
            <p:txBody>
              <a:bodyPr wrap="none" lIns="76197" tIns="38098" rIns="76197" bIns="38098" rtlCol="0">
                <a:spAutoFit/>
              </a:bodyPr>
              <a:lstStyle/>
              <a:p>
                <a:pPr algn="ctr"/>
                <a:r>
                  <a:rPr lang="en-GB" b="1" dirty="0"/>
                  <a:t>2029</a:t>
                </a:r>
              </a:p>
            </p:txBody>
          </p:sp>
        </p:grpSp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33224058-2F44-EAC2-1CF4-417D59DF2343}"/>
                </a:ext>
              </a:extLst>
            </p:cNvPr>
            <p:cNvGrpSpPr/>
            <p:nvPr/>
          </p:nvGrpSpPr>
          <p:grpSpPr>
            <a:xfrm>
              <a:off x="2568812" y="436009"/>
              <a:ext cx="6020782" cy="228926"/>
              <a:chOff x="2573747" y="456142"/>
              <a:chExt cx="6020782" cy="228926"/>
            </a:xfrm>
          </p:grpSpPr>
          <p:sp>
            <p:nvSpPr>
              <p:cNvPr id="72" name="TextBox 71">
                <a:extLst>
                  <a:ext uri="{FF2B5EF4-FFF2-40B4-BE49-F238E27FC236}">
                    <a16:creationId xmlns:a16="http://schemas.microsoft.com/office/drawing/2014/main" id="{51488E5F-1D06-2021-F9C1-8671E8FE2003}"/>
                  </a:ext>
                </a:extLst>
              </p:cNvPr>
              <p:cNvSpPr txBox="1"/>
              <p:nvPr/>
            </p:nvSpPr>
            <p:spPr>
              <a:xfrm>
                <a:off x="3575296" y="456142"/>
                <a:ext cx="288436" cy="200051"/>
              </a:xfrm>
              <a:prstGeom prst="rect">
                <a:avLst/>
              </a:prstGeom>
              <a:noFill/>
            </p:spPr>
            <p:txBody>
              <a:bodyPr wrap="none" lIns="76197" tIns="38098" rIns="76197" bIns="38098" rtlCol="0">
                <a:spAutoFit/>
              </a:bodyPr>
              <a:lstStyle/>
              <a:p>
                <a:pPr algn="ctr"/>
                <a:r>
                  <a:rPr lang="en-GB" sz="800" b="1" dirty="0">
                    <a:solidFill>
                      <a:schemeClr val="tx1">
                        <a:lumMod val="50000"/>
                      </a:schemeClr>
                    </a:solidFill>
                  </a:rPr>
                  <a:t>149</a:t>
                </a:r>
                <a:endParaRPr lang="en-GB" sz="1100" b="1" dirty="0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6" name="TextBox 75">
                <a:extLst>
                  <a:ext uri="{FF2B5EF4-FFF2-40B4-BE49-F238E27FC236}">
                    <a16:creationId xmlns:a16="http://schemas.microsoft.com/office/drawing/2014/main" id="{DC775E1D-DC93-4AC1-D533-7AA868008C13}"/>
                  </a:ext>
                </a:extLst>
              </p:cNvPr>
              <p:cNvSpPr txBox="1"/>
              <p:nvPr/>
            </p:nvSpPr>
            <p:spPr>
              <a:xfrm>
                <a:off x="5146886" y="456142"/>
                <a:ext cx="288436" cy="200051"/>
              </a:xfrm>
              <a:prstGeom prst="rect">
                <a:avLst/>
              </a:prstGeom>
              <a:noFill/>
            </p:spPr>
            <p:txBody>
              <a:bodyPr wrap="none" lIns="76197" tIns="38098" rIns="76197" bIns="38098" rtlCol="0">
                <a:spAutoFit/>
              </a:bodyPr>
              <a:lstStyle/>
              <a:p>
                <a:pPr algn="ctr"/>
                <a:r>
                  <a:rPr lang="en-GB" sz="800" b="1" dirty="0">
                    <a:solidFill>
                      <a:schemeClr val="tx1">
                        <a:lumMod val="50000"/>
                      </a:schemeClr>
                    </a:solidFill>
                  </a:rPr>
                  <a:t>153</a:t>
                </a:r>
                <a:endParaRPr lang="en-GB" sz="1100" b="1" dirty="0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7" name="TextBox 76">
                <a:extLst>
                  <a:ext uri="{FF2B5EF4-FFF2-40B4-BE49-F238E27FC236}">
                    <a16:creationId xmlns:a16="http://schemas.microsoft.com/office/drawing/2014/main" id="{38FB7C4D-6EB6-4BF2-142D-B0A1322533A3}"/>
                  </a:ext>
                </a:extLst>
              </p:cNvPr>
              <p:cNvSpPr txBox="1"/>
              <p:nvPr/>
            </p:nvSpPr>
            <p:spPr>
              <a:xfrm>
                <a:off x="6719275" y="456142"/>
                <a:ext cx="288436" cy="200051"/>
              </a:xfrm>
              <a:prstGeom prst="rect">
                <a:avLst/>
              </a:prstGeom>
              <a:noFill/>
            </p:spPr>
            <p:txBody>
              <a:bodyPr wrap="none" lIns="76197" tIns="38098" rIns="76197" bIns="38098" rtlCol="0">
                <a:spAutoFit/>
              </a:bodyPr>
              <a:lstStyle/>
              <a:p>
                <a:pPr algn="ctr"/>
                <a:r>
                  <a:rPr lang="en-GB" sz="800" b="1" dirty="0">
                    <a:solidFill>
                      <a:schemeClr val="tx1">
                        <a:lumMod val="50000"/>
                      </a:schemeClr>
                    </a:solidFill>
                  </a:rPr>
                  <a:t>157</a:t>
                </a:r>
                <a:endParaRPr lang="en-GB" sz="1100" b="1" dirty="0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8" name="TextBox 77">
                <a:extLst>
                  <a:ext uri="{FF2B5EF4-FFF2-40B4-BE49-F238E27FC236}">
                    <a16:creationId xmlns:a16="http://schemas.microsoft.com/office/drawing/2014/main" id="{9F7E19EF-A5D0-5943-8A68-668BEF2F1FB3}"/>
                  </a:ext>
                </a:extLst>
              </p:cNvPr>
              <p:cNvSpPr txBox="1"/>
              <p:nvPr/>
            </p:nvSpPr>
            <p:spPr>
              <a:xfrm>
                <a:off x="8306093" y="456142"/>
                <a:ext cx="288436" cy="200051"/>
              </a:xfrm>
              <a:prstGeom prst="rect">
                <a:avLst/>
              </a:prstGeom>
              <a:noFill/>
            </p:spPr>
            <p:txBody>
              <a:bodyPr wrap="none" lIns="76197" tIns="38098" rIns="76197" bIns="38098" rtlCol="0">
                <a:spAutoFit/>
              </a:bodyPr>
              <a:lstStyle/>
              <a:p>
                <a:pPr algn="ctr"/>
                <a:r>
                  <a:rPr lang="en-GB" sz="800" b="1" dirty="0">
                    <a:solidFill>
                      <a:schemeClr val="tx1">
                        <a:lumMod val="50000"/>
                      </a:schemeClr>
                    </a:solidFill>
                  </a:rPr>
                  <a:t>161</a:t>
                </a:r>
                <a:endParaRPr lang="en-GB" sz="1100" b="1" dirty="0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1" name="TextBox 80">
                <a:extLst>
                  <a:ext uri="{FF2B5EF4-FFF2-40B4-BE49-F238E27FC236}">
                    <a16:creationId xmlns:a16="http://schemas.microsoft.com/office/drawing/2014/main" id="{A4EF41B0-87AF-0424-BE2A-4092D86290E9}"/>
                  </a:ext>
                </a:extLst>
              </p:cNvPr>
              <p:cNvSpPr txBox="1"/>
              <p:nvPr/>
            </p:nvSpPr>
            <p:spPr>
              <a:xfrm>
                <a:off x="3971199" y="456142"/>
                <a:ext cx="288436" cy="200051"/>
              </a:xfrm>
              <a:prstGeom prst="rect">
                <a:avLst/>
              </a:prstGeom>
              <a:noFill/>
            </p:spPr>
            <p:txBody>
              <a:bodyPr wrap="none" lIns="76197" tIns="38098" rIns="76197" bIns="38098" rtlCol="0">
                <a:spAutoFit/>
              </a:bodyPr>
              <a:lstStyle/>
              <a:p>
                <a:pPr algn="ctr"/>
                <a:r>
                  <a:rPr lang="en-GB" sz="800" b="1" dirty="0">
                    <a:solidFill>
                      <a:schemeClr val="tx1">
                        <a:lumMod val="50000"/>
                      </a:schemeClr>
                    </a:solidFill>
                  </a:rPr>
                  <a:t>150</a:t>
                </a:r>
                <a:endParaRPr lang="en-GB" sz="1100" b="1" dirty="0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2" name="TextBox 81">
                <a:extLst>
                  <a:ext uri="{FF2B5EF4-FFF2-40B4-BE49-F238E27FC236}">
                    <a16:creationId xmlns:a16="http://schemas.microsoft.com/office/drawing/2014/main" id="{4B843827-CC5F-8E72-E99C-575EF8F24A7F}"/>
                  </a:ext>
                </a:extLst>
              </p:cNvPr>
              <p:cNvSpPr txBox="1"/>
              <p:nvPr/>
            </p:nvSpPr>
            <p:spPr>
              <a:xfrm>
                <a:off x="4363897" y="456142"/>
                <a:ext cx="288436" cy="200051"/>
              </a:xfrm>
              <a:prstGeom prst="rect">
                <a:avLst/>
              </a:prstGeom>
              <a:noFill/>
            </p:spPr>
            <p:txBody>
              <a:bodyPr wrap="none" lIns="76197" tIns="38098" rIns="76197" bIns="38098" rtlCol="0">
                <a:spAutoFit/>
              </a:bodyPr>
              <a:lstStyle/>
              <a:p>
                <a:pPr algn="ctr"/>
                <a:r>
                  <a:rPr lang="en-GB" sz="800" b="1" dirty="0">
                    <a:solidFill>
                      <a:schemeClr val="tx1">
                        <a:lumMod val="50000"/>
                      </a:schemeClr>
                    </a:solidFill>
                  </a:rPr>
                  <a:t>151</a:t>
                </a:r>
                <a:endParaRPr lang="en-GB" sz="1100" b="1" dirty="0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3" name="TextBox 82">
                <a:extLst>
                  <a:ext uri="{FF2B5EF4-FFF2-40B4-BE49-F238E27FC236}">
                    <a16:creationId xmlns:a16="http://schemas.microsoft.com/office/drawing/2014/main" id="{BAA9A313-A575-9995-BFEB-BB93EBDED574}"/>
                  </a:ext>
                </a:extLst>
              </p:cNvPr>
              <p:cNvSpPr txBox="1"/>
              <p:nvPr/>
            </p:nvSpPr>
            <p:spPr>
              <a:xfrm>
                <a:off x="4755792" y="456142"/>
                <a:ext cx="288436" cy="200051"/>
              </a:xfrm>
              <a:prstGeom prst="rect">
                <a:avLst/>
              </a:prstGeom>
              <a:noFill/>
            </p:spPr>
            <p:txBody>
              <a:bodyPr wrap="none" lIns="76197" tIns="38098" rIns="76197" bIns="38098" rtlCol="0">
                <a:spAutoFit/>
              </a:bodyPr>
              <a:lstStyle/>
              <a:p>
                <a:pPr algn="ctr"/>
                <a:r>
                  <a:rPr lang="en-GB" sz="800" b="1" dirty="0">
                    <a:solidFill>
                      <a:schemeClr val="tx1">
                        <a:lumMod val="50000"/>
                      </a:schemeClr>
                    </a:solidFill>
                  </a:rPr>
                  <a:t>152</a:t>
                </a:r>
                <a:endParaRPr lang="en-GB" sz="1100" b="1" dirty="0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" name="TextBox 84">
                <a:extLst>
                  <a:ext uri="{FF2B5EF4-FFF2-40B4-BE49-F238E27FC236}">
                    <a16:creationId xmlns:a16="http://schemas.microsoft.com/office/drawing/2014/main" id="{A6CECAFD-EF60-7EDC-866C-771C114457FC}"/>
                  </a:ext>
                </a:extLst>
              </p:cNvPr>
              <p:cNvSpPr txBox="1"/>
              <p:nvPr/>
            </p:nvSpPr>
            <p:spPr>
              <a:xfrm>
                <a:off x="5539582" y="456142"/>
                <a:ext cx="288436" cy="200051"/>
              </a:xfrm>
              <a:prstGeom prst="rect">
                <a:avLst/>
              </a:prstGeom>
              <a:noFill/>
            </p:spPr>
            <p:txBody>
              <a:bodyPr wrap="none" lIns="76197" tIns="38098" rIns="76197" bIns="38098" rtlCol="0">
                <a:spAutoFit/>
              </a:bodyPr>
              <a:lstStyle/>
              <a:p>
                <a:pPr algn="ctr"/>
                <a:r>
                  <a:rPr lang="en-GB" sz="800" b="1" dirty="0">
                    <a:solidFill>
                      <a:schemeClr val="tx1">
                        <a:lumMod val="50000"/>
                      </a:schemeClr>
                    </a:solidFill>
                  </a:rPr>
                  <a:t>154</a:t>
                </a:r>
                <a:endParaRPr lang="en-GB" sz="1100" b="1" dirty="0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6" name="TextBox 85">
                <a:extLst>
                  <a:ext uri="{FF2B5EF4-FFF2-40B4-BE49-F238E27FC236}">
                    <a16:creationId xmlns:a16="http://schemas.microsoft.com/office/drawing/2014/main" id="{FCE4FD48-B0B1-CCA1-E66D-BE081806E69B}"/>
                  </a:ext>
                </a:extLst>
              </p:cNvPr>
              <p:cNvSpPr txBox="1"/>
              <p:nvPr/>
            </p:nvSpPr>
            <p:spPr>
              <a:xfrm>
                <a:off x="5932277" y="456142"/>
                <a:ext cx="288436" cy="200051"/>
              </a:xfrm>
              <a:prstGeom prst="rect">
                <a:avLst/>
              </a:prstGeom>
              <a:noFill/>
            </p:spPr>
            <p:txBody>
              <a:bodyPr wrap="none" lIns="76197" tIns="38098" rIns="76197" bIns="38098" rtlCol="0">
                <a:spAutoFit/>
              </a:bodyPr>
              <a:lstStyle/>
              <a:p>
                <a:pPr algn="ctr"/>
                <a:r>
                  <a:rPr lang="en-GB" sz="800" b="1" dirty="0">
                    <a:solidFill>
                      <a:schemeClr val="tx1">
                        <a:lumMod val="50000"/>
                      </a:schemeClr>
                    </a:solidFill>
                  </a:rPr>
                  <a:t>155</a:t>
                </a:r>
                <a:endParaRPr lang="en-GB" sz="1100" b="1" dirty="0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7" name="TextBox 86">
                <a:extLst>
                  <a:ext uri="{FF2B5EF4-FFF2-40B4-BE49-F238E27FC236}">
                    <a16:creationId xmlns:a16="http://schemas.microsoft.com/office/drawing/2014/main" id="{632DCD51-7DD2-EC98-38A5-7ADC9A52AF8E}"/>
                  </a:ext>
                </a:extLst>
              </p:cNvPr>
              <p:cNvSpPr txBox="1"/>
              <p:nvPr/>
            </p:nvSpPr>
            <p:spPr>
              <a:xfrm>
                <a:off x="6325777" y="456142"/>
                <a:ext cx="288436" cy="200051"/>
              </a:xfrm>
              <a:prstGeom prst="rect">
                <a:avLst/>
              </a:prstGeom>
              <a:noFill/>
            </p:spPr>
            <p:txBody>
              <a:bodyPr wrap="none" lIns="76197" tIns="38098" rIns="76197" bIns="38098" rtlCol="0">
                <a:spAutoFit/>
              </a:bodyPr>
              <a:lstStyle/>
              <a:p>
                <a:pPr algn="ctr"/>
                <a:r>
                  <a:rPr lang="en-GB" sz="800" b="1" dirty="0">
                    <a:solidFill>
                      <a:schemeClr val="tx1">
                        <a:lumMod val="50000"/>
                      </a:schemeClr>
                    </a:solidFill>
                  </a:rPr>
                  <a:t>156</a:t>
                </a:r>
                <a:endParaRPr lang="en-GB" sz="1100" b="1" dirty="0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8" name="TextBox 87">
                <a:extLst>
                  <a:ext uri="{FF2B5EF4-FFF2-40B4-BE49-F238E27FC236}">
                    <a16:creationId xmlns:a16="http://schemas.microsoft.com/office/drawing/2014/main" id="{F1388674-536B-E55E-A125-E5C065FC7A33}"/>
                  </a:ext>
                </a:extLst>
              </p:cNvPr>
              <p:cNvSpPr txBox="1"/>
              <p:nvPr/>
            </p:nvSpPr>
            <p:spPr>
              <a:xfrm>
                <a:off x="7113577" y="456142"/>
                <a:ext cx="288436" cy="200051"/>
              </a:xfrm>
              <a:prstGeom prst="rect">
                <a:avLst/>
              </a:prstGeom>
              <a:noFill/>
            </p:spPr>
            <p:txBody>
              <a:bodyPr wrap="none" lIns="76197" tIns="38098" rIns="76197" bIns="38098" rtlCol="0">
                <a:spAutoFit/>
              </a:bodyPr>
              <a:lstStyle/>
              <a:p>
                <a:pPr algn="ctr"/>
                <a:r>
                  <a:rPr lang="en-GB" sz="800" b="1" dirty="0">
                    <a:solidFill>
                      <a:schemeClr val="tx1">
                        <a:lumMod val="50000"/>
                      </a:schemeClr>
                    </a:solidFill>
                  </a:rPr>
                  <a:t>158</a:t>
                </a:r>
                <a:endParaRPr lang="en-GB" sz="1100" b="1" dirty="0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9" name="TextBox 88">
                <a:extLst>
                  <a:ext uri="{FF2B5EF4-FFF2-40B4-BE49-F238E27FC236}">
                    <a16:creationId xmlns:a16="http://schemas.microsoft.com/office/drawing/2014/main" id="{AA7AB116-F6E4-F913-3000-CEE64E8A5B9C}"/>
                  </a:ext>
                </a:extLst>
              </p:cNvPr>
              <p:cNvSpPr txBox="1"/>
              <p:nvPr/>
            </p:nvSpPr>
            <p:spPr>
              <a:xfrm>
                <a:off x="7511081" y="456142"/>
                <a:ext cx="288436" cy="200051"/>
              </a:xfrm>
              <a:prstGeom prst="rect">
                <a:avLst/>
              </a:prstGeom>
              <a:noFill/>
            </p:spPr>
            <p:txBody>
              <a:bodyPr wrap="none" lIns="76197" tIns="38098" rIns="76197" bIns="38098" rtlCol="0">
                <a:spAutoFit/>
              </a:bodyPr>
              <a:lstStyle/>
              <a:p>
                <a:pPr algn="ctr"/>
                <a:r>
                  <a:rPr lang="en-GB" sz="800" b="1" dirty="0">
                    <a:solidFill>
                      <a:schemeClr val="tx1">
                        <a:lumMod val="50000"/>
                      </a:schemeClr>
                    </a:solidFill>
                  </a:rPr>
                  <a:t>159</a:t>
                </a:r>
                <a:endParaRPr lang="en-GB" sz="1100" b="1" dirty="0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91" name="TextBox 90">
                <a:extLst>
                  <a:ext uri="{FF2B5EF4-FFF2-40B4-BE49-F238E27FC236}">
                    <a16:creationId xmlns:a16="http://schemas.microsoft.com/office/drawing/2014/main" id="{AA991224-E54F-FB70-2CBB-85AD9AC682CF}"/>
                  </a:ext>
                </a:extLst>
              </p:cNvPr>
              <p:cNvSpPr txBox="1"/>
              <p:nvPr/>
            </p:nvSpPr>
            <p:spPr>
              <a:xfrm>
                <a:off x="7908586" y="456142"/>
                <a:ext cx="288436" cy="200051"/>
              </a:xfrm>
              <a:prstGeom prst="rect">
                <a:avLst/>
              </a:prstGeom>
              <a:noFill/>
            </p:spPr>
            <p:txBody>
              <a:bodyPr wrap="none" lIns="76197" tIns="38098" rIns="76197" bIns="38098" rtlCol="0">
                <a:spAutoFit/>
              </a:bodyPr>
              <a:lstStyle/>
              <a:p>
                <a:pPr algn="ctr"/>
                <a:r>
                  <a:rPr lang="en-GB" sz="800" b="1" dirty="0">
                    <a:solidFill>
                      <a:schemeClr val="tx1">
                        <a:lumMod val="50000"/>
                      </a:schemeClr>
                    </a:solidFill>
                  </a:rPr>
                  <a:t>160</a:t>
                </a:r>
                <a:endParaRPr lang="en-GB" sz="1100" b="1" dirty="0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03" name="TextBox 102">
                <a:extLst>
                  <a:ext uri="{FF2B5EF4-FFF2-40B4-BE49-F238E27FC236}">
                    <a16:creationId xmlns:a16="http://schemas.microsoft.com/office/drawing/2014/main" id="{8D89CFCB-1F63-923E-6EEF-3147CB75589F}"/>
                  </a:ext>
                </a:extLst>
              </p:cNvPr>
              <p:cNvSpPr txBox="1"/>
              <p:nvPr/>
            </p:nvSpPr>
            <p:spPr>
              <a:xfrm>
                <a:off x="2573747" y="485017"/>
                <a:ext cx="849587" cy="200051"/>
              </a:xfrm>
              <a:prstGeom prst="rect">
                <a:avLst/>
              </a:prstGeom>
              <a:noFill/>
            </p:spPr>
            <p:txBody>
              <a:bodyPr wrap="none" lIns="76197" tIns="38098" rIns="76197" bIns="38098" rtlCol="0">
                <a:spAutoFit/>
              </a:bodyPr>
              <a:lstStyle/>
              <a:p>
                <a:pPr algn="ctr"/>
                <a:r>
                  <a:rPr lang="en-GB" sz="800" b="1" dirty="0">
                    <a:solidFill>
                      <a:schemeClr val="tx1">
                        <a:lumMod val="50000"/>
                      </a:schemeClr>
                    </a:solidFill>
                  </a:rPr>
                  <a:t>MPEG meeting:</a:t>
                </a:r>
                <a:endParaRPr lang="en-GB" sz="1100" b="1" dirty="0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</p:grp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B1CA45E7-3292-42D8-7497-A429F1920F91}"/>
              </a:ext>
            </a:extLst>
          </p:cNvPr>
          <p:cNvGrpSpPr/>
          <p:nvPr/>
        </p:nvGrpSpPr>
        <p:grpSpPr>
          <a:xfrm>
            <a:off x="0" y="629874"/>
            <a:ext cx="11913468" cy="6308011"/>
            <a:chOff x="990391" y="315426"/>
            <a:chExt cx="11913468" cy="6650008"/>
          </a:xfrm>
        </p:grpSpPr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id="{A157716C-5AD1-27BD-3DE2-A0BDA9DC09EB}"/>
                </a:ext>
              </a:extLst>
            </p:cNvPr>
            <p:cNvSpPr txBox="1"/>
            <p:nvPr/>
          </p:nvSpPr>
          <p:spPr>
            <a:xfrm>
              <a:off x="1239295" y="507702"/>
              <a:ext cx="2993546" cy="177563"/>
            </a:xfrm>
            <a:prstGeom prst="rightArrow">
              <a:avLst>
                <a:gd name="adj1" fmla="val 59315"/>
                <a:gd name="adj2" fmla="val 50000"/>
              </a:avLst>
            </a:prstGeom>
            <a:gradFill>
              <a:gsLst>
                <a:gs pos="0">
                  <a:srgbClr val="615C56">
                    <a:alpha val="0"/>
                  </a:srgbClr>
                </a:gs>
                <a:gs pos="100000">
                  <a:srgbClr val="006DBA"/>
                </a:gs>
              </a:gsLst>
              <a:lin ang="0" scaled="0"/>
            </a:gradFill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square" anchor="ctr" anchorCtr="1">
              <a:noAutofit/>
            </a:bodyPr>
            <a:lstStyle>
              <a:defPPr>
                <a:defRPr lang="en-US"/>
              </a:defPPr>
              <a:lvl1pPr algn="ctr">
                <a:defRPr sz="1200" b="1"/>
              </a:lvl1pPr>
            </a:lstStyle>
            <a:p>
              <a:r>
                <a:rPr lang="en-GB" dirty="0"/>
                <a:t>MPEG Immersive Video v.2</a:t>
              </a:r>
            </a:p>
          </p:txBody>
        </p:sp>
        <p:sp>
          <p:nvSpPr>
            <p:cNvPr id="107" name="TextBox 106">
              <a:extLst>
                <a:ext uri="{FF2B5EF4-FFF2-40B4-BE49-F238E27FC236}">
                  <a16:creationId xmlns:a16="http://schemas.microsoft.com/office/drawing/2014/main" id="{A7D7071C-C501-48E7-34F4-4F6D2C82B4C5}"/>
                </a:ext>
              </a:extLst>
            </p:cNvPr>
            <p:cNvSpPr txBox="1"/>
            <p:nvPr/>
          </p:nvSpPr>
          <p:spPr>
            <a:xfrm>
              <a:off x="10687434" y="906745"/>
              <a:ext cx="1942180" cy="1378963"/>
            </a:xfrm>
            <a:prstGeom prst="rect">
              <a:avLst/>
            </a:prstGeom>
            <a:noFill/>
          </p:spPr>
          <p:txBody>
            <a:bodyPr wrap="square" lIns="76197" tIns="38098" rIns="76197" bIns="38098" rtlCol="0">
              <a:spAutoFit/>
            </a:bodyPr>
            <a:lstStyle/>
            <a:p>
              <a:pPr algn="r"/>
              <a:r>
                <a:rPr lang="en-GB" sz="4000" b="1" dirty="0">
                  <a:solidFill>
                    <a:srgbClr val="006DBA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Media</a:t>
              </a:r>
              <a:br>
                <a:rPr lang="en-GB" sz="4000" b="1" dirty="0">
                  <a:solidFill>
                    <a:srgbClr val="FF717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</a:br>
              <a:r>
                <a:rPr lang="en-GB" sz="4000" b="1" dirty="0">
                  <a:solidFill>
                    <a:srgbClr val="006DBA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Coding</a:t>
              </a:r>
              <a:endParaRPr lang="en-GB" sz="4400" b="1" dirty="0">
                <a:solidFill>
                  <a:srgbClr val="006DB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605777E5-69FE-FA58-DFBD-A4BD7E13E118}"/>
                </a:ext>
              </a:extLst>
            </p:cNvPr>
            <p:cNvGrpSpPr/>
            <p:nvPr/>
          </p:nvGrpSpPr>
          <p:grpSpPr>
            <a:xfrm>
              <a:off x="1140028" y="4227571"/>
              <a:ext cx="5802556" cy="1920940"/>
              <a:chOff x="2298952" y="3797838"/>
              <a:chExt cx="5802556" cy="1920940"/>
            </a:xfrm>
          </p:grpSpPr>
          <p:sp>
            <p:nvSpPr>
              <p:cNvPr id="66" name="TextBox 65">
                <a:extLst>
                  <a:ext uri="{FF2B5EF4-FFF2-40B4-BE49-F238E27FC236}">
                    <a16:creationId xmlns:a16="http://schemas.microsoft.com/office/drawing/2014/main" id="{58064019-6B47-6A88-2E88-81A40C44FC1B}"/>
                  </a:ext>
                </a:extLst>
              </p:cNvPr>
              <p:cNvSpPr txBox="1"/>
              <p:nvPr/>
            </p:nvSpPr>
            <p:spPr>
              <a:xfrm>
                <a:off x="2358297" y="3797838"/>
                <a:ext cx="4337773" cy="286518"/>
              </a:xfrm>
              <a:prstGeom prst="rightArrow">
                <a:avLst>
                  <a:gd name="adj1" fmla="val 61197"/>
                  <a:gd name="adj2" fmla="val 50000"/>
                </a:avLst>
              </a:prstGeom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rgbClr val="73CBB2"/>
                  </a:gs>
                </a:gsLst>
                <a:lin ang="0" scaled="0"/>
              </a:gra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txBody>
              <a:bodyPr wrap="square" anchor="ctr" anchorCtr="1">
                <a:noAutofit/>
              </a:bodyPr>
              <a:lstStyle>
                <a:defPPr>
                  <a:defRPr lang="en-US"/>
                </a:defPPr>
                <a:lvl1pPr algn="ctr">
                  <a:defRPr sz="1400" b="1"/>
                </a:lvl1pPr>
              </a:lstStyle>
              <a:p>
                <a:r>
                  <a:rPr lang="en-GB" sz="1200" dirty="0"/>
                  <a:t>Scene Description with Advanced Interactivity</a:t>
                </a:r>
              </a:p>
            </p:txBody>
          </p:sp>
          <p:sp>
            <p:nvSpPr>
              <p:cNvPr id="108" name="TextBox 107">
                <a:extLst>
                  <a:ext uri="{FF2B5EF4-FFF2-40B4-BE49-F238E27FC236}">
                    <a16:creationId xmlns:a16="http://schemas.microsoft.com/office/drawing/2014/main" id="{2E0F24F9-678D-4773-D8D0-881D390E0E11}"/>
                  </a:ext>
                </a:extLst>
              </p:cNvPr>
              <p:cNvSpPr txBox="1"/>
              <p:nvPr/>
            </p:nvSpPr>
            <p:spPr>
              <a:xfrm>
                <a:off x="2298952" y="5490286"/>
                <a:ext cx="5802556" cy="228492"/>
              </a:xfrm>
              <a:prstGeom prst="rightArrow">
                <a:avLst>
                  <a:gd name="adj1" fmla="val 61197"/>
                  <a:gd name="adj2" fmla="val 50000"/>
                </a:avLst>
              </a:prstGeom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rgbClr val="73CBB2"/>
                  </a:gs>
                </a:gsLst>
                <a:lin ang="0" scaled="0"/>
              </a:gra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txBody>
              <a:bodyPr wrap="square" anchor="ctr" anchorCtr="1">
                <a:noAutofit/>
              </a:bodyPr>
              <a:lstStyle>
                <a:defPPr>
                  <a:defRPr lang="en-US"/>
                </a:defPPr>
                <a:lvl1pPr algn="ctr">
                  <a:defRPr sz="1400" b="1"/>
                </a:lvl1pPr>
              </a:lstStyle>
              <a:p>
                <a:r>
                  <a:rPr lang="en-GB" sz="1200" dirty="0"/>
                  <a:t>Media authenticity and provenance indication</a:t>
                </a:r>
              </a:p>
            </p:txBody>
          </p:sp>
        </p:grpSp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E685A0A9-2F13-EB69-A744-CA30309DBC6F}"/>
                </a:ext>
              </a:extLst>
            </p:cNvPr>
            <p:cNvSpPr txBox="1"/>
            <p:nvPr/>
          </p:nvSpPr>
          <p:spPr>
            <a:xfrm>
              <a:off x="990391" y="1625992"/>
              <a:ext cx="4564506" cy="325461"/>
            </a:xfrm>
            <a:prstGeom prst="rightArrow">
              <a:avLst>
                <a:gd name="adj1" fmla="val 54721"/>
                <a:gd name="adj2" fmla="val 50000"/>
              </a:avLst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006DBA"/>
                </a:gs>
              </a:gsLst>
              <a:lin ang="0" scaled="0"/>
            </a:gra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square" anchor="ctr" anchorCtr="1">
              <a:noAutofit/>
            </a:bodyPr>
            <a:lstStyle>
              <a:defPPr>
                <a:defRPr lang="en-US"/>
              </a:defPPr>
              <a:lvl1pPr algn="ctr">
                <a:defRPr sz="1200" b="1" i="1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</a:defRPr>
              </a:lvl1pPr>
            </a:lstStyle>
            <a:p>
              <a:pPr algn="r"/>
              <a:r>
                <a:rPr lang="en-GB" sz="1100" i="0" dirty="0">
                  <a:solidFill>
                    <a:schemeClr val="tx1"/>
                  </a:solidFill>
                </a:rPr>
                <a:t>Enhanced Geometry-based PCC (advanced compression tools)</a:t>
              </a:r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2BE9A158-B837-BD5A-A417-4EAD668F4D52}"/>
                </a:ext>
              </a:extLst>
            </p:cNvPr>
            <p:cNvSpPr txBox="1"/>
            <p:nvPr/>
          </p:nvSpPr>
          <p:spPr>
            <a:xfrm>
              <a:off x="1199374" y="3767727"/>
              <a:ext cx="5273087" cy="260331"/>
            </a:xfrm>
            <a:prstGeom prst="rightArrow">
              <a:avLst>
                <a:gd name="adj1" fmla="val 60230"/>
                <a:gd name="adj2" fmla="val 50000"/>
              </a:avLst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73CBB2"/>
                </a:gs>
              </a:gsLst>
              <a:lin ang="0" scaled="0"/>
            </a:gradFill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square" anchor="ctr" anchorCtr="1">
              <a:noAutofit/>
            </a:bodyPr>
            <a:lstStyle>
              <a:defPPr>
                <a:defRPr lang="nl-NL"/>
              </a:defPPr>
              <a:lvl1pPr algn="ctr">
                <a:defRPr sz="1400" b="1"/>
              </a:lvl1pPr>
            </a:lstStyle>
            <a:p>
              <a:r>
                <a:rPr lang="en-GB" sz="1000" dirty="0"/>
                <a:t>Omnidirectional </a:t>
              </a:r>
              <a:r>
                <a:rPr lang="en-GB" sz="1000" dirty="0" err="1"/>
                <a:t>MediA</a:t>
              </a:r>
              <a:r>
                <a:rPr lang="en-GB" sz="1000" dirty="0"/>
                <a:t> Format (OMAF) – Server-Side Dynamic Adaptation</a:t>
              </a:r>
            </a:p>
          </p:txBody>
        </p:sp>
        <p:sp>
          <p:nvSpPr>
            <p:cNvPr id="67" name="TextBox 66">
              <a:extLst>
                <a:ext uri="{FF2B5EF4-FFF2-40B4-BE49-F238E27FC236}">
                  <a16:creationId xmlns:a16="http://schemas.microsoft.com/office/drawing/2014/main" id="{5177DE9A-F39A-D4A9-0C7E-93D80352465D}"/>
                </a:ext>
              </a:extLst>
            </p:cNvPr>
            <p:cNvSpPr txBox="1"/>
            <p:nvPr/>
          </p:nvSpPr>
          <p:spPr>
            <a:xfrm>
              <a:off x="1074679" y="4508888"/>
              <a:ext cx="6329004" cy="216611"/>
            </a:xfrm>
            <a:prstGeom prst="rightArrow">
              <a:avLst>
                <a:gd name="adj1" fmla="val 61197"/>
                <a:gd name="adj2" fmla="val 50000"/>
              </a:avLst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73CBB2"/>
                </a:gs>
              </a:gsLst>
              <a:lin ang="0" scaled="0"/>
            </a:gradFill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square" anchor="ctr" anchorCtr="1">
              <a:noAutofit/>
            </a:bodyPr>
            <a:lstStyle>
              <a:defPPr>
                <a:defRPr lang="en-US"/>
              </a:defPPr>
              <a:lvl1pPr algn="ctr">
                <a:defRPr sz="1400" b="1"/>
              </a:lvl1pPr>
            </a:lstStyle>
            <a:p>
              <a:r>
                <a:rPr lang="en-GB" sz="1200" dirty="0"/>
                <a:t>Video Decoding  Interface</a:t>
              </a: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D314126E-CB5C-4D4D-3476-6C81EDEF06D0}"/>
                </a:ext>
              </a:extLst>
            </p:cNvPr>
            <p:cNvSpPr txBox="1"/>
            <p:nvPr/>
          </p:nvSpPr>
          <p:spPr>
            <a:xfrm>
              <a:off x="10172723" y="5586471"/>
              <a:ext cx="2495240" cy="1378963"/>
            </a:xfrm>
            <a:prstGeom prst="rect">
              <a:avLst/>
            </a:prstGeom>
            <a:noFill/>
          </p:spPr>
          <p:txBody>
            <a:bodyPr wrap="square" lIns="76197" tIns="38098" rIns="76197" bIns="38098" rtlCol="0">
              <a:spAutoFit/>
            </a:bodyPr>
            <a:lstStyle/>
            <a:p>
              <a:pPr algn="r"/>
              <a:r>
                <a:rPr lang="en-GB" sz="4000" b="1" dirty="0">
                  <a:solidFill>
                    <a:srgbClr val="0F3A6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Beyond Media</a:t>
              </a:r>
              <a:endParaRPr lang="en-GB" sz="6000" b="1" dirty="0">
                <a:solidFill>
                  <a:srgbClr val="0F3A6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E68947CA-74AF-52BE-68BC-3D97FE171F41}"/>
                </a:ext>
              </a:extLst>
            </p:cNvPr>
            <p:cNvSpPr txBox="1"/>
            <p:nvPr/>
          </p:nvSpPr>
          <p:spPr>
            <a:xfrm>
              <a:off x="10008121" y="3319156"/>
              <a:ext cx="2895738" cy="1378963"/>
            </a:xfrm>
            <a:prstGeom prst="rect">
              <a:avLst/>
            </a:prstGeom>
            <a:noFill/>
          </p:spPr>
          <p:txBody>
            <a:bodyPr wrap="square" lIns="76197" tIns="38098" rIns="76197" bIns="38098" rtlCol="0">
              <a:spAutoFit/>
            </a:bodyPr>
            <a:lstStyle/>
            <a:p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4000" b="1" i="0" u="none" strike="noStrike" kern="1200" cap="none" spc="0" normalizeH="0" baseline="0" dirty="0">
                  <a:ln>
                    <a:noFill/>
                  </a:ln>
                  <a:solidFill>
                    <a:srgbClr val="73CBB2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Corbel" panose="020B0503020204020204"/>
                  <a:ea typeface="+mn-ea"/>
                  <a:cs typeface="+mn-cs"/>
                </a:rPr>
                <a:t>Systems  and Tools</a:t>
              </a: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DF84246E-8417-F9FA-F5EC-8EBB1F136879}"/>
                </a:ext>
              </a:extLst>
            </p:cNvPr>
            <p:cNvSpPr txBox="1"/>
            <p:nvPr/>
          </p:nvSpPr>
          <p:spPr>
            <a:xfrm>
              <a:off x="1315492" y="315426"/>
              <a:ext cx="2927534" cy="231200"/>
            </a:xfrm>
            <a:prstGeom prst="rightArrow">
              <a:avLst>
                <a:gd name="adj1" fmla="val 50969"/>
                <a:gd name="adj2" fmla="val 47829"/>
              </a:avLst>
            </a:prstGeom>
            <a:gradFill>
              <a:gsLst>
                <a:gs pos="0">
                  <a:srgbClr val="615C56">
                    <a:alpha val="0"/>
                  </a:srgbClr>
                </a:gs>
                <a:gs pos="100000">
                  <a:srgbClr val="006DBA"/>
                </a:gs>
              </a:gsLst>
              <a:lin ang="0" scaled="0"/>
            </a:gradFill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square" anchor="ctr" anchorCtr="1">
              <a:noAutofit/>
            </a:bodyPr>
            <a:lstStyle>
              <a:defPPr>
                <a:defRPr lang="nl-NL"/>
              </a:defPPr>
              <a:lvl1pPr algn="ctr">
                <a:defRPr sz="1400" b="1"/>
              </a:lvl1pPr>
            </a:lstStyle>
            <a:p>
              <a:r>
                <a:rPr lang="en-GB" sz="1200" dirty="0"/>
                <a:t>6 </a:t>
              </a:r>
              <a:r>
                <a:rPr lang="en-GB" sz="1200" dirty="0" err="1"/>
                <a:t>DoF</a:t>
              </a:r>
              <a:r>
                <a:rPr lang="en-GB" sz="1200" dirty="0"/>
                <a:t> Audio</a:t>
              </a:r>
            </a:p>
          </p:txBody>
        </p:sp>
      </p:grpSp>
      <p:sp>
        <p:nvSpPr>
          <p:cNvPr id="117" name="TextBox 116">
            <a:extLst>
              <a:ext uri="{FF2B5EF4-FFF2-40B4-BE49-F238E27FC236}">
                <a16:creationId xmlns:a16="http://schemas.microsoft.com/office/drawing/2014/main" id="{6082F868-49E8-39A9-8441-37631A62A926}"/>
              </a:ext>
            </a:extLst>
          </p:cNvPr>
          <p:cNvSpPr txBox="1"/>
          <p:nvPr/>
        </p:nvSpPr>
        <p:spPr>
          <a:xfrm>
            <a:off x="84288" y="2747444"/>
            <a:ext cx="5418936" cy="244958"/>
          </a:xfrm>
          <a:prstGeom prst="rightArrow">
            <a:avLst>
              <a:gd name="adj1" fmla="val 59315"/>
              <a:gd name="adj2" fmla="val 50000"/>
            </a:avLst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rgbClr val="006DBA"/>
              </a:gs>
            </a:gsLst>
            <a:lin ang="0" scaled="0"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anchor="ctr" anchorCtr="1">
            <a:noAutofit/>
          </a:bodyPr>
          <a:lstStyle>
            <a:defPPr>
              <a:defRPr lang="en-US"/>
            </a:defPPr>
            <a:lvl1pPr algn="ctr">
              <a:defRPr sz="1200" b="1"/>
            </a:lvl1pPr>
          </a:lstStyle>
          <a:p>
            <a:r>
              <a:rPr lang="en-GB" dirty="0"/>
              <a:t>Video Coding for Machines</a:t>
            </a:r>
          </a:p>
        </p:txBody>
      </p:sp>
      <p:sp>
        <p:nvSpPr>
          <p:cNvPr id="119" name="TextBox 118">
            <a:extLst>
              <a:ext uri="{FF2B5EF4-FFF2-40B4-BE49-F238E27FC236}">
                <a16:creationId xmlns:a16="http://schemas.microsoft.com/office/drawing/2014/main" id="{A3A7FF75-69E3-82AC-DBC9-E9364F5E67BB}"/>
              </a:ext>
            </a:extLst>
          </p:cNvPr>
          <p:cNvSpPr txBox="1"/>
          <p:nvPr/>
        </p:nvSpPr>
        <p:spPr>
          <a:xfrm>
            <a:off x="278531" y="4130985"/>
            <a:ext cx="6114775" cy="245965"/>
          </a:xfrm>
          <a:prstGeom prst="rightArrow">
            <a:avLst>
              <a:gd name="adj1" fmla="val 61197"/>
              <a:gd name="adj2" fmla="val 50000"/>
            </a:avLst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rgbClr val="73CBB2"/>
              </a:gs>
            </a:gsLst>
            <a:lin ang="0" scaled="0"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anchor="ctr" anchorCtr="1">
            <a:noAutofit/>
          </a:bodyPr>
          <a:lstStyle>
            <a:defPPr>
              <a:defRPr lang="en-US"/>
            </a:defPPr>
            <a:lvl1pPr algn="ctr">
              <a:defRPr sz="1400" b="1"/>
            </a:lvl1pPr>
          </a:lstStyle>
          <a:p>
            <a:r>
              <a:rPr lang="en-GB" sz="1200" dirty="0"/>
              <a:t>Carriage of Dynamic Mesh Compression</a:t>
            </a:r>
          </a:p>
        </p:txBody>
      </p:sp>
      <p:sp>
        <p:nvSpPr>
          <p:cNvPr id="105" name="TextBox 104">
            <a:extLst>
              <a:ext uri="{FF2B5EF4-FFF2-40B4-BE49-F238E27FC236}">
                <a16:creationId xmlns:a16="http://schemas.microsoft.com/office/drawing/2014/main" id="{7AECF629-6BD3-1BDC-1AA5-38598DBBA50E}"/>
              </a:ext>
            </a:extLst>
          </p:cNvPr>
          <p:cNvSpPr txBox="1"/>
          <p:nvPr/>
        </p:nvSpPr>
        <p:spPr>
          <a:xfrm>
            <a:off x="3157362" y="3667641"/>
            <a:ext cx="2290109" cy="239174"/>
          </a:xfrm>
          <a:prstGeom prst="rightArrow">
            <a:avLst>
              <a:gd name="adj1" fmla="val 61197"/>
              <a:gd name="adj2" fmla="val 50000"/>
            </a:avLst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rgbClr val="73CBB2"/>
              </a:gs>
            </a:gsLst>
            <a:lin ang="0" scaled="0"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anchor="ctr" anchorCtr="1">
            <a:noAutofit/>
          </a:bodyPr>
          <a:lstStyle>
            <a:defPPr>
              <a:defRPr lang="en-US"/>
            </a:defPPr>
            <a:lvl1pPr algn="ctr">
              <a:defRPr sz="1400" b="1"/>
            </a:lvl1pPr>
          </a:lstStyle>
          <a:p>
            <a:r>
              <a:rPr lang="en-GB" sz="1200" dirty="0"/>
              <a:t>Green metadata v.4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A58D56C-454F-817D-0CB9-E5089A60905B}"/>
              </a:ext>
            </a:extLst>
          </p:cNvPr>
          <p:cNvSpPr txBox="1"/>
          <p:nvPr/>
        </p:nvSpPr>
        <p:spPr>
          <a:xfrm>
            <a:off x="149637" y="4999355"/>
            <a:ext cx="4410664" cy="222426"/>
          </a:xfrm>
          <a:prstGeom prst="rightArrow">
            <a:avLst>
              <a:gd name="adj1" fmla="val 61197"/>
              <a:gd name="adj2" fmla="val 50000"/>
            </a:avLst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rgbClr val="73CBB2"/>
              </a:gs>
            </a:gsLst>
            <a:lin ang="0" scaled="0"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anchor="ctr" anchorCtr="1">
            <a:noAutofit/>
          </a:bodyPr>
          <a:lstStyle>
            <a:defPPr>
              <a:defRPr lang="en-US"/>
            </a:defPPr>
            <a:lvl1pPr algn="ctr">
              <a:defRPr sz="1400" b="1"/>
            </a:lvl1pPr>
          </a:lstStyle>
          <a:p>
            <a:r>
              <a:rPr lang="en-GB" sz="1100" dirty="0"/>
              <a:t>Holographic media to renderers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A933DEF-B11F-7283-9B8E-CE4BD3A70BEB}"/>
              </a:ext>
            </a:extLst>
          </p:cNvPr>
          <p:cNvSpPr txBox="1"/>
          <p:nvPr/>
        </p:nvSpPr>
        <p:spPr>
          <a:xfrm>
            <a:off x="84288" y="3004292"/>
            <a:ext cx="3602260" cy="215672"/>
          </a:xfrm>
          <a:prstGeom prst="rightArrow">
            <a:avLst>
              <a:gd name="adj1" fmla="val 50969"/>
              <a:gd name="adj2" fmla="val 47829"/>
            </a:avLst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rgbClr val="006DBA"/>
              </a:gs>
            </a:gsLst>
            <a:lin ang="0" scaled="0"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anchor="ctr" anchorCtr="1">
            <a:noAutofit/>
          </a:bodyPr>
          <a:lstStyle>
            <a:defPPr>
              <a:defRPr lang="en-US"/>
            </a:defPPr>
            <a:lvl1pPr algn="ctr">
              <a:defRPr sz="1200" b="1"/>
            </a:lvl1pPr>
          </a:lstStyle>
          <a:p>
            <a:r>
              <a:rPr lang="en-GB" dirty="0"/>
              <a:t>Haptics  Coding v.2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E66653A-E328-3CA4-F45F-F842F64C143F}"/>
              </a:ext>
            </a:extLst>
          </p:cNvPr>
          <p:cNvSpPr txBox="1"/>
          <p:nvPr/>
        </p:nvSpPr>
        <p:spPr>
          <a:xfrm>
            <a:off x="502345" y="3243863"/>
            <a:ext cx="5884992" cy="237368"/>
          </a:xfrm>
          <a:prstGeom prst="rightArrow">
            <a:avLst>
              <a:gd name="adj1" fmla="val 60230"/>
              <a:gd name="adj2" fmla="val 50000"/>
            </a:avLst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rgbClr val="73CBB2"/>
              </a:gs>
            </a:gsLst>
            <a:lin ang="0" scaled="0"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anchor="ctr" anchorCtr="1">
            <a:noAutofit/>
          </a:bodyPr>
          <a:lstStyle>
            <a:defPPr>
              <a:defRPr lang="nl-NL"/>
            </a:defPPr>
            <a:lvl1pPr algn="ctr">
              <a:defRPr sz="1400" b="1"/>
            </a:lvl1pPr>
          </a:lstStyle>
          <a:p>
            <a:r>
              <a:rPr lang="en-GB" sz="1200" dirty="0"/>
              <a:t>Carriage of Haptics Data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FB8821B-60D1-A81C-A826-58D13F64934D}"/>
              </a:ext>
            </a:extLst>
          </p:cNvPr>
          <p:cNvSpPr txBox="1"/>
          <p:nvPr/>
        </p:nvSpPr>
        <p:spPr>
          <a:xfrm>
            <a:off x="75982" y="2085423"/>
            <a:ext cx="4488519" cy="252177"/>
          </a:xfrm>
          <a:prstGeom prst="rightArrow">
            <a:avLst>
              <a:gd name="adj1" fmla="val 52605"/>
              <a:gd name="adj2" fmla="val 53919"/>
            </a:avLst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rgbClr val="006DBA"/>
              </a:gs>
            </a:gsLst>
            <a:lin ang="0" scaled="0"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anchor="ctr" anchorCtr="1">
            <a:noAutofit/>
          </a:bodyPr>
          <a:lstStyle>
            <a:defPPr>
              <a:defRPr lang="nl-NL"/>
            </a:defPPr>
            <a:lvl1pPr algn="ctr">
              <a:defRPr sz="1400" b="1"/>
            </a:lvl1pPr>
          </a:lstStyle>
          <a:p>
            <a:r>
              <a:rPr lang="en-GB" sz="1200" dirty="0"/>
              <a:t>Compression of LIDAR 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7618C7E-455D-4DD1-9E2F-8B5F9578F6A9}"/>
              </a:ext>
            </a:extLst>
          </p:cNvPr>
          <p:cNvSpPr txBox="1"/>
          <p:nvPr/>
        </p:nvSpPr>
        <p:spPr>
          <a:xfrm>
            <a:off x="9198578" y="445529"/>
            <a:ext cx="331816" cy="200051"/>
          </a:xfrm>
          <a:prstGeom prst="rect">
            <a:avLst/>
          </a:prstGeom>
          <a:noFill/>
        </p:spPr>
        <p:txBody>
          <a:bodyPr wrap="none" lIns="76197" tIns="38098" rIns="76197" bIns="38098" rtlCol="0">
            <a:spAutoFit/>
          </a:bodyPr>
          <a:lstStyle/>
          <a:p>
            <a:pPr algn="ctr"/>
            <a:r>
              <a:rPr lang="en-GB" sz="800" b="1" dirty="0">
                <a:solidFill>
                  <a:schemeClr val="tx1">
                    <a:lumMod val="50000"/>
                  </a:schemeClr>
                </a:solidFill>
              </a:rPr>
              <a:t>164</a:t>
            </a:r>
            <a:endParaRPr lang="en-GB" sz="1100" b="1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BD14AF92-C391-0161-3B29-D7A2D6141F75}"/>
              </a:ext>
            </a:extLst>
          </p:cNvPr>
          <p:cNvSpPr txBox="1"/>
          <p:nvPr/>
        </p:nvSpPr>
        <p:spPr>
          <a:xfrm>
            <a:off x="8435270" y="445529"/>
            <a:ext cx="331816" cy="200051"/>
          </a:xfrm>
          <a:prstGeom prst="rect">
            <a:avLst/>
          </a:prstGeom>
          <a:noFill/>
        </p:spPr>
        <p:txBody>
          <a:bodyPr wrap="none" lIns="76197" tIns="38098" rIns="76197" bIns="38098" rtlCol="0">
            <a:spAutoFit/>
          </a:bodyPr>
          <a:lstStyle/>
          <a:p>
            <a:pPr algn="ctr"/>
            <a:r>
              <a:rPr lang="en-GB" sz="800" b="1" dirty="0">
                <a:solidFill>
                  <a:schemeClr val="tx1">
                    <a:lumMod val="50000"/>
                  </a:schemeClr>
                </a:solidFill>
              </a:rPr>
              <a:t>162</a:t>
            </a:r>
            <a:endParaRPr lang="en-GB" sz="1100" b="1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6267A797-8DCF-6F44-2EEF-46D7D9DAFC2C}"/>
              </a:ext>
            </a:extLst>
          </p:cNvPr>
          <p:cNvSpPr txBox="1"/>
          <p:nvPr/>
        </p:nvSpPr>
        <p:spPr>
          <a:xfrm>
            <a:off x="8823696" y="445529"/>
            <a:ext cx="331816" cy="200051"/>
          </a:xfrm>
          <a:prstGeom prst="rect">
            <a:avLst/>
          </a:prstGeom>
          <a:noFill/>
        </p:spPr>
        <p:txBody>
          <a:bodyPr wrap="none" lIns="76197" tIns="38098" rIns="76197" bIns="38098" rtlCol="0">
            <a:spAutoFit/>
          </a:bodyPr>
          <a:lstStyle/>
          <a:p>
            <a:pPr algn="ctr"/>
            <a:r>
              <a:rPr lang="en-GB" sz="800" b="1" dirty="0">
                <a:solidFill>
                  <a:schemeClr val="tx1">
                    <a:lumMod val="50000"/>
                  </a:schemeClr>
                </a:solidFill>
              </a:rPr>
              <a:t>163</a:t>
            </a:r>
            <a:endParaRPr lang="en-GB" sz="1100" b="1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856F383-C230-4957-209A-14EBF74BB1F3}"/>
              </a:ext>
            </a:extLst>
          </p:cNvPr>
          <p:cNvSpPr txBox="1"/>
          <p:nvPr/>
        </p:nvSpPr>
        <p:spPr>
          <a:xfrm>
            <a:off x="57523" y="3480284"/>
            <a:ext cx="3642554" cy="198969"/>
          </a:xfrm>
          <a:prstGeom prst="rightArrow">
            <a:avLst>
              <a:gd name="adj1" fmla="val 61197"/>
              <a:gd name="adj2" fmla="val 50000"/>
            </a:avLst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rgbClr val="73CBB2"/>
              </a:gs>
            </a:gsLst>
            <a:lin ang="0" scaled="0"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anchor="ctr" anchorCtr="1">
            <a:noAutofit/>
          </a:bodyPr>
          <a:lstStyle>
            <a:defPPr>
              <a:defRPr lang="en-US"/>
            </a:defPPr>
            <a:lvl1pPr algn="ctr">
              <a:defRPr sz="1400" b="1"/>
            </a:lvl1pPr>
          </a:lstStyle>
          <a:p>
            <a:r>
              <a:rPr lang="en-GB" sz="1200" dirty="0"/>
              <a:t>Open Font Format v.5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86E8D07-D1F8-28BD-4239-992401994F16}"/>
              </a:ext>
            </a:extLst>
          </p:cNvPr>
          <p:cNvSpPr txBox="1"/>
          <p:nvPr/>
        </p:nvSpPr>
        <p:spPr>
          <a:xfrm>
            <a:off x="84288" y="5718672"/>
            <a:ext cx="4489354" cy="244362"/>
          </a:xfrm>
          <a:prstGeom prst="rightArrow">
            <a:avLst>
              <a:gd name="adj1" fmla="val 61197"/>
              <a:gd name="adj2" fmla="val 50000"/>
            </a:avLst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rgbClr val="73CBB2"/>
              </a:gs>
            </a:gsLst>
            <a:lin ang="0" scaled="0"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anchor="ctr" anchorCtr="1">
            <a:noAutofit/>
          </a:bodyPr>
          <a:lstStyle>
            <a:defPPr>
              <a:defRPr lang="en-US"/>
            </a:defPPr>
            <a:lvl1pPr algn="ctr">
              <a:defRPr sz="1400" b="1"/>
            </a:lvl1pPr>
          </a:lstStyle>
          <a:p>
            <a:r>
              <a:rPr lang="en-GB" sz="1200" dirty="0"/>
              <a:t>CMAF v.3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FC7AA3E-94C0-8304-AA50-D646AF18AD8B}"/>
              </a:ext>
            </a:extLst>
          </p:cNvPr>
          <p:cNvSpPr txBox="1"/>
          <p:nvPr/>
        </p:nvSpPr>
        <p:spPr>
          <a:xfrm>
            <a:off x="420742" y="5243055"/>
            <a:ext cx="6456303" cy="178979"/>
          </a:xfrm>
          <a:prstGeom prst="rightArrow">
            <a:avLst>
              <a:gd name="adj1" fmla="val 60230"/>
              <a:gd name="adj2" fmla="val 50000"/>
            </a:avLst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rgbClr val="73CBB2"/>
              </a:gs>
            </a:gsLst>
            <a:lin ang="0" scaled="0"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anchor="ctr" anchorCtr="1">
            <a:noAutofit/>
          </a:bodyPr>
          <a:lstStyle>
            <a:defPPr>
              <a:defRPr lang="nl-NL"/>
            </a:defPPr>
            <a:lvl1pPr algn="ctr">
              <a:defRPr sz="1400" b="1"/>
            </a:lvl1pPr>
          </a:lstStyle>
          <a:p>
            <a:r>
              <a:rPr lang="en-GB" sz="1200" dirty="0"/>
              <a:t>DASH v.7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3A25AD73-CC27-19CF-3E99-4DAF6339FC92}"/>
              </a:ext>
            </a:extLst>
          </p:cNvPr>
          <p:cNvSpPr txBox="1"/>
          <p:nvPr/>
        </p:nvSpPr>
        <p:spPr>
          <a:xfrm>
            <a:off x="84288" y="5531338"/>
            <a:ext cx="6324025" cy="222426"/>
          </a:xfrm>
          <a:prstGeom prst="rightArrow">
            <a:avLst>
              <a:gd name="adj1" fmla="val 61197"/>
              <a:gd name="adj2" fmla="val 50000"/>
            </a:avLst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rgbClr val="73CBB2"/>
              </a:gs>
            </a:gsLst>
            <a:lin ang="0" scaled="0"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anchor="ctr" anchorCtr="1">
            <a:noAutofit/>
          </a:bodyPr>
          <a:lstStyle>
            <a:defPPr>
              <a:defRPr lang="en-US"/>
            </a:defPPr>
            <a:lvl1pPr algn="ctr">
              <a:defRPr sz="1400" b="1"/>
            </a:lvl1pPr>
          </a:lstStyle>
          <a:p>
            <a:r>
              <a:rPr lang="en-GB" sz="1200" dirty="0"/>
              <a:t>File Format (ISOBMFF) v.9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18D383EF-6656-16CF-2A9F-1D18D127F96F}"/>
              </a:ext>
            </a:extLst>
          </p:cNvPr>
          <p:cNvSpPr txBox="1"/>
          <p:nvPr/>
        </p:nvSpPr>
        <p:spPr>
          <a:xfrm>
            <a:off x="149637" y="6132643"/>
            <a:ext cx="4398862" cy="254172"/>
          </a:xfrm>
          <a:prstGeom prst="rightArrow">
            <a:avLst>
              <a:gd name="adj1" fmla="val 55129"/>
              <a:gd name="adj2" fmla="val 52152"/>
            </a:avLst>
          </a:prstGeom>
          <a:gradFill flip="none" rotWithShape="1">
            <a:gsLst>
              <a:gs pos="24000">
                <a:schemeClr val="accent4">
                  <a:lumMod val="67000"/>
                  <a:alpha val="3000"/>
                </a:schemeClr>
              </a:gs>
              <a:gs pos="48000">
                <a:srgbClr val="0F3A6E"/>
              </a:gs>
              <a:gs pos="100000">
                <a:srgbClr val="0F3A6E"/>
              </a:gs>
            </a:gsLst>
            <a:lin ang="2700000" scaled="1"/>
            <a:tileRect/>
          </a:gra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anchor="ctr" anchorCtr="1">
            <a:noAutofit/>
          </a:bodyPr>
          <a:lstStyle>
            <a:defPPr>
              <a:defRPr lang="en-US"/>
            </a:defPPr>
            <a:lvl1pPr algn="ctr">
              <a:defRPr sz="1200" b="1" i="1">
                <a:solidFill>
                  <a:schemeClr val="tx1">
                    <a:lumMod val="50000"/>
                    <a:lumOff val="50000"/>
                  </a:schemeClr>
                </a:solidFill>
                <a:effectLst/>
              </a:defRPr>
            </a:lvl1pPr>
          </a:lstStyle>
          <a:p>
            <a:r>
              <a:rPr lang="en-GB" i="0" dirty="0">
                <a:solidFill>
                  <a:schemeClr val="bg1"/>
                </a:solidFill>
              </a:rPr>
              <a:t>Graph genome support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6B40F810-8A30-8BCE-6C4D-BA82746BFF28}"/>
              </a:ext>
            </a:extLst>
          </p:cNvPr>
          <p:cNvSpPr txBox="1"/>
          <p:nvPr/>
        </p:nvSpPr>
        <p:spPr>
          <a:xfrm>
            <a:off x="141324" y="6332584"/>
            <a:ext cx="4421214" cy="246640"/>
          </a:xfrm>
          <a:prstGeom prst="rightArrow">
            <a:avLst>
              <a:gd name="adj1" fmla="val 55129"/>
              <a:gd name="adj2" fmla="val 52152"/>
            </a:avLst>
          </a:prstGeom>
          <a:gradFill flip="none" rotWithShape="1">
            <a:gsLst>
              <a:gs pos="24000">
                <a:schemeClr val="accent4">
                  <a:lumMod val="67000"/>
                  <a:alpha val="3000"/>
                </a:schemeClr>
              </a:gs>
              <a:gs pos="48000">
                <a:srgbClr val="0F3A6E"/>
              </a:gs>
              <a:gs pos="100000">
                <a:srgbClr val="0F3A6E"/>
              </a:gs>
            </a:gsLst>
            <a:lin ang="2700000" scaled="1"/>
            <a:tileRect/>
          </a:gra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anchor="ctr" anchorCtr="1">
            <a:noAutofit/>
          </a:bodyPr>
          <a:lstStyle>
            <a:defPPr>
              <a:defRPr lang="en-US"/>
            </a:defPPr>
            <a:lvl1pPr algn="ctr">
              <a:defRPr sz="1200" b="1" i="1">
                <a:solidFill>
                  <a:schemeClr val="tx1">
                    <a:lumMod val="50000"/>
                    <a:lumOff val="50000"/>
                  </a:schemeClr>
                </a:solidFill>
                <a:effectLst/>
              </a:defRPr>
            </a:lvl1pPr>
          </a:lstStyle>
          <a:p>
            <a:r>
              <a:rPr lang="en-GB" i="0" dirty="0">
                <a:solidFill>
                  <a:schemeClr val="bg1"/>
                </a:solidFill>
              </a:rPr>
              <a:t>New search capabilities of genomic data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D65D35AD-5305-3184-D650-89CDF0812CD0}"/>
              </a:ext>
            </a:extLst>
          </p:cNvPr>
          <p:cNvSpPr txBox="1"/>
          <p:nvPr/>
        </p:nvSpPr>
        <p:spPr>
          <a:xfrm>
            <a:off x="84288" y="2498829"/>
            <a:ext cx="4488519" cy="302250"/>
          </a:xfrm>
          <a:prstGeom prst="rightArrow">
            <a:avLst>
              <a:gd name="adj1" fmla="val 52605"/>
              <a:gd name="adj2" fmla="val 53919"/>
            </a:avLst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rgbClr val="006DBA"/>
              </a:gs>
            </a:gsLst>
            <a:lin ang="0" scaled="0"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anchor="ctr" anchorCtr="1">
            <a:noAutofit/>
          </a:bodyPr>
          <a:lstStyle>
            <a:defPPr>
              <a:defRPr lang="nl-NL"/>
            </a:defPPr>
            <a:lvl1pPr algn="ctr">
              <a:defRPr sz="1400" b="1"/>
            </a:lvl1pPr>
          </a:lstStyle>
          <a:p>
            <a:r>
              <a:rPr lang="en-GB" sz="1200" dirty="0"/>
              <a:t>AI Graphics Compression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D532C29-2476-4634-1C14-C83123313718}"/>
              </a:ext>
            </a:extLst>
          </p:cNvPr>
          <p:cNvSpPr txBox="1"/>
          <p:nvPr/>
        </p:nvSpPr>
        <p:spPr>
          <a:xfrm>
            <a:off x="2879509" y="1054577"/>
            <a:ext cx="4488520" cy="294819"/>
          </a:xfrm>
          <a:prstGeom prst="rightArrow">
            <a:avLst>
              <a:gd name="adj1" fmla="val 52605"/>
              <a:gd name="adj2" fmla="val 53919"/>
            </a:avLst>
          </a:prstGeom>
          <a:gradFill>
            <a:gsLst>
              <a:gs pos="0">
                <a:srgbClr val="615C56">
                  <a:alpha val="0"/>
                </a:srgbClr>
              </a:gs>
              <a:gs pos="100000">
                <a:srgbClr val="006DBA"/>
              </a:gs>
            </a:gsLst>
            <a:lin ang="0" scaled="0"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anchor="ctr" anchorCtr="1">
            <a:noAutofit/>
          </a:bodyPr>
          <a:lstStyle>
            <a:defPPr>
              <a:defRPr lang="nl-NL"/>
            </a:defPPr>
            <a:lvl1pPr algn="ctr">
              <a:defRPr sz="1400" b="1"/>
            </a:lvl1pPr>
          </a:lstStyle>
          <a:p>
            <a:r>
              <a:rPr lang="en-GB" sz="1200" dirty="0"/>
              <a:t>Feature Coding for Machines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CF4916DA-B611-D870-2F4D-B9F120A7CD29}"/>
              </a:ext>
            </a:extLst>
          </p:cNvPr>
          <p:cNvSpPr txBox="1"/>
          <p:nvPr/>
        </p:nvSpPr>
        <p:spPr>
          <a:xfrm>
            <a:off x="1064652" y="928215"/>
            <a:ext cx="3113556" cy="249557"/>
          </a:xfrm>
          <a:prstGeom prst="rightArrow">
            <a:avLst>
              <a:gd name="adj1" fmla="val 52605"/>
              <a:gd name="adj2" fmla="val 53919"/>
            </a:avLst>
          </a:prstGeom>
          <a:gradFill>
            <a:gsLst>
              <a:gs pos="0">
                <a:srgbClr val="615C56">
                  <a:alpha val="0"/>
                </a:srgbClr>
              </a:gs>
              <a:gs pos="100000">
                <a:srgbClr val="006DBA"/>
              </a:gs>
            </a:gsLst>
            <a:lin ang="0" scaled="0"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anchor="ctr" anchorCtr="1">
            <a:noAutofit/>
          </a:bodyPr>
          <a:lstStyle>
            <a:defPPr>
              <a:defRPr lang="nl-NL"/>
            </a:defPPr>
            <a:lvl1pPr algn="ctr">
              <a:defRPr sz="1400" b="1"/>
            </a:lvl1pPr>
          </a:lstStyle>
          <a:p>
            <a:r>
              <a:rPr lang="en-GB" sz="900" dirty="0"/>
              <a:t>Video coding optimizations for machine analysis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3A5C8211-C0BD-6CE5-FB56-65EE19966367}"/>
              </a:ext>
            </a:extLst>
          </p:cNvPr>
          <p:cNvSpPr txBox="1"/>
          <p:nvPr/>
        </p:nvSpPr>
        <p:spPr>
          <a:xfrm>
            <a:off x="1508944" y="2309846"/>
            <a:ext cx="5879110" cy="294603"/>
          </a:xfrm>
          <a:prstGeom prst="rightArrow">
            <a:avLst>
              <a:gd name="adj1" fmla="val 52605"/>
              <a:gd name="adj2" fmla="val 53919"/>
            </a:avLst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rgbClr val="006DBA"/>
              </a:gs>
            </a:gsLst>
            <a:lin ang="0" scaled="0"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anchor="ctr" anchorCtr="1">
            <a:noAutofit/>
          </a:bodyPr>
          <a:lstStyle>
            <a:defPPr>
              <a:defRPr lang="nl-NL"/>
            </a:defPPr>
            <a:lvl1pPr algn="ctr">
              <a:defRPr sz="1400" b="1"/>
            </a:lvl1pPr>
          </a:lstStyle>
          <a:p>
            <a:r>
              <a:rPr lang="en-GB" sz="1200" dirty="0" err="1"/>
              <a:t>Lenslet</a:t>
            </a:r>
            <a:r>
              <a:rPr lang="en-GB" sz="1200" dirty="0"/>
              <a:t> video coding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EEE1859B-C0BF-302C-624E-7C43B4659D3F}"/>
              </a:ext>
            </a:extLst>
          </p:cNvPr>
          <p:cNvSpPr txBox="1"/>
          <p:nvPr/>
        </p:nvSpPr>
        <p:spPr>
          <a:xfrm>
            <a:off x="1285535" y="6556424"/>
            <a:ext cx="2903289" cy="222383"/>
          </a:xfrm>
          <a:prstGeom prst="rightArrow">
            <a:avLst>
              <a:gd name="adj1" fmla="val 55129"/>
              <a:gd name="adj2" fmla="val 52152"/>
            </a:avLst>
          </a:prstGeom>
          <a:gradFill flip="none" rotWithShape="1">
            <a:gsLst>
              <a:gs pos="24000">
                <a:schemeClr val="accent4">
                  <a:lumMod val="67000"/>
                  <a:alpha val="3000"/>
                </a:schemeClr>
              </a:gs>
              <a:gs pos="48000">
                <a:srgbClr val="0F3A6E"/>
              </a:gs>
              <a:gs pos="100000">
                <a:srgbClr val="0F3A6E"/>
              </a:gs>
            </a:gsLst>
            <a:lin ang="2700000" scaled="1"/>
            <a:tileRect/>
          </a:gra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anchor="ctr" anchorCtr="1">
            <a:noAutofit/>
          </a:bodyPr>
          <a:lstStyle>
            <a:defPPr>
              <a:defRPr lang="en-US"/>
            </a:defPPr>
            <a:lvl1pPr algn="ctr">
              <a:defRPr sz="1200" b="1" i="1">
                <a:solidFill>
                  <a:schemeClr val="tx1">
                    <a:lumMod val="50000"/>
                    <a:lumOff val="50000"/>
                  </a:schemeClr>
                </a:solidFill>
                <a:effectLst/>
              </a:defRPr>
            </a:lvl1pPr>
          </a:lstStyle>
          <a:p>
            <a:r>
              <a:rPr lang="en-GB" i="0" dirty="0">
                <a:solidFill>
                  <a:schemeClr val="bg1"/>
                </a:solidFill>
              </a:rPr>
              <a:t>Biomedical waveform coding (BWC)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C80F1908-E679-4783-4CD3-6F8FF9717950}"/>
              </a:ext>
            </a:extLst>
          </p:cNvPr>
          <p:cNvSpPr txBox="1"/>
          <p:nvPr/>
        </p:nvSpPr>
        <p:spPr>
          <a:xfrm>
            <a:off x="57522" y="4802719"/>
            <a:ext cx="6836149" cy="223986"/>
          </a:xfrm>
          <a:prstGeom prst="rightArrow">
            <a:avLst>
              <a:gd name="adj1" fmla="val 61197"/>
              <a:gd name="adj2" fmla="val 50000"/>
            </a:avLst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rgbClr val="73CBB2"/>
              </a:gs>
            </a:gsLst>
            <a:lin ang="0" scaled="0"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anchor="ctr" anchorCtr="1">
            <a:noAutofit/>
          </a:bodyPr>
          <a:lstStyle>
            <a:defPPr>
              <a:defRPr lang="en-US"/>
            </a:defPPr>
            <a:lvl1pPr algn="ctr">
              <a:defRPr sz="1400" b="1"/>
            </a:lvl1pPr>
          </a:lstStyle>
          <a:p>
            <a:r>
              <a:rPr lang="en-GB" sz="1200" dirty="0"/>
              <a:t>Avatar representation formats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1EBA7C48-8E6D-A47E-5950-04101A1CE321}"/>
              </a:ext>
            </a:extLst>
          </p:cNvPr>
          <p:cNvSpPr txBox="1"/>
          <p:nvPr/>
        </p:nvSpPr>
        <p:spPr>
          <a:xfrm>
            <a:off x="9594109" y="445539"/>
            <a:ext cx="386044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800" b="1" dirty="0">
                <a:solidFill>
                  <a:schemeClr val="tx1">
                    <a:lumMod val="50000"/>
                  </a:schemeClr>
                </a:solidFill>
              </a:rPr>
              <a:t>165</a:t>
            </a:r>
            <a:endParaRPr lang="en-US" sz="800" dirty="0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8F0DF7A5-AEB8-50EF-FD96-0B8A116BB809}"/>
              </a:ext>
            </a:extLst>
          </p:cNvPr>
          <p:cNvSpPr txBox="1"/>
          <p:nvPr/>
        </p:nvSpPr>
        <p:spPr>
          <a:xfrm>
            <a:off x="248904" y="1629252"/>
            <a:ext cx="4332223" cy="308723"/>
          </a:xfrm>
          <a:prstGeom prst="rightArrow">
            <a:avLst>
              <a:gd name="adj1" fmla="val 52605"/>
              <a:gd name="adj2" fmla="val 53919"/>
            </a:avLst>
          </a:prstGeom>
          <a:gradFill>
            <a:gsLst>
              <a:gs pos="0">
                <a:srgbClr val="615C56">
                  <a:alpha val="0"/>
                </a:srgbClr>
              </a:gs>
              <a:gs pos="100000">
                <a:srgbClr val="006DBA"/>
              </a:gs>
            </a:gsLst>
            <a:lin ang="0" scaled="0"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anchor="ctr" anchorCtr="1">
            <a:noAutofit/>
          </a:bodyPr>
          <a:lstStyle>
            <a:defPPr>
              <a:defRPr lang="nl-NL"/>
            </a:defPPr>
            <a:lvl1pPr algn="ctr">
              <a:defRPr sz="1400" b="1"/>
            </a:lvl1pPr>
          </a:lstStyle>
          <a:p>
            <a:r>
              <a:rPr lang="en-GB" sz="1200" dirty="0"/>
              <a:t>Dynamic Mesh Compression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A5581FF9-0F9F-ACC8-82E1-F77A0DE95E46}"/>
              </a:ext>
            </a:extLst>
          </p:cNvPr>
          <p:cNvSpPr txBox="1"/>
          <p:nvPr/>
        </p:nvSpPr>
        <p:spPr>
          <a:xfrm>
            <a:off x="2899534" y="1253277"/>
            <a:ext cx="4488520" cy="294819"/>
          </a:xfrm>
          <a:prstGeom prst="rightArrow">
            <a:avLst>
              <a:gd name="adj1" fmla="val 52605"/>
              <a:gd name="adj2" fmla="val 53919"/>
            </a:avLst>
          </a:prstGeom>
          <a:gradFill>
            <a:gsLst>
              <a:gs pos="0">
                <a:srgbClr val="615C56">
                  <a:alpha val="0"/>
                </a:srgbClr>
              </a:gs>
              <a:gs pos="100000">
                <a:srgbClr val="006DBA"/>
              </a:gs>
            </a:gsLst>
            <a:lin ang="0" scaled="0"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anchor="ctr" anchorCtr="1">
            <a:noAutofit/>
          </a:bodyPr>
          <a:lstStyle>
            <a:defPPr>
              <a:defRPr lang="nl-NL"/>
            </a:defPPr>
            <a:lvl1pPr algn="ctr">
              <a:defRPr sz="1400" b="1"/>
            </a:lvl1pPr>
          </a:lstStyle>
          <a:p>
            <a:r>
              <a:rPr lang="en-GB" sz="1200" dirty="0"/>
              <a:t>Solid Point Cloud Coding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B37E8A10-C680-8C85-EE79-D1F643E60BD2}"/>
              </a:ext>
            </a:extLst>
          </p:cNvPr>
          <p:cNvSpPr txBox="1"/>
          <p:nvPr/>
        </p:nvSpPr>
        <p:spPr>
          <a:xfrm>
            <a:off x="2914370" y="1450052"/>
            <a:ext cx="4488520" cy="294819"/>
          </a:xfrm>
          <a:prstGeom prst="rightArrow">
            <a:avLst>
              <a:gd name="adj1" fmla="val 52605"/>
              <a:gd name="adj2" fmla="val 53919"/>
            </a:avLst>
          </a:prstGeom>
          <a:gradFill>
            <a:gsLst>
              <a:gs pos="0">
                <a:srgbClr val="615C56">
                  <a:alpha val="0"/>
                </a:srgbClr>
              </a:gs>
              <a:gs pos="100000">
                <a:srgbClr val="006DBA"/>
              </a:gs>
            </a:gsLst>
            <a:lin ang="0" scaled="0"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anchor="ctr" anchorCtr="1">
            <a:noAutofit/>
          </a:bodyPr>
          <a:lstStyle>
            <a:defPPr>
              <a:defRPr lang="nl-NL"/>
            </a:defPPr>
            <a:lvl1pPr algn="ctr">
              <a:defRPr sz="1400" b="1"/>
            </a:lvl1pPr>
          </a:lstStyle>
          <a:p>
            <a:r>
              <a:rPr lang="en-GB" sz="1200" dirty="0"/>
              <a:t>Animation compression</a:t>
            </a:r>
          </a:p>
        </p:txBody>
      </p:sp>
    </p:spTree>
    <p:extLst>
      <p:ext uri="{BB962C8B-B14F-4D97-AF65-F5344CB8AC3E}">
        <p14:creationId xmlns:p14="http://schemas.microsoft.com/office/powerpoint/2010/main" val="265622411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Group 37">
            <a:extLst>
              <a:ext uri="{FF2B5EF4-FFF2-40B4-BE49-F238E27FC236}">
                <a16:creationId xmlns:a16="http://schemas.microsoft.com/office/drawing/2014/main" id="{D5C39BFA-1C6D-4D7E-AC4E-CD3EAA0B3CCA}"/>
              </a:ext>
            </a:extLst>
          </p:cNvPr>
          <p:cNvGrpSpPr/>
          <p:nvPr/>
        </p:nvGrpSpPr>
        <p:grpSpPr>
          <a:xfrm>
            <a:off x="1256342" y="494242"/>
            <a:ext cx="8605762" cy="6363758"/>
            <a:chOff x="2568812" y="128482"/>
            <a:chExt cx="7728659" cy="6363758"/>
          </a:xfrm>
        </p:grpSpPr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6C859B63-4B1D-4529-B302-BF559381DDE5}"/>
                </a:ext>
              </a:extLst>
            </p:cNvPr>
            <p:cNvGrpSpPr/>
            <p:nvPr/>
          </p:nvGrpSpPr>
          <p:grpSpPr>
            <a:xfrm>
              <a:off x="3412921" y="128482"/>
              <a:ext cx="616153" cy="6363758"/>
              <a:chOff x="3401809" y="128482"/>
              <a:chExt cx="616153" cy="6363758"/>
            </a:xfrm>
          </p:grpSpPr>
          <p:cxnSp>
            <p:nvCxnSpPr>
              <p:cNvPr id="109" name="Straight Connector 108">
                <a:extLst>
                  <a:ext uri="{FF2B5EF4-FFF2-40B4-BE49-F238E27FC236}">
                    <a16:creationId xmlns:a16="http://schemas.microsoft.com/office/drawing/2014/main" id="{91786F98-A168-4D41-ABE0-8C10270213B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710760" y="680668"/>
                <a:ext cx="0" cy="5811572"/>
              </a:xfrm>
              <a:prstGeom prst="line">
                <a:avLst/>
              </a:prstGeom>
              <a:ln w="19050">
                <a:solidFill>
                  <a:schemeClr val="tx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" name="TextBox 4"/>
              <p:cNvSpPr txBox="1"/>
              <p:nvPr/>
            </p:nvSpPr>
            <p:spPr>
              <a:xfrm>
                <a:off x="3401809" y="128482"/>
                <a:ext cx="616153" cy="353939"/>
              </a:xfrm>
              <a:prstGeom prst="rect">
                <a:avLst/>
              </a:prstGeom>
              <a:noFill/>
            </p:spPr>
            <p:txBody>
              <a:bodyPr wrap="none" lIns="76197" tIns="38098" rIns="76197" bIns="38098" rtlCol="0">
                <a:spAutoFit/>
              </a:bodyPr>
              <a:lstStyle/>
              <a:p>
                <a:pPr algn="ctr"/>
                <a:r>
                  <a:rPr lang="en-GB" b="1" dirty="0"/>
                  <a:t>2025</a:t>
                </a:r>
              </a:p>
            </p:txBody>
          </p:sp>
        </p:grp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3B616703-16FC-4070-9C1E-1CC437532D37}"/>
                </a:ext>
              </a:extLst>
            </p:cNvPr>
            <p:cNvGrpSpPr/>
            <p:nvPr/>
          </p:nvGrpSpPr>
          <p:grpSpPr>
            <a:xfrm>
              <a:off x="4997521" y="128482"/>
              <a:ext cx="616154" cy="6359949"/>
              <a:chOff x="4989143" y="128482"/>
              <a:chExt cx="616154" cy="6359949"/>
            </a:xfrm>
          </p:grpSpPr>
          <p:cxnSp>
            <p:nvCxnSpPr>
              <p:cNvPr id="73" name="Straight Connector 72"/>
              <p:cNvCxnSpPr>
                <a:cxnSpLocks/>
              </p:cNvCxnSpPr>
              <p:nvPr/>
            </p:nvCxnSpPr>
            <p:spPr>
              <a:xfrm>
                <a:off x="5282573" y="693924"/>
                <a:ext cx="0" cy="5794507"/>
              </a:xfrm>
              <a:prstGeom prst="line">
                <a:avLst/>
              </a:prstGeom>
              <a:ln w="19050">
                <a:solidFill>
                  <a:schemeClr val="tx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" name="TextBox 7"/>
              <p:cNvSpPr txBox="1"/>
              <p:nvPr/>
            </p:nvSpPr>
            <p:spPr>
              <a:xfrm>
                <a:off x="4989143" y="128482"/>
                <a:ext cx="616154" cy="353939"/>
              </a:xfrm>
              <a:prstGeom prst="rect">
                <a:avLst/>
              </a:prstGeom>
              <a:noFill/>
            </p:spPr>
            <p:txBody>
              <a:bodyPr wrap="none" lIns="76197" tIns="38098" rIns="76197" bIns="38098" rtlCol="0">
                <a:spAutoFit/>
              </a:bodyPr>
              <a:lstStyle/>
              <a:p>
                <a:pPr algn="ctr"/>
                <a:r>
                  <a:rPr lang="en-GB" b="1" dirty="0"/>
                  <a:t>2026</a:t>
                </a:r>
              </a:p>
            </p:txBody>
          </p:sp>
        </p:grp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92F2C6FD-353D-4077-87E2-5AD4C55921B3}"/>
                </a:ext>
              </a:extLst>
            </p:cNvPr>
            <p:cNvGrpSpPr/>
            <p:nvPr/>
          </p:nvGrpSpPr>
          <p:grpSpPr>
            <a:xfrm>
              <a:off x="6580514" y="131049"/>
              <a:ext cx="616153" cy="6361191"/>
              <a:chOff x="6569269" y="131049"/>
              <a:chExt cx="616153" cy="6361191"/>
            </a:xfrm>
          </p:grpSpPr>
          <p:cxnSp>
            <p:nvCxnSpPr>
              <p:cNvPr id="111" name="Straight Connector 110">
                <a:extLst>
                  <a:ext uri="{FF2B5EF4-FFF2-40B4-BE49-F238E27FC236}">
                    <a16:creationId xmlns:a16="http://schemas.microsoft.com/office/drawing/2014/main" id="{F55A5888-A840-4A56-AF3C-CA09ECE91DC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875178" y="680668"/>
                <a:ext cx="0" cy="5811572"/>
              </a:xfrm>
              <a:prstGeom prst="line">
                <a:avLst/>
              </a:prstGeom>
              <a:ln w="19050">
                <a:solidFill>
                  <a:schemeClr val="tx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5" name="TextBox 54"/>
              <p:cNvSpPr txBox="1"/>
              <p:nvPr/>
            </p:nvSpPr>
            <p:spPr>
              <a:xfrm>
                <a:off x="6569269" y="131049"/>
                <a:ext cx="616153" cy="353939"/>
              </a:xfrm>
              <a:prstGeom prst="rect">
                <a:avLst/>
              </a:prstGeom>
              <a:noFill/>
            </p:spPr>
            <p:txBody>
              <a:bodyPr wrap="none" lIns="76197" tIns="38098" rIns="76197" bIns="38098" rtlCol="0">
                <a:spAutoFit/>
              </a:bodyPr>
              <a:lstStyle/>
              <a:p>
                <a:pPr algn="ctr"/>
                <a:r>
                  <a:rPr lang="en-GB" b="1" dirty="0"/>
                  <a:t>2027</a:t>
                </a:r>
              </a:p>
            </p:txBody>
          </p:sp>
        </p:grpSp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3DD51B6C-5BE0-400F-A492-B8043F17AD32}"/>
                </a:ext>
              </a:extLst>
            </p:cNvPr>
            <p:cNvGrpSpPr/>
            <p:nvPr/>
          </p:nvGrpSpPr>
          <p:grpSpPr>
            <a:xfrm>
              <a:off x="8159341" y="131049"/>
              <a:ext cx="616153" cy="6361191"/>
              <a:chOff x="8148082" y="131049"/>
              <a:chExt cx="616153" cy="6361191"/>
            </a:xfrm>
          </p:grpSpPr>
          <p:cxnSp>
            <p:nvCxnSpPr>
              <p:cNvPr id="112" name="Straight Connector 111">
                <a:extLst>
                  <a:ext uri="{FF2B5EF4-FFF2-40B4-BE49-F238E27FC236}">
                    <a16:creationId xmlns:a16="http://schemas.microsoft.com/office/drawing/2014/main" id="{8D1C54F9-718A-44A5-BDDE-8A6A2DC9D73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457386" y="680668"/>
                <a:ext cx="0" cy="5811572"/>
              </a:xfrm>
              <a:prstGeom prst="line">
                <a:avLst/>
              </a:prstGeom>
              <a:ln w="19050">
                <a:solidFill>
                  <a:schemeClr val="tx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1" name="TextBox 40">
                <a:extLst>
                  <a:ext uri="{FF2B5EF4-FFF2-40B4-BE49-F238E27FC236}">
                    <a16:creationId xmlns:a16="http://schemas.microsoft.com/office/drawing/2014/main" id="{4BC0F3E0-DBDC-4BB7-9FA1-13031CFFF366}"/>
                  </a:ext>
                </a:extLst>
              </p:cNvPr>
              <p:cNvSpPr txBox="1"/>
              <p:nvPr/>
            </p:nvSpPr>
            <p:spPr>
              <a:xfrm>
                <a:off x="8148082" y="131049"/>
                <a:ext cx="616153" cy="353939"/>
              </a:xfrm>
              <a:prstGeom prst="rect">
                <a:avLst/>
              </a:prstGeom>
              <a:noFill/>
            </p:spPr>
            <p:txBody>
              <a:bodyPr wrap="none" lIns="76197" tIns="38098" rIns="76197" bIns="38098" rtlCol="0">
                <a:spAutoFit/>
              </a:bodyPr>
              <a:lstStyle/>
              <a:p>
                <a:pPr algn="ctr"/>
                <a:r>
                  <a:rPr lang="en-GB" b="1" dirty="0"/>
                  <a:t>2028</a:t>
                </a:r>
              </a:p>
            </p:txBody>
          </p:sp>
        </p:grpSp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5EF75C18-86A1-4A26-9870-D85B94E986AE}"/>
                </a:ext>
              </a:extLst>
            </p:cNvPr>
            <p:cNvGrpSpPr/>
            <p:nvPr/>
          </p:nvGrpSpPr>
          <p:grpSpPr>
            <a:xfrm>
              <a:off x="9681318" y="131049"/>
              <a:ext cx="616153" cy="6361191"/>
              <a:chOff x="9660987" y="131049"/>
              <a:chExt cx="616153" cy="6361191"/>
            </a:xfrm>
          </p:grpSpPr>
          <p:cxnSp>
            <p:nvCxnSpPr>
              <p:cNvPr id="113" name="Straight Connector 112">
                <a:extLst>
                  <a:ext uri="{FF2B5EF4-FFF2-40B4-BE49-F238E27FC236}">
                    <a16:creationId xmlns:a16="http://schemas.microsoft.com/office/drawing/2014/main" id="{6D0EEB5D-2484-4889-AF2F-E609AD4D50F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967305" y="680668"/>
                <a:ext cx="0" cy="5811572"/>
              </a:xfrm>
              <a:prstGeom prst="line">
                <a:avLst/>
              </a:prstGeom>
              <a:ln w="19050">
                <a:solidFill>
                  <a:schemeClr val="tx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4" name="TextBox 63">
                <a:extLst>
                  <a:ext uri="{FF2B5EF4-FFF2-40B4-BE49-F238E27FC236}">
                    <a16:creationId xmlns:a16="http://schemas.microsoft.com/office/drawing/2014/main" id="{F2D9A760-730C-4070-B5DD-5B33307EF832}"/>
                  </a:ext>
                </a:extLst>
              </p:cNvPr>
              <p:cNvSpPr txBox="1"/>
              <p:nvPr/>
            </p:nvSpPr>
            <p:spPr>
              <a:xfrm>
                <a:off x="9660987" y="131049"/>
                <a:ext cx="616153" cy="353939"/>
              </a:xfrm>
              <a:prstGeom prst="rect">
                <a:avLst/>
              </a:prstGeom>
              <a:noFill/>
            </p:spPr>
            <p:txBody>
              <a:bodyPr wrap="none" lIns="76197" tIns="38098" rIns="76197" bIns="38098" rtlCol="0">
                <a:spAutoFit/>
              </a:bodyPr>
              <a:lstStyle/>
              <a:p>
                <a:pPr algn="ctr"/>
                <a:r>
                  <a:rPr lang="en-GB" b="1" dirty="0"/>
                  <a:t>2029</a:t>
                </a:r>
              </a:p>
            </p:txBody>
          </p:sp>
        </p:grpSp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6353AD96-92B5-42CA-80FB-7F9C989EFC17}"/>
                </a:ext>
              </a:extLst>
            </p:cNvPr>
            <p:cNvGrpSpPr/>
            <p:nvPr/>
          </p:nvGrpSpPr>
          <p:grpSpPr>
            <a:xfrm>
              <a:off x="2568812" y="436009"/>
              <a:ext cx="6025559" cy="200051"/>
              <a:chOff x="2573747" y="456142"/>
              <a:chExt cx="6025559" cy="200051"/>
            </a:xfrm>
          </p:grpSpPr>
          <p:sp>
            <p:nvSpPr>
              <p:cNvPr id="72" name="TextBox 71">
                <a:extLst>
                  <a:ext uri="{FF2B5EF4-FFF2-40B4-BE49-F238E27FC236}">
                    <a16:creationId xmlns:a16="http://schemas.microsoft.com/office/drawing/2014/main" id="{322EDE35-E996-4E26-A2C4-B522BD2B54B9}"/>
                  </a:ext>
                </a:extLst>
              </p:cNvPr>
              <p:cNvSpPr txBox="1"/>
              <p:nvPr/>
            </p:nvSpPr>
            <p:spPr>
              <a:xfrm>
                <a:off x="3570516" y="456142"/>
                <a:ext cx="297997" cy="200051"/>
              </a:xfrm>
              <a:prstGeom prst="rect">
                <a:avLst/>
              </a:prstGeom>
              <a:noFill/>
            </p:spPr>
            <p:txBody>
              <a:bodyPr wrap="none" lIns="76197" tIns="38098" rIns="76197" bIns="38098" rtlCol="0">
                <a:spAutoFit/>
              </a:bodyPr>
              <a:lstStyle/>
              <a:p>
                <a:pPr algn="ctr"/>
                <a:r>
                  <a:rPr lang="en-GB" sz="800" b="1" dirty="0">
                    <a:solidFill>
                      <a:schemeClr val="tx1">
                        <a:lumMod val="50000"/>
                      </a:schemeClr>
                    </a:solidFill>
                  </a:rPr>
                  <a:t>149</a:t>
                </a:r>
                <a:endParaRPr lang="en-GB" sz="1100" b="1" dirty="0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6" name="TextBox 75">
                <a:extLst>
                  <a:ext uri="{FF2B5EF4-FFF2-40B4-BE49-F238E27FC236}">
                    <a16:creationId xmlns:a16="http://schemas.microsoft.com/office/drawing/2014/main" id="{5ED0DA2B-7F49-4238-BEAA-0F0EB751488C}"/>
                  </a:ext>
                </a:extLst>
              </p:cNvPr>
              <p:cNvSpPr txBox="1"/>
              <p:nvPr/>
            </p:nvSpPr>
            <p:spPr>
              <a:xfrm>
                <a:off x="5142105" y="456142"/>
                <a:ext cx="297997" cy="200051"/>
              </a:xfrm>
              <a:prstGeom prst="rect">
                <a:avLst/>
              </a:prstGeom>
              <a:noFill/>
            </p:spPr>
            <p:txBody>
              <a:bodyPr wrap="none" lIns="76197" tIns="38098" rIns="76197" bIns="38098" rtlCol="0">
                <a:spAutoFit/>
              </a:bodyPr>
              <a:lstStyle/>
              <a:p>
                <a:pPr algn="ctr"/>
                <a:r>
                  <a:rPr lang="en-GB" sz="800" b="1" dirty="0">
                    <a:solidFill>
                      <a:schemeClr val="tx1">
                        <a:lumMod val="50000"/>
                      </a:schemeClr>
                    </a:solidFill>
                  </a:rPr>
                  <a:t>153</a:t>
                </a:r>
                <a:endParaRPr lang="en-GB" sz="1100" b="1" dirty="0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7" name="TextBox 76">
                <a:extLst>
                  <a:ext uri="{FF2B5EF4-FFF2-40B4-BE49-F238E27FC236}">
                    <a16:creationId xmlns:a16="http://schemas.microsoft.com/office/drawing/2014/main" id="{D674251F-AD3A-4A84-ABBF-0028148E06B1}"/>
                  </a:ext>
                </a:extLst>
              </p:cNvPr>
              <p:cNvSpPr txBox="1"/>
              <p:nvPr/>
            </p:nvSpPr>
            <p:spPr>
              <a:xfrm>
                <a:off x="6714498" y="456142"/>
                <a:ext cx="297997" cy="200051"/>
              </a:xfrm>
              <a:prstGeom prst="rect">
                <a:avLst/>
              </a:prstGeom>
              <a:noFill/>
            </p:spPr>
            <p:txBody>
              <a:bodyPr wrap="none" lIns="76197" tIns="38098" rIns="76197" bIns="38098" rtlCol="0">
                <a:spAutoFit/>
              </a:bodyPr>
              <a:lstStyle/>
              <a:p>
                <a:pPr algn="ctr"/>
                <a:r>
                  <a:rPr lang="en-GB" sz="800" b="1" dirty="0">
                    <a:solidFill>
                      <a:schemeClr val="tx1">
                        <a:lumMod val="50000"/>
                      </a:schemeClr>
                    </a:solidFill>
                  </a:rPr>
                  <a:t>157</a:t>
                </a:r>
                <a:endParaRPr lang="en-GB" sz="1100" b="1" dirty="0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8" name="TextBox 77">
                <a:extLst>
                  <a:ext uri="{FF2B5EF4-FFF2-40B4-BE49-F238E27FC236}">
                    <a16:creationId xmlns:a16="http://schemas.microsoft.com/office/drawing/2014/main" id="{02C02753-2901-415E-BBC6-762696029A9A}"/>
                  </a:ext>
                </a:extLst>
              </p:cNvPr>
              <p:cNvSpPr txBox="1"/>
              <p:nvPr/>
            </p:nvSpPr>
            <p:spPr>
              <a:xfrm>
                <a:off x="8301309" y="456142"/>
                <a:ext cx="297997" cy="200051"/>
              </a:xfrm>
              <a:prstGeom prst="rect">
                <a:avLst/>
              </a:prstGeom>
              <a:noFill/>
            </p:spPr>
            <p:txBody>
              <a:bodyPr wrap="none" lIns="76197" tIns="38098" rIns="76197" bIns="38098" rtlCol="0">
                <a:spAutoFit/>
              </a:bodyPr>
              <a:lstStyle/>
              <a:p>
                <a:pPr algn="ctr"/>
                <a:r>
                  <a:rPr lang="en-GB" sz="800" b="1" dirty="0">
                    <a:solidFill>
                      <a:schemeClr val="tx1">
                        <a:lumMod val="50000"/>
                      </a:schemeClr>
                    </a:solidFill>
                  </a:rPr>
                  <a:t>161</a:t>
                </a:r>
                <a:endParaRPr lang="en-GB" sz="1100" b="1" dirty="0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1" name="TextBox 80">
                <a:extLst>
                  <a:ext uri="{FF2B5EF4-FFF2-40B4-BE49-F238E27FC236}">
                    <a16:creationId xmlns:a16="http://schemas.microsoft.com/office/drawing/2014/main" id="{0C810F66-2A0F-4106-933B-6080789A86CD}"/>
                  </a:ext>
                </a:extLst>
              </p:cNvPr>
              <p:cNvSpPr txBox="1"/>
              <p:nvPr/>
            </p:nvSpPr>
            <p:spPr>
              <a:xfrm>
                <a:off x="3966417" y="456142"/>
                <a:ext cx="297997" cy="200051"/>
              </a:xfrm>
              <a:prstGeom prst="rect">
                <a:avLst/>
              </a:prstGeom>
              <a:noFill/>
            </p:spPr>
            <p:txBody>
              <a:bodyPr wrap="none" lIns="76197" tIns="38098" rIns="76197" bIns="38098" rtlCol="0">
                <a:spAutoFit/>
              </a:bodyPr>
              <a:lstStyle/>
              <a:p>
                <a:pPr algn="ctr"/>
                <a:r>
                  <a:rPr lang="en-GB" sz="800" b="1" dirty="0">
                    <a:solidFill>
                      <a:schemeClr val="tx1">
                        <a:lumMod val="50000"/>
                      </a:schemeClr>
                    </a:solidFill>
                  </a:rPr>
                  <a:t>150</a:t>
                </a:r>
                <a:endParaRPr lang="en-GB" sz="1100" b="1" dirty="0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2" name="TextBox 81">
                <a:extLst>
                  <a:ext uri="{FF2B5EF4-FFF2-40B4-BE49-F238E27FC236}">
                    <a16:creationId xmlns:a16="http://schemas.microsoft.com/office/drawing/2014/main" id="{533A0AE2-9FA9-4441-B260-F5626E7C8923}"/>
                  </a:ext>
                </a:extLst>
              </p:cNvPr>
              <p:cNvSpPr txBox="1"/>
              <p:nvPr/>
            </p:nvSpPr>
            <p:spPr>
              <a:xfrm>
                <a:off x="4359115" y="456142"/>
                <a:ext cx="297997" cy="200051"/>
              </a:xfrm>
              <a:prstGeom prst="rect">
                <a:avLst/>
              </a:prstGeom>
              <a:noFill/>
            </p:spPr>
            <p:txBody>
              <a:bodyPr wrap="none" lIns="76197" tIns="38098" rIns="76197" bIns="38098" rtlCol="0">
                <a:spAutoFit/>
              </a:bodyPr>
              <a:lstStyle/>
              <a:p>
                <a:pPr algn="ctr"/>
                <a:r>
                  <a:rPr lang="en-GB" sz="800" b="1" dirty="0">
                    <a:solidFill>
                      <a:schemeClr val="tx1">
                        <a:lumMod val="50000"/>
                      </a:schemeClr>
                    </a:solidFill>
                  </a:rPr>
                  <a:t>151</a:t>
                </a:r>
                <a:endParaRPr lang="en-GB" sz="1100" b="1" dirty="0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3" name="TextBox 82">
                <a:extLst>
                  <a:ext uri="{FF2B5EF4-FFF2-40B4-BE49-F238E27FC236}">
                    <a16:creationId xmlns:a16="http://schemas.microsoft.com/office/drawing/2014/main" id="{9ABD7971-52EF-49D3-8606-17D2488D8C44}"/>
                  </a:ext>
                </a:extLst>
              </p:cNvPr>
              <p:cNvSpPr txBox="1"/>
              <p:nvPr/>
            </p:nvSpPr>
            <p:spPr>
              <a:xfrm>
                <a:off x="4751012" y="456142"/>
                <a:ext cx="297997" cy="200051"/>
              </a:xfrm>
              <a:prstGeom prst="rect">
                <a:avLst/>
              </a:prstGeom>
              <a:noFill/>
            </p:spPr>
            <p:txBody>
              <a:bodyPr wrap="none" lIns="76197" tIns="38098" rIns="76197" bIns="38098" rtlCol="0">
                <a:spAutoFit/>
              </a:bodyPr>
              <a:lstStyle/>
              <a:p>
                <a:pPr algn="ctr"/>
                <a:r>
                  <a:rPr lang="en-GB" sz="800" b="1" dirty="0">
                    <a:solidFill>
                      <a:schemeClr val="tx1">
                        <a:lumMod val="50000"/>
                      </a:schemeClr>
                    </a:solidFill>
                  </a:rPr>
                  <a:t>152</a:t>
                </a:r>
                <a:endParaRPr lang="en-GB" sz="1100" b="1" dirty="0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" name="TextBox 84">
                <a:extLst>
                  <a:ext uri="{FF2B5EF4-FFF2-40B4-BE49-F238E27FC236}">
                    <a16:creationId xmlns:a16="http://schemas.microsoft.com/office/drawing/2014/main" id="{F8167102-02AA-408E-ADBD-EE81A9E64003}"/>
                  </a:ext>
                </a:extLst>
              </p:cNvPr>
              <p:cNvSpPr txBox="1"/>
              <p:nvPr/>
            </p:nvSpPr>
            <p:spPr>
              <a:xfrm>
                <a:off x="5534802" y="456142"/>
                <a:ext cx="297997" cy="200051"/>
              </a:xfrm>
              <a:prstGeom prst="rect">
                <a:avLst/>
              </a:prstGeom>
              <a:noFill/>
            </p:spPr>
            <p:txBody>
              <a:bodyPr wrap="none" lIns="76197" tIns="38098" rIns="76197" bIns="38098" rtlCol="0">
                <a:spAutoFit/>
              </a:bodyPr>
              <a:lstStyle/>
              <a:p>
                <a:pPr algn="ctr"/>
                <a:r>
                  <a:rPr lang="en-GB" sz="800" b="1" dirty="0">
                    <a:solidFill>
                      <a:schemeClr val="tx1">
                        <a:lumMod val="50000"/>
                      </a:schemeClr>
                    </a:solidFill>
                  </a:rPr>
                  <a:t>154</a:t>
                </a:r>
                <a:endParaRPr lang="en-GB" sz="1100" b="1" dirty="0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6" name="TextBox 85">
                <a:extLst>
                  <a:ext uri="{FF2B5EF4-FFF2-40B4-BE49-F238E27FC236}">
                    <a16:creationId xmlns:a16="http://schemas.microsoft.com/office/drawing/2014/main" id="{4E3C137F-D699-4894-8653-7C3D1699460F}"/>
                  </a:ext>
                </a:extLst>
              </p:cNvPr>
              <p:cNvSpPr txBox="1"/>
              <p:nvPr/>
            </p:nvSpPr>
            <p:spPr>
              <a:xfrm>
                <a:off x="5927497" y="456142"/>
                <a:ext cx="297997" cy="200051"/>
              </a:xfrm>
              <a:prstGeom prst="rect">
                <a:avLst/>
              </a:prstGeom>
              <a:noFill/>
            </p:spPr>
            <p:txBody>
              <a:bodyPr wrap="none" lIns="76197" tIns="38098" rIns="76197" bIns="38098" rtlCol="0">
                <a:spAutoFit/>
              </a:bodyPr>
              <a:lstStyle/>
              <a:p>
                <a:pPr algn="ctr"/>
                <a:r>
                  <a:rPr lang="en-GB" sz="800" b="1" dirty="0">
                    <a:solidFill>
                      <a:schemeClr val="tx1">
                        <a:lumMod val="50000"/>
                      </a:schemeClr>
                    </a:solidFill>
                  </a:rPr>
                  <a:t>155</a:t>
                </a:r>
                <a:endParaRPr lang="en-GB" sz="1100" b="1" dirty="0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7" name="TextBox 86">
                <a:extLst>
                  <a:ext uri="{FF2B5EF4-FFF2-40B4-BE49-F238E27FC236}">
                    <a16:creationId xmlns:a16="http://schemas.microsoft.com/office/drawing/2014/main" id="{4760B1AE-E318-48F7-9645-87FB1899D415}"/>
                  </a:ext>
                </a:extLst>
              </p:cNvPr>
              <p:cNvSpPr txBox="1"/>
              <p:nvPr/>
            </p:nvSpPr>
            <p:spPr>
              <a:xfrm>
                <a:off x="6320996" y="456142"/>
                <a:ext cx="297997" cy="200051"/>
              </a:xfrm>
              <a:prstGeom prst="rect">
                <a:avLst/>
              </a:prstGeom>
              <a:noFill/>
            </p:spPr>
            <p:txBody>
              <a:bodyPr wrap="none" lIns="76197" tIns="38098" rIns="76197" bIns="38098" rtlCol="0">
                <a:spAutoFit/>
              </a:bodyPr>
              <a:lstStyle/>
              <a:p>
                <a:pPr algn="ctr"/>
                <a:r>
                  <a:rPr lang="en-GB" sz="800" b="1" dirty="0">
                    <a:solidFill>
                      <a:schemeClr val="tx1">
                        <a:lumMod val="50000"/>
                      </a:schemeClr>
                    </a:solidFill>
                  </a:rPr>
                  <a:t>156</a:t>
                </a:r>
                <a:endParaRPr lang="en-GB" sz="1100" b="1" dirty="0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8" name="TextBox 87">
                <a:extLst>
                  <a:ext uri="{FF2B5EF4-FFF2-40B4-BE49-F238E27FC236}">
                    <a16:creationId xmlns:a16="http://schemas.microsoft.com/office/drawing/2014/main" id="{5B65AB71-9087-4E29-95DD-E3D7DFFFE7F4}"/>
                  </a:ext>
                </a:extLst>
              </p:cNvPr>
              <p:cNvSpPr txBox="1"/>
              <p:nvPr/>
            </p:nvSpPr>
            <p:spPr>
              <a:xfrm>
                <a:off x="7108798" y="456142"/>
                <a:ext cx="297997" cy="200051"/>
              </a:xfrm>
              <a:prstGeom prst="rect">
                <a:avLst/>
              </a:prstGeom>
              <a:noFill/>
            </p:spPr>
            <p:txBody>
              <a:bodyPr wrap="none" lIns="76197" tIns="38098" rIns="76197" bIns="38098" rtlCol="0">
                <a:spAutoFit/>
              </a:bodyPr>
              <a:lstStyle/>
              <a:p>
                <a:pPr algn="ctr"/>
                <a:r>
                  <a:rPr lang="en-GB" sz="800" b="1" dirty="0">
                    <a:solidFill>
                      <a:schemeClr val="tx1">
                        <a:lumMod val="50000"/>
                      </a:schemeClr>
                    </a:solidFill>
                  </a:rPr>
                  <a:t>158</a:t>
                </a:r>
                <a:endParaRPr lang="en-GB" sz="1100" b="1" dirty="0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9" name="TextBox 88">
                <a:extLst>
                  <a:ext uri="{FF2B5EF4-FFF2-40B4-BE49-F238E27FC236}">
                    <a16:creationId xmlns:a16="http://schemas.microsoft.com/office/drawing/2014/main" id="{D12775B8-0C14-45C8-9315-E3AA1A5543FC}"/>
                  </a:ext>
                </a:extLst>
              </p:cNvPr>
              <p:cNvSpPr txBox="1"/>
              <p:nvPr/>
            </p:nvSpPr>
            <p:spPr>
              <a:xfrm>
                <a:off x="7506301" y="456142"/>
                <a:ext cx="297997" cy="200051"/>
              </a:xfrm>
              <a:prstGeom prst="rect">
                <a:avLst/>
              </a:prstGeom>
              <a:noFill/>
            </p:spPr>
            <p:txBody>
              <a:bodyPr wrap="none" lIns="76197" tIns="38098" rIns="76197" bIns="38098" rtlCol="0">
                <a:spAutoFit/>
              </a:bodyPr>
              <a:lstStyle/>
              <a:p>
                <a:pPr algn="ctr"/>
                <a:r>
                  <a:rPr lang="en-GB" sz="800" b="1" dirty="0">
                    <a:solidFill>
                      <a:schemeClr val="tx1">
                        <a:lumMod val="50000"/>
                      </a:schemeClr>
                    </a:solidFill>
                  </a:rPr>
                  <a:t>159</a:t>
                </a:r>
                <a:endParaRPr lang="en-GB" sz="1100" b="1" dirty="0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91" name="TextBox 90">
                <a:extLst>
                  <a:ext uri="{FF2B5EF4-FFF2-40B4-BE49-F238E27FC236}">
                    <a16:creationId xmlns:a16="http://schemas.microsoft.com/office/drawing/2014/main" id="{0E99CD9B-E61E-47DE-9C23-3C41E5496959}"/>
                  </a:ext>
                </a:extLst>
              </p:cNvPr>
              <p:cNvSpPr txBox="1"/>
              <p:nvPr/>
            </p:nvSpPr>
            <p:spPr>
              <a:xfrm>
                <a:off x="7903808" y="456142"/>
                <a:ext cx="297997" cy="200051"/>
              </a:xfrm>
              <a:prstGeom prst="rect">
                <a:avLst/>
              </a:prstGeom>
              <a:noFill/>
            </p:spPr>
            <p:txBody>
              <a:bodyPr wrap="none" lIns="76197" tIns="38098" rIns="76197" bIns="38098" rtlCol="0">
                <a:spAutoFit/>
              </a:bodyPr>
              <a:lstStyle/>
              <a:p>
                <a:pPr algn="ctr"/>
                <a:r>
                  <a:rPr lang="en-GB" sz="800" b="1" dirty="0">
                    <a:solidFill>
                      <a:schemeClr val="tx1">
                        <a:lumMod val="50000"/>
                      </a:schemeClr>
                    </a:solidFill>
                  </a:rPr>
                  <a:t>160</a:t>
                </a:r>
                <a:endParaRPr lang="en-GB" sz="1100" b="1" dirty="0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03" name="TextBox 102">
                <a:extLst>
                  <a:ext uri="{FF2B5EF4-FFF2-40B4-BE49-F238E27FC236}">
                    <a16:creationId xmlns:a16="http://schemas.microsoft.com/office/drawing/2014/main" id="{08C20783-1301-4CC6-BE69-DA8DEE645539}"/>
                  </a:ext>
                </a:extLst>
              </p:cNvPr>
              <p:cNvSpPr txBox="1"/>
              <p:nvPr/>
            </p:nvSpPr>
            <p:spPr>
              <a:xfrm>
                <a:off x="2573747" y="456142"/>
                <a:ext cx="849587" cy="200051"/>
              </a:xfrm>
              <a:prstGeom prst="rect">
                <a:avLst/>
              </a:prstGeom>
              <a:noFill/>
            </p:spPr>
            <p:txBody>
              <a:bodyPr wrap="none" lIns="76197" tIns="38098" rIns="76197" bIns="38098" rtlCol="0">
                <a:spAutoFit/>
              </a:bodyPr>
              <a:lstStyle/>
              <a:p>
                <a:pPr algn="ctr"/>
                <a:r>
                  <a:rPr lang="en-GB" sz="800" b="1" dirty="0">
                    <a:solidFill>
                      <a:schemeClr val="tx1">
                        <a:lumMod val="50000"/>
                      </a:schemeClr>
                    </a:solidFill>
                  </a:rPr>
                  <a:t>MPEG meeting:</a:t>
                </a:r>
                <a:endParaRPr lang="en-GB" sz="1100" b="1" dirty="0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</p:grp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928997AE-938D-43B9-9947-37ED82B4A88A}"/>
              </a:ext>
            </a:extLst>
          </p:cNvPr>
          <p:cNvGrpSpPr/>
          <p:nvPr/>
        </p:nvGrpSpPr>
        <p:grpSpPr>
          <a:xfrm>
            <a:off x="82356" y="1059684"/>
            <a:ext cx="11824692" cy="4987027"/>
            <a:chOff x="1052339" y="382939"/>
            <a:chExt cx="11976317" cy="5257407"/>
          </a:xfrm>
        </p:grpSpPr>
        <p:sp>
          <p:nvSpPr>
            <p:cNvPr id="69" name="TextBox 68">
              <a:extLst>
                <a:ext uri="{FF2B5EF4-FFF2-40B4-BE49-F238E27FC236}">
                  <a16:creationId xmlns:a16="http://schemas.microsoft.com/office/drawing/2014/main" id="{46030D51-3357-4735-943D-3213D203B034}"/>
                </a:ext>
              </a:extLst>
            </p:cNvPr>
            <p:cNvSpPr txBox="1"/>
            <p:nvPr/>
          </p:nvSpPr>
          <p:spPr>
            <a:xfrm>
              <a:off x="1171004" y="382939"/>
              <a:ext cx="5972774" cy="288739"/>
            </a:xfrm>
            <a:prstGeom prst="rightArrow">
              <a:avLst>
                <a:gd name="adj1" fmla="val 52605"/>
                <a:gd name="adj2" fmla="val 53919"/>
              </a:avLst>
            </a:prstGeom>
            <a:gradFill>
              <a:gsLst>
                <a:gs pos="0">
                  <a:srgbClr val="615C56">
                    <a:alpha val="0"/>
                  </a:srgbClr>
                </a:gs>
                <a:gs pos="100000">
                  <a:srgbClr val="10A7DD"/>
                </a:gs>
              </a:gsLst>
              <a:lin ang="0" scaled="0"/>
            </a:gradFill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square" anchor="ctr" anchorCtr="1">
              <a:noAutofit/>
            </a:bodyPr>
            <a:lstStyle>
              <a:defPPr>
                <a:defRPr lang="nl-NL"/>
              </a:defPPr>
              <a:lvl1pPr algn="ctr">
                <a:defRPr sz="1400" b="1"/>
              </a:lvl1pPr>
            </a:lstStyle>
            <a:p>
              <a:r>
                <a:rPr lang="en-GB" sz="1200" dirty="0"/>
                <a:t>Neural network-based video compression</a:t>
              </a:r>
            </a:p>
          </p:txBody>
        </p:sp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40D19399-7260-4B02-A87C-41EAEE11FCD2}"/>
                </a:ext>
              </a:extLst>
            </p:cNvPr>
            <p:cNvSpPr txBox="1"/>
            <p:nvPr/>
          </p:nvSpPr>
          <p:spPr>
            <a:xfrm>
              <a:off x="9546362" y="3904474"/>
              <a:ext cx="3192725" cy="173587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76197" tIns="38098" rIns="76197" bIns="38098" rtlCol="0">
              <a:spAutoFit/>
            </a:bodyPr>
            <a:lstStyle/>
            <a:p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3400" b="1" i="0" u="none" strike="noStrike" kern="1200" cap="none" spc="0" normalizeH="0" baseline="0" dirty="0">
                  <a:ln>
                    <a:noFill/>
                  </a:ln>
                  <a:solidFill>
                    <a:srgbClr val="E97132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Corbel" panose="020B0503020204020204"/>
                  <a:ea typeface="+mn-ea"/>
                  <a:cs typeface="+mn-cs"/>
                </a:rPr>
                <a:t>Major Maintenance and Extensions</a:t>
              </a:r>
            </a:p>
          </p:txBody>
        </p:sp>
        <p:sp>
          <p:nvSpPr>
            <p:cNvPr id="107" name="TextBox 106"/>
            <p:cNvSpPr txBox="1"/>
            <p:nvPr/>
          </p:nvSpPr>
          <p:spPr>
            <a:xfrm>
              <a:off x="10294759" y="1233512"/>
              <a:ext cx="2733897" cy="632698"/>
            </a:xfrm>
            <a:prstGeom prst="rect">
              <a:avLst/>
            </a:prstGeom>
            <a:noFill/>
          </p:spPr>
          <p:txBody>
            <a:bodyPr wrap="square" lIns="76197" tIns="38098" rIns="76197" bIns="38098" rtlCol="0">
              <a:spAutoFit/>
            </a:bodyPr>
            <a:lstStyle/>
            <a:p>
              <a:pPr algn="r"/>
              <a:r>
                <a:rPr lang="en-GB" sz="3400" b="1" dirty="0">
                  <a:solidFill>
                    <a:srgbClr val="10A7D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Explorations</a:t>
              </a:r>
            </a:p>
          </p:txBody>
        </p:sp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4FB8998D-A96F-462E-99C3-05C6D5A1B856}"/>
                </a:ext>
              </a:extLst>
            </p:cNvPr>
            <p:cNvSpPr txBox="1"/>
            <p:nvPr/>
          </p:nvSpPr>
          <p:spPr>
            <a:xfrm>
              <a:off x="1052339" y="1108984"/>
              <a:ext cx="6099863" cy="336631"/>
            </a:xfrm>
            <a:prstGeom prst="rightArrow">
              <a:avLst>
                <a:gd name="adj1" fmla="val 54721"/>
                <a:gd name="adj2" fmla="val 50000"/>
              </a:avLst>
            </a:prstGeom>
            <a:gradFill>
              <a:gsLst>
                <a:gs pos="0">
                  <a:srgbClr val="615C56">
                    <a:alpha val="0"/>
                  </a:srgbClr>
                </a:gs>
                <a:gs pos="100000">
                  <a:srgbClr val="10A7DD"/>
                </a:gs>
              </a:gsLst>
              <a:lin ang="0" scaled="0"/>
            </a:gra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square" anchor="ctr" anchorCtr="1">
              <a:noAutofit/>
            </a:bodyPr>
            <a:lstStyle>
              <a:defPPr>
                <a:defRPr lang="en-US"/>
              </a:defPPr>
              <a:lvl1pPr algn="ctr">
                <a:defRPr sz="1200" b="1" i="1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</a:defRPr>
              </a:lvl1pPr>
            </a:lstStyle>
            <a:p>
              <a:pPr algn="r"/>
              <a:r>
                <a:rPr lang="en-GB" i="0" dirty="0">
                  <a:solidFill>
                    <a:schemeClr val="tx1"/>
                  </a:solidFill>
                </a:rPr>
                <a:t>Enhanced compression beyond VVC capabilities</a:t>
              </a:r>
            </a:p>
          </p:txBody>
        </p:sp>
      </p:grpSp>
      <p:sp>
        <p:nvSpPr>
          <p:cNvPr id="119" name="TextBox 118">
            <a:extLst>
              <a:ext uri="{FF2B5EF4-FFF2-40B4-BE49-F238E27FC236}">
                <a16:creationId xmlns:a16="http://schemas.microsoft.com/office/drawing/2014/main" id="{F61D987E-103C-4948-B11F-4CD5B3B95A31}"/>
              </a:ext>
            </a:extLst>
          </p:cNvPr>
          <p:cNvSpPr txBox="1"/>
          <p:nvPr/>
        </p:nvSpPr>
        <p:spPr>
          <a:xfrm>
            <a:off x="4287410" y="5557087"/>
            <a:ext cx="1840638" cy="327824"/>
          </a:xfrm>
          <a:prstGeom prst="rightArrow">
            <a:avLst>
              <a:gd name="adj1" fmla="val 61197"/>
              <a:gd name="adj2" fmla="val 50000"/>
            </a:avLst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rgbClr val="E97132"/>
              </a:gs>
            </a:gsLst>
            <a:lin ang="0" scaled="0"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anchor="ctr" anchorCtr="1">
            <a:noAutofit/>
          </a:bodyPr>
          <a:lstStyle>
            <a:defPPr>
              <a:defRPr lang="en-US"/>
            </a:defPPr>
            <a:lvl1pPr algn="ctr">
              <a:defRPr sz="1400" b="1"/>
            </a:lvl1pPr>
          </a:lstStyle>
          <a:p>
            <a:r>
              <a:rPr lang="en-GB" sz="1200" dirty="0"/>
              <a:t>Video supplemental enhancement information v5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2871C4E-F280-5C6D-47B3-A9839C7288AF}"/>
              </a:ext>
            </a:extLst>
          </p:cNvPr>
          <p:cNvSpPr txBox="1"/>
          <p:nvPr/>
        </p:nvSpPr>
        <p:spPr>
          <a:xfrm>
            <a:off x="9343657" y="811289"/>
            <a:ext cx="331816" cy="200051"/>
          </a:xfrm>
          <a:prstGeom prst="rect">
            <a:avLst/>
          </a:prstGeom>
          <a:noFill/>
        </p:spPr>
        <p:txBody>
          <a:bodyPr wrap="none" lIns="76197" tIns="38098" rIns="76197" bIns="38098" rtlCol="0">
            <a:spAutoFit/>
          </a:bodyPr>
          <a:lstStyle/>
          <a:p>
            <a:pPr algn="ctr"/>
            <a:r>
              <a:rPr lang="en-GB" sz="800" b="1" dirty="0">
                <a:solidFill>
                  <a:schemeClr val="tx1">
                    <a:lumMod val="50000"/>
                  </a:schemeClr>
                </a:solidFill>
              </a:rPr>
              <a:t>165</a:t>
            </a:r>
            <a:endParaRPr lang="en-GB" sz="1100" b="1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6AEFA23-882C-E5BE-E0FA-C5529F640EE9}"/>
              </a:ext>
            </a:extLst>
          </p:cNvPr>
          <p:cNvSpPr txBox="1"/>
          <p:nvPr/>
        </p:nvSpPr>
        <p:spPr>
          <a:xfrm>
            <a:off x="8022577" y="811289"/>
            <a:ext cx="331816" cy="200051"/>
          </a:xfrm>
          <a:prstGeom prst="rect">
            <a:avLst/>
          </a:prstGeom>
          <a:noFill/>
        </p:spPr>
        <p:txBody>
          <a:bodyPr wrap="none" lIns="76197" tIns="38098" rIns="76197" bIns="38098" rtlCol="0">
            <a:spAutoFit/>
          </a:bodyPr>
          <a:lstStyle/>
          <a:p>
            <a:pPr algn="ctr"/>
            <a:r>
              <a:rPr lang="en-GB" sz="800" b="1" dirty="0">
                <a:solidFill>
                  <a:schemeClr val="tx1">
                    <a:lumMod val="50000"/>
                  </a:schemeClr>
                </a:solidFill>
              </a:rPr>
              <a:t>162</a:t>
            </a:r>
            <a:endParaRPr lang="en-GB" sz="1100" b="1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686581-8319-A3DA-176A-4AECA1A46F3D}"/>
              </a:ext>
            </a:extLst>
          </p:cNvPr>
          <p:cNvSpPr txBox="1"/>
          <p:nvPr/>
        </p:nvSpPr>
        <p:spPr>
          <a:xfrm>
            <a:off x="8458422" y="811289"/>
            <a:ext cx="331816" cy="200051"/>
          </a:xfrm>
          <a:prstGeom prst="rect">
            <a:avLst/>
          </a:prstGeom>
          <a:noFill/>
        </p:spPr>
        <p:txBody>
          <a:bodyPr wrap="none" lIns="76197" tIns="38098" rIns="76197" bIns="38098" rtlCol="0">
            <a:spAutoFit/>
          </a:bodyPr>
          <a:lstStyle/>
          <a:p>
            <a:pPr algn="ctr"/>
            <a:r>
              <a:rPr lang="en-GB" sz="800" b="1" dirty="0">
                <a:solidFill>
                  <a:schemeClr val="tx1">
                    <a:lumMod val="50000"/>
                  </a:schemeClr>
                </a:solidFill>
              </a:rPr>
              <a:t>163</a:t>
            </a:r>
            <a:endParaRPr lang="en-GB" sz="1100" b="1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50CAE41D-BF47-BBB9-19FE-CB6BE37EEC46}"/>
              </a:ext>
            </a:extLst>
          </p:cNvPr>
          <p:cNvSpPr txBox="1"/>
          <p:nvPr/>
        </p:nvSpPr>
        <p:spPr>
          <a:xfrm>
            <a:off x="8901040" y="811289"/>
            <a:ext cx="331816" cy="200051"/>
          </a:xfrm>
          <a:prstGeom prst="rect">
            <a:avLst/>
          </a:prstGeom>
          <a:noFill/>
        </p:spPr>
        <p:txBody>
          <a:bodyPr wrap="none" lIns="76197" tIns="38098" rIns="76197" bIns="38098" rtlCol="0">
            <a:spAutoFit/>
          </a:bodyPr>
          <a:lstStyle/>
          <a:p>
            <a:pPr algn="ctr"/>
            <a:r>
              <a:rPr lang="en-GB" sz="800" b="1" dirty="0">
                <a:solidFill>
                  <a:schemeClr val="tx1">
                    <a:lumMod val="50000"/>
                  </a:schemeClr>
                </a:solidFill>
              </a:rPr>
              <a:t>165</a:t>
            </a:r>
            <a:endParaRPr lang="en-GB" sz="1100" b="1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1130201-9F2A-853B-B1CC-1FF8AB3B4B86}"/>
              </a:ext>
            </a:extLst>
          </p:cNvPr>
          <p:cNvSpPr txBox="1"/>
          <p:nvPr/>
        </p:nvSpPr>
        <p:spPr>
          <a:xfrm>
            <a:off x="848080" y="2697192"/>
            <a:ext cx="5245103" cy="380827"/>
          </a:xfrm>
          <a:prstGeom prst="rightArrow">
            <a:avLst>
              <a:gd name="adj1" fmla="val 50969"/>
              <a:gd name="adj2" fmla="val 47829"/>
            </a:avLst>
          </a:prstGeom>
          <a:gradFill>
            <a:gsLst>
              <a:gs pos="0">
                <a:srgbClr val="615C56">
                  <a:alpha val="0"/>
                </a:srgbClr>
              </a:gs>
              <a:gs pos="100000">
                <a:srgbClr val="10A7DD"/>
              </a:gs>
            </a:gsLst>
            <a:lin ang="0" scaled="0"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anchor="ctr" anchorCtr="1">
            <a:noAutofit/>
          </a:bodyPr>
          <a:lstStyle>
            <a:defPPr>
              <a:defRPr lang="en-US"/>
            </a:defPPr>
            <a:lvl1pPr algn="ctr">
              <a:defRPr sz="1200" b="1"/>
            </a:lvl1pPr>
          </a:lstStyle>
          <a:p>
            <a:r>
              <a:rPr lang="en-GB" dirty="0"/>
              <a:t>AI support for representation and search of genomic data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8324F1A-AE0A-0F76-5234-6CBCED533A66}"/>
              </a:ext>
            </a:extLst>
          </p:cNvPr>
          <p:cNvSpPr txBox="1"/>
          <p:nvPr/>
        </p:nvSpPr>
        <p:spPr>
          <a:xfrm>
            <a:off x="761367" y="2978577"/>
            <a:ext cx="5340135" cy="380827"/>
          </a:xfrm>
          <a:prstGeom prst="rightArrow">
            <a:avLst>
              <a:gd name="adj1" fmla="val 50969"/>
              <a:gd name="adj2" fmla="val 47829"/>
            </a:avLst>
          </a:prstGeom>
          <a:gradFill>
            <a:gsLst>
              <a:gs pos="0">
                <a:srgbClr val="615C56">
                  <a:alpha val="0"/>
                </a:srgbClr>
              </a:gs>
              <a:gs pos="100000">
                <a:srgbClr val="10A7DD"/>
              </a:gs>
            </a:gsLst>
            <a:lin ang="0" scaled="0"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anchor="ctr" anchorCtr="1">
            <a:noAutofit/>
          </a:bodyPr>
          <a:lstStyle>
            <a:defPPr>
              <a:defRPr lang="en-US"/>
            </a:defPPr>
            <a:lvl1pPr algn="ctr">
              <a:defRPr sz="1200" b="1"/>
            </a:lvl1pPr>
          </a:lstStyle>
          <a:p>
            <a:r>
              <a:rPr lang="en-GB" dirty="0"/>
              <a:t>Management of privacy and protection of genomic data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341DD45B-55C6-E264-EB11-A2F6FB1F5CBC}"/>
              </a:ext>
            </a:extLst>
          </p:cNvPr>
          <p:cNvSpPr txBox="1"/>
          <p:nvPr/>
        </p:nvSpPr>
        <p:spPr>
          <a:xfrm>
            <a:off x="1859281" y="3328408"/>
            <a:ext cx="3458841" cy="380827"/>
          </a:xfrm>
          <a:prstGeom prst="rightArrow">
            <a:avLst>
              <a:gd name="adj1" fmla="val 50969"/>
              <a:gd name="adj2" fmla="val 47829"/>
            </a:avLst>
          </a:prstGeom>
          <a:gradFill>
            <a:gsLst>
              <a:gs pos="0">
                <a:srgbClr val="615C56">
                  <a:alpha val="0"/>
                </a:srgbClr>
              </a:gs>
              <a:gs pos="100000">
                <a:srgbClr val="10A7DD"/>
              </a:gs>
            </a:gsLst>
            <a:lin ang="0" scaled="0"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anchor="ctr" anchorCtr="1">
            <a:noAutofit/>
          </a:bodyPr>
          <a:lstStyle>
            <a:defPPr>
              <a:defRPr lang="en-US"/>
            </a:defPPr>
            <a:lvl1pPr algn="ctr">
              <a:defRPr sz="1200" b="1"/>
            </a:lvl1pPr>
          </a:lstStyle>
          <a:p>
            <a:r>
              <a:rPr lang="en-GB" dirty="0"/>
              <a:t>Authenticity for media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1D7F9B97-2D67-0679-66C0-4C4C4F6B5F14}"/>
              </a:ext>
            </a:extLst>
          </p:cNvPr>
          <p:cNvSpPr txBox="1"/>
          <p:nvPr/>
        </p:nvSpPr>
        <p:spPr>
          <a:xfrm>
            <a:off x="566349" y="5224226"/>
            <a:ext cx="3458839" cy="319803"/>
          </a:xfrm>
          <a:prstGeom prst="rightArrow">
            <a:avLst>
              <a:gd name="adj1" fmla="val 61197"/>
              <a:gd name="adj2" fmla="val 50000"/>
            </a:avLst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rgbClr val="E97132"/>
              </a:gs>
            </a:gsLst>
            <a:lin ang="0" scaled="0"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anchor="ctr" anchorCtr="1">
            <a:noAutofit/>
          </a:bodyPr>
          <a:lstStyle>
            <a:defPPr>
              <a:defRPr lang="en-US"/>
            </a:defPPr>
            <a:lvl1pPr algn="ctr">
              <a:defRPr sz="1400" b="1"/>
            </a:lvl1pPr>
          </a:lstStyle>
          <a:p>
            <a:r>
              <a:rPr lang="en-GB" sz="1200" dirty="0"/>
              <a:t>Versatile Video Coding v 4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3D5754A-8734-8734-38BB-EE8AB0281226}"/>
              </a:ext>
            </a:extLst>
          </p:cNvPr>
          <p:cNvSpPr txBox="1"/>
          <p:nvPr/>
        </p:nvSpPr>
        <p:spPr>
          <a:xfrm>
            <a:off x="1504737" y="1391438"/>
            <a:ext cx="4603155" cy="347745"/>
          </a:xfrm>
          <a:prstGeom prst="rightArrow">
            <a:avLst>
              <a:gd name="adj1" fmla="val 52605"/>
              <a:gd name="adj2" fmla="val 53919"/>
            </a:avLst>
          </a:prstGeom>
          <a:gradFill>
            <a:gsLst>
              <a:gs pos="0">
                <a:srgbClr val="615C56">
                  <a:alpha val="0"/>
                </a:srgbClr>
              </a:gs>
              <a:gs pos="100000">
                <a:srgbClr val="10A7DD"/>
              </a:gs>
            </a:gsLst>
            <a:lin ang="0" scaled="0"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anchor="ctr" anchorCtr="1">
            <a:noAutofit/>
          </a:bodyPr>
          <a:lstStyle>
            <a:defPPr>
              <a:defRPr lang="nl-NL"/>
            </a:defPPr>
            <a:lvl1pPr algn="ctr">
              <a:defRPr sz="1400" b="1"/>
            </a:lvl1pPr>
          </a:lstStyle>
          <a:p>
            <a:r>
              <a:rPr lang="en-GB" sz="1200" dirty="0"/>
              <a:t>Compression of neural networks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1715F44-6162-9819-1CD8-10ACBA3D403F}"/>
              </a:ext>
            </a:extLst>
          </p:cNvPr>
          <p:cNvSpPr txBox="1"/>
          <p:nvPr/>
        </p:nvSpPr>
        <p:spPr>
          <a:xfrm>
            <a:off x="1763178" y="2116898"/>
            <a:ext cx="4791119" cy="298909"/>
          </a:xfrm>
          <a:prstGeom prst="rightArrow">
            <a:avLst>
              <a:gd name="adj1" fmla="val 52605"/>
              <a:gd name="adj2" fmla="val 53919"/>
            </a:avLst>
          </a:prstGeom>
          <a:gradFill>
            <a:gsLst>
              <a:gs pos="0">
                <a:srgbClr val="615C56">
                  <a:alpha val="0"/>
                </a:srgbClr>
              </a:gs>
              <a:gs pos="100000">
                <a:srgbClr val="10A7DD"/>
              </a:gs>
            </a:gsLst>
            <a:lin ang="0" scaled="0"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anchor="ctr" anchorCtr="1">
            <a:noAutofit/>
          </a:bodyPr>
          <a:lstStyle>
            <a:defPPr>
              <a:defRPr lang="nl-NL"/>
            </a:defPPr>
            <a:lvl1pPr algn="ctr">
              <a:defRPr sz="1400" b="1"/>
            </a:lvl1pPr>
          </a:lstStyle>
          <a:p>
            <a:r>
              <a:rPr lang="en-GB" sz="1200" dirty="0"/>
              <a:t>Coding for Gaussian Splat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8A496B80-A676-310B-E0E2-3380F0941F90}"/>
              </a:ext>
            </a:extLst>
          </p:cNvPr>
          <p:cNvSpPr txBox="1"/>
          <p:nvPr/>
        </p:nvSpPr>
        <p:spPr>
          <a:xfrm>
            <a:off x="1216171" y="3637291"/>
            <a:ext cx="3071238" cy="319803"/>
          </a:xfrm>
          <a:prstGeom prst="rightArrow">
            <a:avLst>
              <a:gd name="adj1" fmla="val 50969"/>
              <a:gd name="adj2" fmla="val 47829"/>
            </a:avLst>
          </a:prstGeom>
          <a:gradFill>
            <a:gsLst>
              <a:gs pos="0">
                <a:srgbClr val="615C56">
                  <a:alpha val="0"/>
                </a:srgbClr>
              </a:gs>
              <a:gs pos="100000">
                <a:srgbClr val="03A8E0"/>
              </a:gs>
            </a:gsLst>
            <a:lin ang="0" scaled="0"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anchor="ctr" anchorCtr="1">
            <a:noAutofit/>
          </a:bodyPr>
          <a:lstStyle>
            <a:defPPr>
              <a:defRPr lang="en-US"/>
            </a:defPPr>
            <a:lvl1pPr algn="ctr">
              <a:defRPr sz="1200" b="1"/>
            </a:lvl1pPr>
          </a:lstStyle>
          <a:p>
            <a:r>
              <a:rPr lang="en-GB" dirty="0"/>
              <a:t>Audio Coding for Machines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E6E6418-B14A-4451-7B84-51E41B1E8AC5}"/>
              </a:ext>
            </a:extLst>
          </p:cNvPr>
          <p:cNvSpPr txBox="1"/>
          <p:nvPr/>
        </p:nvSpPr>
        <p:spPr>
          <a:xfrm>
            <a:off x="1567538" y="4514726"/>
            <a:ext cx="2474275" cy="265633"/>
          </a:xfrm>
          <a:prstGeom prst="rightArrow">
            <a:avLst>
              <a:gd name="adj1" fmla="val 61197"/>
              <a:gd name="adj2" fmla="val 50000"/>
            </a:avLst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rgbClr val="E97132"/>
              </a:gs>
            </a:gsLst>
            <a:lin ang="0" scaled="0"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anchor="ctr" anchorCtr="1">
            <a:noAutofit/>
          </a:bodyPr>
          <a:lstStyle>
            <a:defPPr>
              <a:defRPr lang="en-US"/>
            </a:defPPr>
            <a:lvl1pPr algn="ctr">
              <a:defRPr sz="1400" b="1"/>
            </a:lvl1pPr>
          </a:lstStyle>
          <a:p>
            <a:r>
              <a:rPr lang="en-GB" sz="1200" dirty="0"/>
              <a:t>High Efficiency Video Coding Extensions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3D3FE554-01DD-19ED-633F-EBB174BB32ED}"/>
              </a:ext>
            </a:extLst>
          </p:cNvPr>
          <p:cNvSpPr txBox="1"/>
          <p:nvPr/>
        </p:nvSpPr>
        <p:spPr>
          <a:xfrm>
            <a:off x="2356987" y="4927143"/>
            <a:ext cx="2474276" cy="297083"/>
          </a:xfrm>
          <a:prstGeom prst="rightArrow">
            <a:avLst>
              <a:gd name="adj1" fmla="val 61197"/>
              <a:gd name="adj2" fmla="val 50000"/>
            </a:avLst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rgbClr val="E97132"/>
              </a:gs>
            </a:gsLst>
            <a:lin ang="0" scaled="0"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anchor="ctr" anchorCtr="1">
            <a:noAutofit/>
          </a:bodyPr>
          <a:lstStyle>
            <a:defPPr>
              <a:defRPr lang="en-US"/>
            </a:defPPr>
            <a:lvl1pPr algn="ctr">
              <a:defRPr sz="1400" b="1"/>
            </a:lvl1pPr>
          </a:lstStyle>
          <a:p>
            <a:r>
              <a:rPr lang="en-GB" sz="1200" dirty="0"/>
              <a:t>Advanced Video Coding Extensions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A79BF24C-D919-A155-A546-6C6B188BBCF1}"/>
              </a:ext>
            </a:extLst>
          </p:cNvPr>
          <p:cNvSpPr txBox="1"/>
          <p:nvPr/>
        </p:nvSpPr>
        <p:spPr>
          <a:xfrm>
            <a:off x="1014836" y="2378387"/>
            <a:ext cx="5097247" cy="309285"/>
          </a:xfrm>
          <a:prstGeom prst="rightArrow">
            <a:avLst>
              <a:gd name="adj1" fmla="val 50969"/>
              <a:gd name="adj2" fmla="val 47829"/>
            </a:avLst>
          </a:prstGeom>
          <a:gradFill>
            <a:gsLst>
              <a:gs pos="0">
                <a:srgbClr val="615C56">
                  <a:alpha val="0"/>
                </a:srgbClr>
              </a:gs>
              <a:gs pos="100000">
                <a:srgbClr val="10A7DD"/>
              </a:gs>
            </a:gsLst>
            <a:lin ang="0" scaled="0"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anchor="ctr" anchorCtr="1">
            <a:noAutofit/>
          </a:bodyPr>
          <a:lstStyle>
            <a:defPPr>
              <a:defRPr lang="en-US"/>
            </a:defPPr>
            <a:lvl1pPr algn="ctr">
              <a:defRPr sz="1200" b="1"/>
            </a:lvl1pPr>
          </a:lstStyle>
          <a:p>
            <a:r>
              <a:rPr lang="en-GB" dirty="0"/>
              <a:t>6G opportunities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CD44625-BA49-F53E-0F99-B62E5137711E}"/>
              </a:ext>
            </a:extLst>
          </p:cNvPr>
          <p:cNvSpPr txBox="1"/>
          <p:nvPr/>
        </p:nvSpPr>
        <p:spPr>
          <a:xfrm>
            <a:off x="2849604" y="3922695"/>
            <a:ext cx="3227815" cy="327824"/>
          </a:xfrm>
          <a:prstGeom prst="rightArrow">
            <a:avLst>
              <a:gd name="adj1" fmla="val 50969"/>
              <a:gd name="adj2" fmla="val 47829"/>
            </a:avLst>
          </a:prstGeom>
          <a:gradFill>
            <a:gsLst>
              <a:gs pos="0">
                <a:srgbClr val="615C56">
                  <a:alpha val="0"/>
                </a:srgbClr>
              </a:gs>
              <a:gs pos="100000">
                <a:srgbClr val="03A8E0"/>
              </a:gs>
            </a:gsLst>
            <a:lin ang="0" scaled="0"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anchor="ctr" anchorCtr="1">
            <a:noAutofit/>
          </a:bodyPr>
          <a:lstStyle>
            <a:defPPr>
              <a:defRPr lang="en-US"/>
            </a:defPPr>
            <a:lvl1pPr algn="ctr">
              <a:defRPr sz="1200" b="1"/>
            </a:lvl1pPr>
          </a:lstStyle>
          <a:p>
            <a:r>
              <a:rPr lang="en-GB" dirty="0"/>
              <a:t>Media type independent metadata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427E309B-951E-670E-2642-D712A500BD2B}"/>
              </a:ext>
            </a:extLst>
          </p:cNvPr>
          <p:cNvSpPr txBox="1"/>
          <p:nvPr/>
        </p:nvSpPr>
        <p:spPr>
          <a:xfrm>
            <a:off x="2889800" y="4155452"/>
            <a:ext cx="3174145" cy="327824"/>
          </a:xfrm>
          <a:prstGeom prst="rightArrow">
            <a:avLst>
              <a:gd name="adj1" fmla="val 50969"/>
              <a:gd name="adj2" fmla="val 47829"/>
            </a:avLst>
          </a:prstGeom>
          <a:gradFill>
            <a:gsLst>
              <a:gs pos="0">
                <a:srgbClr val="615C56">
                  <a:alpha val="0"/>
                </a:srgbClr>
              </a:gs>
              <a:gs pos="100000">
                <a:srgbClr val="03A8E0"/>
              </a:gs>
            </a:gsLst>
            <a:lin ang="0" scaled="0"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anchor="ctr" anchorCtr="1">
            <a:noAutofit/>
          </a:bodyPr>
          <a:lstStyle>
            <a:defPPr>
              <a:defRPr lang="en-US"/>
            </a:defPPr>
            <a:lvl1pPr algn="ctr">
              <a:defRPr sz="1200" b="1"/>
            </a:lvl1pPr>
          </a:lstStyle>
          <a:p>
            <a:r>
              <a:rPr lang="en-GB" dirty="0"/>
              <a:t>AI reproducibility</a:t>
            </a:r>
          </a:p>
        </p:txBody>
      </p:sp>
    </p:spTree>
    <p:extLst>
      <p:ext uri="{BB962C8B-B14F-4D97-AF65-F5344CB8AC3E}">
        <p14:creationId xmlns:p14="http://schemas.microsoft.com/office/powerpoint/2010/main" val="419030581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72487" y="43847"/>
            <a:ext cx="5964195" cy="923331"/>
          </a:xfrm>
        </p:spPr>
        <p:txBody>
          <a:bodyPr vert="horz" lIns="91440" tIns="45720" rIns="91440" bIns="45720" rtlCol="0" anchor="ctr">
            <a:normAutofit fontScale="90000"/>
          </a:bodyPr>
          <a:lstStyle/>
          <a:p>
            <a:r>
              <a:rPr lang="en-GB" sz="4400" b="1" dirty="0"/>
              <a:t>MPEG-I (ISO/IEC 23090)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8278" y="1123999"/>
            <a:ext cx="5964195" cy="5690154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endParaRPr lang="en-US" sz="800" b="1" i="1" dirty="0"/>
          </a:p>
          <a:p>
            <a:pPr marL="0" indent="0">
              <a:buNone/>
            </a:pPr>
            <a:r>
              <a:rPr lang="en-US" sz="2400" b="1" dirty="0"/>
              <a:t>Parts</a:t>
            </a:r>
            <a:r>
              <a:rPr lang="en-US" sz="1600" dirty="0"/>
              <a:t>:</a:t>
            </a:r>
          </a:p>
          <a:p>
            <a:pPr marL="857234" lvl="1" indent="-457200">
              <a:buFont typeface="+mj-lt"/>
              <a:buAutoNum type="arabicPeriod"/>
            </a:pPr>
            <a:r>
              <a:rPr lang="en-GB" sz="1200" dirty="0"/>
              <a:t>Architectures for Immersive Media (Technical Report)</a:t>
            </a:r>
            <a:endParaRPr lang="en-US" sz="1200" dirty="0"/>
          </a:p>
          <a:p>
            <a:pPr marL="857234" lvl="1" indent="-457200">
              <a:buFont typeface="+mj-lt"/>
              <a:buAutoNum type="arabicPeriod"/>
            </a:pPr>
            <a:r>
              <a:rPr lang="en-GB" sz="1200" dirty="0"/>
              <a:t>Omnidirectional </a:t>
            </a:r>
            <a:r>
              <a:rPr lang="en-GB" sz="1200" dirty="0" err="1"/>
              <a:t>MediA</a:t>
            </a:r>
            <a:r>
              <a:rPr lang="en-GB" sz="1200" dirty="0"/>
              <a:t> Format (OMAF)</a:t>
            </a:r>
            <a:endParaRPr lang="en-US" sz="1200" dirty="0"/>
          </a:p>
          <a:p>
            <a:pPr marL="857234" lvl="1" indent="-457200">
              <a:buFont typeface="+mj-lt"/>
              <a:buAutoNum type="arabicPeriod"/>
            </a:pPr>
            <a:r>
              <a:rPr lang="en-GB" sz="1200" dirty="0"/>
              <a:t>Versatile Video Coding</a:t>
            </a:r>
            <a:endParaRPr lang="en-US" sz="1200" dirty="0"/>
          </a:p>
          <a:p>
            <a:pPr marL="857234" lvl="1" indent="-457200">
              <a:buFont typeface="+mj-lt"/>
              <a:buAutoNum type="arabicPeriod"/>
            </a:pPr>
            <a:r>
              <a:rPr lang="en-GB" sz="1200" dirty="0"/>
              <a:t>Immersive Audio</a:t>
            </a:r>
            <a:endParaRPr lang="en-US" sz="1200" dirty="0"/>
          </a:p>
          <a:p>
            <a:pPr marL="857234" lvl="1" indent="-457200">
              <a:buFont typeface="+mj-lt"/>
              <a:buAutoNum type="arabicPeriod"/>
            </a:pPr>
            <a:r>
              <a:rPr lang="en-GB" sz="1200" dirty="0"/>
              <a:t>Video-based Point Cloud Compression (V-PCC)</a:t>
            </a:r>
          </a:p>
          <a:p>
            <a:pPr marL="857234" lvl="1" indent="-457200">
              <a:buFont typeface="+mj-lt"/>
              <a:buAutoNum type="arabicPeriod"/>
            </a:pPr>
            <a:r>
              <a:rPr lang="en-GB" sz="1200" dirty="0"/>
              <a:t>Metrics for Immersive Services and Applications</a:t>
            </a:r>
          </a:p>
          <a:p>
            <a:pPr marL="857234" lvl="1" indent="-457200">
              <a:buFont typeface="+mj-lt"/>
              <a:buAutoNum type="arabicPeriod"/>
            </a:pPr>
            <a:r>
              <a:rPr lang="en-GB" sz="1200" dirty="0"/>
              <a:t>Metadata for Immersive Services and Applications</a:t>
            </a:r>
          </a:p>
          <a:p>
            <a:pPr marL="857234" lvl="1" indent="-457200">
              <a:buFont typeface="+mj-lt"/>
              <a:buAutoNum type="arabicPeriod"/>
            </a:pPr>
            <a:r>
              <a:rPr lang="en-GB" sz="1200" dirty="0"/>
              <a:t>Network-Based Media Processing</a:t>
            </a:r>
          </a:p>
          <a:p>
            <a:pPr marL="857234" lvl="1" indent="-457200">
              <a:buFont typeface="+mj-lt"/>
              <a:buAutoNum type="arabicPeriod"/>
            </a:pPr>
            <a:r>
              <a:rPr lang="en-GB" sz="1200" dirty="0"/>
              <a:t>Geometry-based Point Cloud Compression (G-PCC)</a:t>
            </a:r>
          </a:p>
          <a:p>
            <a:pPr marL="857234" lvl="1" indent="-457200">
              <a:buFont typeface="+mj-lt"/>
              <a:buAutoNum type="arabicPeriod"/>
            </a:pPr>
            <a:r>
              <a:rPr lang="en-GB" sz="1200" dirty="0"/>
              <a:t>Carriage of Video Point Cloud Data</a:t>
            </a:r>
          </a:p>
          <a:p>
            <a:pPr marL="857234" lvl="1" indent="-457200">
              <a:buFont typeface="+mj-lt"/>
              <a:buAutoNum type="arabicPeriod"/>
            </a:pPr>
            <a:r>
              <a:rPr lang="en-GB" sz="1200" dirty="0"/>
              <a:t>Implementation Guidelines for Network-based Media Processing</a:t>
            </a:r>
          </a:p>
          <a:p>
            <a:pPr marL="857234" lvl="1" indent="-457200">
              <a:buFont typeface="+mj-lt"/>
              <a:buAutoNum type="arabicPeriod"/>
            </a:pPr>
            <a:r>
              <a:rPr lang="en-GB" sz="1200" dirty="0"/>
              <a:t>MPEG Immersive Video</a:t>
            </a:r>
          </a:p>
          <a:p>
            <a:pPr marL="857234" lvl="1" indent="-457200">
              <a:buFont typeface="+mj-lt"/>
              <a:buAutoNum type="arabicPeriod"/>
            </a:pPr>
            <a:r>
              <a:rPr lang="en-GB" sz="1200" dirty="0"/>
              <a:t>Video Decoding Interface for Immersive Media</a:t>
            </a:r>
          </a:p>
          <a:p>
            <a:pPr marL="857234" lvl="1" indent="-457200">
              <a:buFont typeface="+mj-lt"/>
              <a:buAutoNum type="arabicPeriod"/>
            </a:pPr>
            <a:r>
              <a:rPr lang="en-GB" sz="1200" dirty="0"/>
              <a:t>MPEG-I Scene Description</a:t>
            </a:r>
          </a:p>
          <a:p>
            <a:pPr marL="857234" lvl="1" indent="-457200">
              <a:buFont typeface="+mj-lt"/>
              <a:buAutoNum type="arabicPeriod"/>
            </a:pPr>
            <a:r>
              <a:rPr lang="en-US" sz="1200" dirty="0"/>
              <a:t>Conformance testing for versatile video coding</a:t>
            </a:r>
          </a:p>
          <a:p>
            <a:pPr marL="857234" lvl="1" indent="-457200">
              <a:buFont typeface="+mj-lt"/>
              <a:buAutoNum type="arabicPeriod"/>
            </a:pPr>
            <a:r>
              <a:rPr lang="en-CA" sz="1200" dirty="0"/>
              <a:t>Reference software for versatile video coding</a:t>
            </a:r>
          </a:p>
          <a:p>
            <a:pPr marL="857234" lvl="1" indent="-457200">
              <a:buFont typeface="+mj-lt"/>
              <a:buAutoNum type="arabicPeriod"/>
            </a:pPr>
            <a:r>
              <a:rPr lang="en-CA" sz="1200" dirty="0"/>
              <a:t>Reference software and conformance for OMAF</a:t>
            </a:r>
          </a:p>
          <a:p>
            <a:pPr marL="857234" lvl="1" indent="-457200">
              <a:buFont typeface="+mj-lt"/>
              <a:buAutoNum type="arabicPeriod"/>
            </a:pPr>
            <a:r>
              <a:rPr lang="en-CA" sz="1200" dirty="0"/>
              <a:t>Carriage of geometry-based point cloud compression data</a:t>
            </a:r>
          </a:p>
          <a:p>
            <a:pPr marL="857234" lvl="1" indent="-457200">
              <a:buFont typeface="+mj-lt"/>
              <a:buAutoNum type="arabicPeriod"/>
            </a:pPr>
            <a:r>
              <a:rPr lang="en-GB" sz="1200" dirty="0"/>
              <a:t>Reference software for V-PCC</a:t>
            </a:r>
          </a:p>
          <a:p>
            <a:pPr marL="857234" lvl="1" indent="-457200">
              <a:buFont typeface="+mj-lt"/>
              <a:buAutoNum type="arabicPeriod"/>
            </a:pPr>
            <a:r>
              <a:rPr lang="en-GB" sz="1200" dirty="0"/>
              <a:t>Conformance for V-PCC</a:t>
            </a:r>
          </a:p>
          <a:p>
            <a:pPr marL="859536" lvl="1" indent="-457200">
              <a:lnSpc>
                <a:spcPct val="100000"/>
              </a:lnSpc>
              <a:buFont typeface="+mj-lt"/>
              <a:buAutoNum type="arabicPeriod" startAt="21"/>
            </a:pPr>
            <a:r>
              <a:rPr lang="en-GB" sz="1200" dirty="0">
                <a:solidFill>
                  <a:schemeClr val="tx1"/>
                </a:solidFill>
              </a:rPr>
              <a:t>Reference software for G-PCC</a:t>
            </a:r>
          </a:p>
          <a:p>
            <a:pPr marL="859536" lvl="1" indent="-457200">
              <a:lnSpc>
                <a:spcPct val="100000"/>
              </a:lnSpc>
              <a:buFont typeface="+mj-lt"/>
              <a:buAutoNum type="arabicPeriod" startAt="21"/>
            </a:pPr>
            <a:r>
              <a:rPr lang="en-GB" sz="1200" dirty="0">
                <a:solidFill>
                  <a:schemeClr val="tx1"/>
                </a:solidFill>
              </a:rPr>
              <a:t>Conformance for G-PCC</a:t>
            </a:r>
          </a:p>
          <a:p>
            <a:pPr marL="400034" lvl="1" indent="0">
              <a:buNone/>
            </a:pPr>
            <a:endParaRPr lang="en-GB" sz="1400" dirty="0"/>
          </a:p>
          <a:p>
            <a:pPr marL="400034" lvl="1" indent="0">
              <a:buNone/>
            </a:pPr>
            <a:endParaRPr lang="en-GB" sz="1400" dirty="0"/>
          </a:p>
          <a:p>
            <a:pPr marL="857234" lvl="1" indent="-457200">
              <a:buFont typeface="+mj-lt"/>
              <a:buAutoNum type="arabicPeriod"/>
            </a:pPr>
            <a:endParaRPr lang="en-GB" sz="1400" dirty="0"/>
          </a:p>
          <a:p>
            <a:pPr marL="857234" lvl="1" indent="-457200">
              <a:buFont typeface="+mj-lt"/>
              <a:buAutoNum type="arabicPeriod"/>
            </a:pPr>
            <a:endParaRPr lang="en-GB" sz="1400" dirty="0"/>
          </a:p>
          <a:p>
            <a:pPr marL="857234" lvl="1" indent="-457200">
              <a:buFont typeface="+mj-lt"/>
              <a:buAutoNum type="arabicPeriod"/>
            </a:pPr>
            <a:endParaRPr lang="en-CA" sz="1400" dirty="0"/>
          </a:p>
          <a:p>
            <a:pPr marL="857234" lvl="1" indent="-457200">
              <a:buFont typeface="+mj-lt"/>
              <a:buAutoNum type="arabicPeriod"/>
            </a:pPr>
            <a:endParaRPr lang="en-CA" sz="1400" dirty="0"/>
          </a:p>
          <a:p>
            <a:pPr marL="400034" lvl="1" indent="0">
              <a:buNone/>
            </a:pPr>
            <a:endParaRPr lang="en-CA" sz="1400" dirty="0"/>
          </a:p>
          <a:p>
            <a:pPr marL="857234" lvl="1" indent="-457200">
              <a:buFont typeface="+mj-lt"/>
              <a:buAutoNum type="arabicPeriod"/>
            </a:pPr>
            <a:endParaRPr lang="en-CA" sz="1400" dirty="0"/>
          </a:p>
          <a:p>
            <a:pPr marL="857234" lvl="1" indent="-457200">
              <a:buFont typeface="+mj-lt"/>
              <a:buAutoNum type="arabicPeriod"/>
            </a:pPr>
            <a:endParaRPr lang="en-US" sz="1400" dirty="0"/>
          </a:p>
          <a:p>
            <a:pPr marL="400034" lvl="1" indent="0">
              <a:buNone/>
            </a:pPr>
            <a:endParaRPr lang="en-GB" sz="1400" dirty="0"/>
          </a:p>
          <a:p>
            <a:pPr marL="857234" lvl="1" indent="-457200">
              <a:buFont typeface="+mj-lt"/>
              <a:buAutoNum type="arabicPeriod"/>
            </a:pPr>
            <a:endParaRPr lang="en-GB" sz="1400" dirty="0"/>
          </a:p>
          <a:p>
            <a:pPr marL="857234" lvl="1" indent="-457200">
              <a:buFont typeface="+mj-lt"/>
              <a:buAutoNum type="arabicPeriod"/>
            </a:pPr>
            <a:endParaRPr lang="en-GB" sz="14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C9A5647-2943-014E-8F55-12F60638DEA3}"/>
              </a:ext>
            </a:extLst>
          </p:cNvPr>
          <p:cNvSpPr txBox="1"/>
          <p:nvPr/>
        </p:nvSpPr>
        <p:spPr>
          <a:xfrm>
            <a:off x="2113010" y="684462"/>
            <a:ext cx="92052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/>
              <a:t>Coded Representation of Immersive Media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90FA8803-CAEC-9140-B685-B94892D4E37B}"/>
              </a:ext>
            </a:extLst>
          </p:cNvPr>
          <p:cNvSpPr txBox="1">
            <a:spLocks/>
          </p:cNvSpPr>
          <p:nvPr/>
        </p:nvSpPr>
        <p:spPr>
          <a:xfrm>
            <a:off x="5636800" y="1163914"/>
            <a:ext cx="6594389" cy="5708114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6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13000"/>
                        <a:lumOff val="87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sz="1300" b="1" i="1" dirty="0">
              <a:solidFill>
                <a:schemeClr val="tx1"/>
              </a:solidFill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9600" b="1" dirty="0">
                <a:solidFill>
                  <a:schemeClr val="tx1"/>
                </a:solidFill>
              </a:rPr>
              <a:t>Parts</a:t>
            </a:r>
            <a:r>
              <a:rPr lang="en-US" sz="9600" dirty="0">
                <a:solidFill>
                  <a:schemeClr val="tx1"/>
                </a:solidFill>
              </a:rPr>
              <a:t>:</a:t>
            </a:r>
          </a:p>
          <a:p>
            <a:pPr marL="914400" lvl="1" indent="-512763">
              <a:lnSpc>
                <a:spcPct val="100000"/>
              </a:lnSpc>
              <a:buFont typeface="+mj-lt"/>
              <a:buAutoNum type="arabicPeriod" startAt="23"/>
            </a:pPr>
            <a:r>
              <a:rPr lang="en-GB" sz="4800" dirty="0">
                <a:solidFill>
                  <a:schemeClr val="tx1"/>
                </a:solidFill>
              </a:rPr>
              <a:t>Conformance and reference software for MPEG Immersive Video</a:t>
            </a:r>
            <a:endParaRPr lang="en-CA" sz="4800" dirty="0">
              <a:solidFill>
                <a:schemeClr val="tx1"/>
              </a:solidFill>
            </a:endParaRPr>
          </a:p>
          <a:p>
            <a:pPr marL="914400" lvl="1" indent="-512763">
              <a:lnSpc>
                <a:spcPct val="100000"/>
              </a:lnSpc>
              <a:buFont typeface="+mj-lt"/>
              <a:buAutoNum type="arabicPeriod" startAt="23"/>
            </a:pPr>
            <a:r>
              <a:rPr lang="en-CA" sz="4800" dirty="0">
                <a:solidFill>
                  <a:schemeClr val="tx1"/>
                </a:solidFill>
              </a:rPr>
              <a:t>Conformance and reference software for Scene Description for MPEG Media</a:t>
            </a:r>
          </a:p>
          <a:p>
            <a:pPr marL="914400" lvl="1" indent="-512763">
              <a:lnSpc>
                <a:spcPct val="100000"/>
              </a:lnSpc>
              <a:buFont typeface="+mj-lt"/>
              <a:buAutoNum type="arabicPeriod" startAt="23"/>
            </a:pPr>
            <a:r>
              <a:rPr lang="en-US" sz="4800" dirty="0">
                <a:solidFill>
                  <a:schemeClr val="tx1"/>
                </a:solidFill>
              </a:rPr>
              <a:t>Conformance and reference software for carriage of  V-PCC data</a:t>
            </a:r>
          </a:p>
          <a:p>
            <a:pPr marL="914400" lvl="1" indent="-512763">
              <a:lnSpc>
                <a:spcPct val="100000"/>
              </a:lnSpc>
              <a:buFont typeface="+mj-lt"/>
              <a:buAutoNum type="arabicPeriod" startAt="23"/>
            </a:pPr>
            <a:r>
              <a:rPr lang="en-GB" sz="4800" dirty="0">
                <a:solidFill>
                  <a:schemeClr val="tx1"/>
                </a:solidFill>
              </a:rPr>
              <a:t>Conformance and reference software for carriage of G-PCC data</a:t>
            </a:r>
          </a:p>
          <a:p>
            <a:pPr marL="914400" lvl="1" indent="-512763">
              <a:lnSpc>
                <a:spcPct val="100000"/>
              </a:lnSpc>
              <a:buFont typeface="+mj-lt"/>
              <a:buAutoNum type="arabicPeriod" startAt="23"/>
            </a:pPr>
            <a:r>
              <a:rPr lang="en-US" sz="4800" dirty="0">
                <a:solidFill>
                  <a:schemeClr val="tx1"/>
                </a:solidFill>
              </a:rPr>
              <a:t>Media, renderers, and game engines for render- based systems and applications </a:t>
            </a:r>
            <a:endParaRPr lang="en-GB" sz="4800" dirty="0">
              <a:solidFill>
                <a:schemeClr val="tx1"/>
              </a:solidFill>
            </a:endParaRPr>
          </a:p>
          <a:p>
            <a:pPr marL="914400" lvl="1" indent="-512763">
              <a:lnSpc>
                <a:spcPct val="100000"/>
              </a:lnSpc>
              <a:buFont typeface="+mj-lt"/>
              <a:buAutoNum type="arabicPeriod" startAt="23"/>
            </a:pPr>
            <a:r>
              <a:rPr lang="en-US" sz="4800" dirty="0">
                <a:solidFill>
                  <a:schemeClr val="tx1"/>
                </a:solidFill>
              </a:rPr>
              <a:t>Efficient 3D graphics media representation for render-based systems and applications </a:t>
            </a:r>
          </a:p>
          <a:p>
            <a:pPr marL="914400" lvl="1" indent="-512763">
              <a:lnSpc>
                <a:spcPct val="100000"/>
              </a:lnSpc>
              <a:buFont typeface="+mj-lt"/>
              <a:buAutoNum type="arabicPeriod" startAt="23"/>
            </a:pPr>
            <a:r>
              <a:rPr lang="en-US" sz="4800" dirty="0">
                <a:solidFill>
                  <a:schemeClr val="tx1"/>
                </a:solidFill>
              </a:rPr>
              <a:t>Dynamic mesh coding</a:t>
            </a:r>
          </a:p>
          <a:p>
            <a:pPr marL="914400" lvl="1" indent="-512763">
              <a:lnSpc>
                <a:spcPct val="100000"/>
              </a:lnSpc>
              <a:buFont typeface="+mj-lt"/>
              <a:buAutoNum type="arabicPeriod" startAt="23"/>
            </a:pPr>
            <a:r>
              <a:rPr lang="en-US" sz="4800" dirty="0">
                <a:solidFill>
                  <a:schemeClr val="tx1"/>
                </a:solidFill>
              </a:rPr>
              <a:t>Low latency, low complexity codec for LiDAR</a:t>
            </a:r>
          </a:p>
          <a:p>
            <a:pPr marL="914400" lvl="1" indent="-512763">
              <a:lnSpc>
                <a:spcPct val="100000"/>
              </a:lnSpc>
              <a:buFont typeface="+mj-lt"/>
              <a:buAutoNum type="arabicPeriod" startAt="23"/>
            </a:pPr>
            <a:r>
              <a:rPr lang="en-US" sz="4800" dirty="0">
                <a:solidFill>
                  <a:schemeClr val="tx1"/>
                </a:solidFill>
              </a:rPr>
              <a:t>Haptics Coding</a:t>
            </a:r>
          </a:p>
          <a:p>
            <a:pPr marL="914400" lvl="1" indent="-512763">
              <a:lnSpc>
                <a:spcPct val="100000"/>
              </a:lnSpc>
              <a:buFont typeface="+mj-lt"/>
              <a:buAutoNum type="arabicPeriod" startAt="23"/>
            </a:pPr>
            <a:r>
              <a:rPr lang="en-US" sz="4800" dirty="0">
                <a:solidFill>
                  <a:schemeClr val="tx1"/>
                </a:solidFill>
              </a:rPr>
              <a:t>Carriage of haptics data</a:t>
            </a:r>
          </a:p>
          <a:p>
            <a:pPr marL="914400" lvl="1" indent="-512763">
              <a:lnSpc>
                <a:spcPct val="100000"/>
              </a:lnSpc>
              <a:buFont typeface="+mj-lt"/>
              <a:buAutoNum type="arabicPeriod" startAt="23"/>
            </a:pPr>
            <a:r>
              <a:rPr lang="en-US" sz="4800" dirty="0">
                <a:solidFill>
                  <a:schemeClr val="tx1"/>
                </a:solidFill>
              </a:rPr>
              <a:t>Conformance and reference software for haptics coding</a:t>
            </a:r>
          </a:p>
          <a:p>
            <a:pPr marL="914400" lvl="1" indent="-512763">
              <a:lnSpc>
                <a:spcPct val="100000"/>
              </a:lnSpc>
              <a:buFont typeface="+mj-lt"/>
              <a:buAutoNum type="arabicPeriod" startAt="23"/>
            </a:pPr>
            <a:r>
              <a:rPr lang="en-US" sz="4800" dirty="0">
                <a:solidFill>
                  <a:schemeClr val="tx1"/>
                </a:solidFill>
              </a:rPr>
              <a:t>Immersive audio reference software</a:t>
            </a:r>
          </a:p>
          <a:p>
            <a:pPr marL="914400" lvl="1" indent="-512763">
              <a:lnSpc>
                <a:spcPct val="100000"/>
              </a:lnSpc>
              <a:buFont typeface="+mj-lt"/>
              <a:buAutoNum type="arabicPeriod" startAt="23"/>
            </a:pPr>
            <a:r>
              <a:rPr lang="en-US" sz="4800" dirty="0">
                <a:solidFill>
                  <a:schemeClr val="tx1"/>
                </a:solidFill>
              </a:rPr>
              <a:t>Conformance and reference software for low latency, low complexity LiDAR coding</a:t>
            </a:r>
          </a:p>
          <a:p>
            <a:pPr marL="914400" lvl="1" indent="-512763">
              <a:lnSpc>
                <a:spcPct val="100000"/>
              </a:lnSpc>
              <a:buFont typeface="+mj-lt"/>
              <a:buAutoNum type="arabicPeriod" startAt="23"/>
            </a:pPr>
            <a:r>
              <a:rPr lang="en-US" sz="4800" b="0" i="0" u="none" strike="noStrike" dirty="0">
                <a:solidFill>
                  <a:schemeClr val="tx1"/>
                </a:solidFill>
                <a:effectLst/>
              </a:rPr>
              <a:t>Conformance and reference software for V-DMC</a:t>
            </a:r>
          </a:p>
          <a:p>
            <a:pPr marL="914400" lvl="1" indent="-512763">
              <a:lnSpc>
                <a:spcPct val="100000"/>
              </a:lnSpc>
              <a:buFont typeface="+mj-lt"/>
              <a:buAutoNum type="arabicPeriod" startAt="23"/>
            </a:pPr>
            <a:r>
              <a:rPr lang="en-US" sz="4800" b="0" i="0" u="none" strike="noStrike" dirty="0">
                <a:solidFill>
                  <a:schemeClr val="tx1"/>
                </a:solidFill>
                <a:effectLst/>
              </a:rPr>
              <a:t>Conformance and reference software for carriage of haptics data</a:t>
            </a:r>
          </a:p>
          <a:p>
            <a:pPr marL="914400" lvl="1" indent="-512763">
              <a:lnSpc>
                <a:spcPct val="100000"/>
              </a:lnSpc>
              <a:buFont typeface="+mj-lt"/>
              <a:buAutoNum type="arabicPeriod" startAt="23"/>
            </a:pPr>
            <a:r>
              <a:rPr lang="en-US" sz="4800" b="0" i="0" u="none" strike="noStrike" dirty="0">
                <a:solidFill>
                  <a:schemeClr val="tx1"/>
                </a:solidFill>
                <a:effectLst/>
              </a:rPr>
              <a:t>Enhanced geometry-based point cloud compression</a:t>
            </a:r>
            <a:endParaRPr lang="en-US" sz="4800" dirty="0">
              <a:solidFill>
                <a:schemeClr val="tx1"/>
              </a:solidFill>
            </a:endParaRPr>
          </a:p>
          <a:p>
            <a:pPr marL="914400" lvl="1" indent="-512763">
              <a:lnSpc>
                <a:spcPct val="100000"/>
              </a:lnSpc>
              <a:buFont typeface="+mj-lt"/>
              <a:buAutoNum type="arabicPeriod" startAt="23"/>
            </a:pPr>
            <a:r>
              <a:rPr lang="en-US" sz="4800" b="0" i="0" u="none" strike="noStrike" dirty="0">
                <a:solidFill>
                  <a:schemeClr val="tx1"/>
                </a:solidFill>
                <a:effectLst/>
              </a:rPr>
              <a:t>Avatar representation formats</a:t>
            </a:r>
          </a:p>
          <a:p>
            <a:pPr marL="914400" lvl="1" indent="-512763">
              <a:lnSpc>
                <a:spcPct val="100000"/>
              </a:lnSpc>
              <a:buFont typeface="+mj-lt"/>
              <a:buAutoNum type="arabicPeriod" startAt="23"/>
            </a:pPr>
            <a:r>
              <a:rPr lang="en-US" sz="4800" b="0" i="0" u="none" strike="noStrike" dirty="0">
                <a:solidFill>
                  <a:schemeClr val="tx1"/>
                </a:solidFill>
                <a:effectLst/>
              </a:rPr>
              <a:t>Conformance and reference software for enhanced G-PCC</a:t>
            </a:r>
          </a:p>
          <a:p>
            <a:pPr marL="914400" lvl="1" indent="-512763">
              <a:lnSpc>
                <a:spcPct val="100000"/>
              </a:lnSpc>
              <a:buFont typeface="+mj-lt"/>
              <a:buAutoNum type="arabicPeriod" startAt="23"/>
            </a:pPr>
            <a:r>
              <a:rPr lang="en-US" sz="4800" dirty="0">
                <a:solidFill>
                  <a:schemeClr val="tx1"/>
                </a:solidFill>
              </a:rPr>
              <a:t>Geometry-based point cloud coding for solid objects</a:t>
            </a:r>
          </a:p>
          <a:p>
            <a:pPr marL="914400" lvl="1" indent="-512763">
              <a:lnSpc>
                <a:spcPct val="100000"/>
              </a:lnSpc>
              <a:buFont typeface="+mj-lt"/>
              <a:buAutoNum type="arabicPeriod" startAt="23"/>
            </a:pPr>
            <a:r>
              <a:rPr lang="en-US" sz="4800" b="0" i="0" u="none" strike="noStrike" dirty="0" err="1">
                <a:solidFill>
                  <a:schemeClr val="tx1"/>
                </a:solidFill>
                <a:effectLst/>
              </a:rPr>
              <a:t>Lenslet</a:t>
            </a:r>
            <a:r>
              <a:rPr lang="en-US" sz="4800" b="0" i="0" u="none" strike="noStrike" dirty="0">
                <a:solidFill>
                  <a:schemeClr val="tx1"/>
                </a:solidFill>
                <a:effectLst/>
              </a:rPr>
              <a:t> video coding</a:t>
            </a:r>
          </a:p>
          <a:p>
            <a:pPr marL="914400" lvl="1" indent="-512763">
              <a:lnSpc>
                <a:spcPct val="100000"/>
              </a:lnSpc>
              <a:buFont typeface="+mj-lt"/>
              <a:buAutoNum type="arabicPeriod" startAt="23"/>
            </a:pPr>
            <a:r>
              <a:rPr lang="en-US" sz="4800" b="0" i="0" u="none" strike="noStrike" dirty="0">
                <a:solidFill>
                  <a:schemeClr val="tx1"/>
                </a:solidFill>
                <a:effectLst/>
              </a:rPr>
              <a:t>Conformance and reference software for avatar representation format</a:t>
            </a:r>
          </a:p>
          <a:p>
            <a:pPr marL="401637" lvl="1" indent="0">
              <a:lnSpc>
                <a:spcPct val="100000"/>
              </a:lnSpc>
              <a:buNone/>
            </a:pPr>
            <a:endParaRPr lang="en-US" sz="4800" b="0" i="0" u="none" strike="noStrike" dirty="0">
              <a:solidFill>
                <a:schemeClr val="tx1"/>
              </a:solidFill>
              <a:effectLst/>
            </a:endParaRPr>
          </a:p>
          <a:p>
            <a:pPr marL="402336" lvl="1" indent="0">
              <a:lnSpc>
                <a:spcPct val="100000"/>
              </a:lnSpc>
              <a:buNone/>
            </a:pPr>
            <a:endParaRPr lang="en-US" sz="5200" dirty="0">
              <a:solidFill>
                <a:schemeClr val="tx1"/>
              </a:solidFill>
            </a:endParaRPr>
          </a:p>
          <a:p>
            <a:pPr marL="1374775" lvl="1" indent="-1143000">
              <a:buFont typeface="+mj-lt"/>
              <a:buAutoNum type="arabicPeriod" startAt="23"/>
            </a:pPr>
            <a:endParaRPr lang="en-US" sz="6000" dirty="0">
              <a:solidFill>
                <a:schemeClr val="tx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3605957-75BB-4D4F-B8DF-D8623256BB2D}"/>
              </a:ext>
            </a:extLst>
          </p:cNvPr>
          <p:cNvSpPr txBox="1"/>
          <p:nvPr/>
        </p:nvSpPr>
        <p:spPr>
          <a:xfrm>
            <a:off x="461315" y="487170"/>
            <a:ext cx="182880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Activities for immersive media</a:t>
            </a:r>
          </a:p>
        </p:txBody>
      </p:sp>
    </p:spTree>
    <p:extLst>
      <p:ext uri="{BB962C8B-B14F-4D97-AF65-F5344CB8AC3E}">
        <p14:creationId xmlns:p14="http://schemas.microsoft.com/office/powerpoint/2010/main" val="227281659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1B4442-F2B4-A4CD-E886-5CE1AEDA0C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DC1AC0-6E3F-E562-38C9-556380B232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72487" y="43847"/>
            <a:ext cx="6635442" cy="923331"/>
          </a:xfrm>
        </p:spPr>
        <p:txBody>
          <a:bodyPr vert="horz" lIns="91440" tIns="45720" rIns="91440" bIns="45720" rtlCol="0" anchor="ctr">
            <a:normAutofit fontScale="90000"/>
          </a:bodyPr>
          <a:lstStyle/>
          <a:p>
            <a:r>
              <a:rPr lang="en-GB" sz="4400" b="1" dirty="0"/>
              <a:t>MPEG-AI (ISO/IEC 23888)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FB4496-55AC-6BBD-F713-7130B73C13E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8277" y="1330793"/>
            <a:ext cx="11924117" cy="548336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800" b="1" i="1" dirty="0"/>
          </a:p>
          <a:p>
            <a:pPr marL="0" indent="0">
              <a:buNone/>
            </a:pPr>
            <a:r>
              <a:rPr lang="en-US" sz="4000" b="1" dirty="0"/>
              <a:t>Parts</a:t>
            </a:r>
            <a:r>
              <a:rPr lang="en-US" sz="4000" dirty="0"/>
              <a:t>:</a:t>
            </a:r>
          </a:p>
          <a:p>
            <a:pPr marL="857234" lvl="1" indent="-457200">
              <a:buFont typeface="+mj-lt"/>
              <a:buAutoNum type="arabicPeriod"/>
            </a:pPr>
            <a:r>
              <a:rPr lang="en-US" dirty="0"/>
              <a:t>Vision and scenarios</a:t>
            </a:r>
          </a:p>
          <a:p>
            <a:pPr marL="857234" lvl="1" indent="-457200">
              <a:buFont typeface="+mj-lt"/>
              <a:buAutoNum type="arabicPeriod"/>
            </a:pPr>
            <a:r>
              <a:rPr lang="en-US" dirty="0"/>
              <a:t>Video coding for machines</a:t>
            </a:r>
          </a:p>
          <a:p>
            <a:pPr marL="857234" lvl="1" indent="-457200">
              <a:buFont typeface="+mj-lt"/>
              <a:buAutoNum type="arabicPeriod"/>
            </a:pPr>
            <a:r>
              <a:rPr lang="en-US" dirty="0"/>
              <a:t>Optimization of encoders and receiving systems for machine analysis of coded video content</a:t>
            </a:r>
          </a:p>
          <a:p>
            <a:pPr marL="857234" lvl="1" indent="-457200">
              <a:buFont typeface="+mj-lt"/>
              <a:buAutoNum type="arabicPeriod"/>
            </a:pPr>
            <a:r>
              <a:rPr lang="en-US" dirty="0"/>
              <a:t>Feature coding for machines</a:t>
            </a:r>
          </a:p>
          <a:p>
            <a:pPr marL="857234" lvl="1" indent="-457200">
              <a:buFont typeface="+mj-lt"/>
              <a:buAutoNum type="arabicPeriod"/>
            </a:pPr>
            <a:r>
              <a:rPr lang="en-US" dirty="0"/>
              <a:t>AI-based point cloud coding</a:t>
            </a:r>
          </a:p>
          <a:p>
            <a:pPr marL="857234" lvl="1" indent="-457200">
              <a:buFont typeface="+mj-lt"/>
              <a:buAutoNum type="arabicPeriod"/>
            </a:pPr>
            <a:r>
              <a:rPr lang="en-US" dirty="0"/>
              <a:t>Media authenticity and provenance indication</a:t>
            </a:r>
            <a:endParaRPr lang="en-GB" dirty="0"/>
          </a:p>
          <a:p>
            <a:pPr marL="400034" lvl="1" indent="0">
              <a:buNone/>
            </a:pPr>
            <a:endParaRPr lang="en-GB" sz="1800" dirty="0"/>
          </a:p>
          <a:p>
            <a:pPr marL="857234" lvl="1" indent="-457200">
              <a:buFont typeface="+mj-lt"/>
              <a:buAutoNum type="arabicPeriod"/>
            </a:pPr>
            <a:endParaRPr lang="en-GB" sz="1400" dirty="0"/>
          </a:p>
          <a:p>
            <a:pPr marL="857234" lvl="1" indent="-457200">
              <a:buFont typeface="+mj-lt"/>
              <a:buAutoNum type="arabicPeriod"/>
            </a:pPr>
            <a:endParaRPr lang="en-GB" sz="1400" dirty="0"/>
          </a:p>
          <a:p>
            <a:pPr marL="857234" lvl="1" indent="-457200">
              <a:buFont typeface="+mj-lt"/>
              <a:buAutoNum type="arabicPeriod"/>
            </a:pPr>
            <a:endParaRPr lang="en-CA" sz="1400" dirty="0"/>
          </a:p>
          <a:p>
            <a:pPr marL="857234" lvl="1" indent="-457200">
              <a:buFont typeface="+mj-lt"/>
              <a:buAutoNum type="arabicPeriod"/>
            </a:pPr>
            <a:endParaRPr lang="en-CA" sz="1400" dirty="0"/>
          </a:p>
          <a:p>
            <a:pPr marL="400034" lvl="1" indent="0">
              <a:buNone/>
            </a:pPr>
            <a:endParaRPr lang="en-CA" sz="1400" dirty="0"/>
          </a:p>
          <a:p>
            <a:pPr marL="857234" lvl="1" indent="-457200">
              <a:buFont typeface="+mj-lt"/>
              <a:buAutoNum type="arabicPeriod"/>
            </a:pPr>
            <a:endParaRPr lang="en-CA" sz="1400" dirty="0"/>
          </a:p>
          <a:p>
            <a:pPr marL="857234" lvl="1" indent="-457200">
              <a:buFont typeface="+mj-lt"/>
              <a:buAutoNum type="arabicPeriod"/>
            </a:pPr>
            <a:endParaRPr lang="en-US" sz="1400" dirty="0"/>
          </a:p>
          <a:p>
            <a:pPr marL="400034" lvl="1" indent="0">
              <a:buNone/>
            </a:pPr>
            <a:endParaRPr lang="en-GB" sz="1400" dirty="0"/>
          </a:p>
          <a:p>
            <a:pPr marL="857234" lvl="1" indent="-457200">
              <a:buFont typeface="+mj-lt"/>
              <a:buAutoNum type="arabicPeriod"/>
            </a:pPr>
            <a:endParaRPr lang="en-GB" sz="1400" dirty="0"/>
          </a:p>
          <a:p>
            <a:pPr marL="857234" lvl="1" indent="-457200">
              <a:buFont typeface="+mj-lt"/>
              <a:buAutoNum type="arabicPeriod"/>
            </a:pPr>
            <a:endParaRPr lang="en-GB" sz="14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A56BE77-57B1-3F91-FEF3-1B4920BE7C6F}"/>
              </a:ext>
            </a:extLst>
          </p:cNvPr>
          <p:cNvSpPr txBox="1"/>
          <p:nvPr/>
        </p:nvSpPr>
        <p:spPr>
          <a:xfrm>
            <a:off x="3148315" y="684462"/>
            <a:ext cx="60883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/>
              <a:t>MPEG artificial intelligence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B7B1F90-3449-31E2-6FBD-460BB0FC085A}"/>
              </a:ext>
            </a:extLst>
          </p:cNvPr>
          <p:cNvSpPr txBox="1"/>
          <p:nvPr/>
        </p:nvSpPr>
        <p:spPr>
          <a:xfrm>
            <a:off x="461315" y="487170"/>
            <a:ext cx="182880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Activities for Artificial Intelligence</a:t>
            </a:r>
          </a:p>
        </p:txBody>
      </p:sp>
    </p:spTree>
    <p:extLst>
      <p:ext uri="{BB962C8B-B14F-4D97-AF65-F5344CB8AC3E}">
        <p14:creationId xmlns:p14="http://schemas.microsoft.com/office/powerpoint/2010/main" val="3847023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B90862C1-79FD-8A44-A945-F95991C7B094}"/>
              </a:ext>
            </a:extLst>
          </p:cNvPr>
          <p:cNvSpPr txBox="1">
            <a:spLocks/>
          </p:cNvSpPr>
          <p:nvPr/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400" b="0" kern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13000"/>
                        <a:lumOff val="87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  <a:tileRect/>
                </a:gradFill>
                <a:latin typeface="+mj-lt"/>
                <a:ea typeface="+mj-ea"/>
                <a:cs typeface="+mj-cs"/>
              </a:defRPr>
            </a:lvl1pPr>
          </a:lstStyle>
          <a:p>
            <a:pPr>
              <a:spcAft>
                <a:spcPts val="600"/>
              </a:spcAft>
            </a:pPr>
            <a:r>
              <a:rPr lang="en-US" sz="6000" b="1" dirty="0">
                <a:solidFill>
                  <a:schemeClr val="tx1"/>
                </a:solidFill>
              </a:rPr>
              <a:t>MPEG Standardization Roadmap</a:t>
            </a:r>
            <a:br>
              <a:rPr lang="en-US" sz="6000" b="1" dirty="0">
                <a:solidFill>
                  <a:schemeClr val="tx1"/>
                </a:solidFill>
              </a:rPr>
            </a:br>
            <a:r>
              <a:rPr lang="en-US" sz="6000" b="1" dirty="0">
                <a:solidFill>
                  <a:schemeClr val="tx1"/>
                </a:solidFill>
              </a:rPr>
              <a:t>January 2026</a:t>
            </a:r>
          </a:p>
        </p:txBody>
      </p:sp>
    </p:spTree>
    <p:extLst>
      <p:ext uri="{BB962C8B-B14F-4D97-AF65-F5344CB8AC3E}">
        <p14:creationId xmlns:p14="http://schemas.microsoft.com/office/powerpoint/2010/main" val="36881372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en-GB" b="1"/>
              <a:t>Why a standardization roadmap?</a:t>
            </a: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FD73D6E1-049A-E946-97E9-1453E4496AD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54418493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2860700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b="1" dirty="0"/>
              <a:t>What is in the roadmap document?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Introduction of what and who MPEG is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688238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73BAF0DF-337D-0B4D-BF50-B263C6E43EC2}"/>
              </a:ext>
            </a:extLst>
          </p:cNvPr>
          <p:cNvSpPr txBox="1"/>
          <p:nvPr/>
        </p:nvSpPr>
        <p:spPr>
          <a:xfrm>
            <a:off x="7569201" y="638175"/>
            <a:ext cx="3991770" cy="55387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4400" dirty="0">
                <a:latin typeface="+mj-lt"/>
                <a:ea typeface="+mj-ea"/>
                <a:cs typeface="+mj-cs"/>
              </a:rPr>
              <a:t>MPEG is a community of over 1000 global experts</a:t>
            </a:r>
          </a:p>
        </p:txBody>
      </p:sp>
      <p:graphicFrame>
        <p:nvGraphicFramePr>
          <p:cNvPr id="10" name="Content Placeholder 2">
            <a:extLst>
              <a:ext uri="{FF2B5EF4-FFF2-40B4-BE49-F238E27FC236}">
                <a16:creationId xmlns:a16="http://schemas.microsoft.com/office/drawing/2014/main" id="{7DBDFD50-BFAE-40AF-9A5E-05DE753BCCE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44179583"/>
              </p:ext>
            </p:extLst>
          </p:nvPr>
        </p:nvGraphicFramePr>
        <p:xfrm>
          <a:off x="627291" y="638175"/>
          <a:ext cx="6312150" cy="553878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6432333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E00F50-50EE-2ACC-1037-F5F8B54045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7E94BD53-3B90-B9BF-8550-4FDBCAB7639C}"/>
              </a:ext>
            </a:extLst>
          </p:cNvPr>
          <p:cNvSpPr/>
          <p:nvPr/>
        </p:nvSpPr>
        <p:spPr>
          <a:xfrm>
            <a:off x="406630" y="1487160"/>
            <a:ext cx="2477595" cy="1185101"/>
          </a:xfrm>
          <a:prstGeom prst="roundRect">
            <a:avLst/>
          </a:prstGeom>
          <a:solidFill>
            <a:srgbClr val="12436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dirty="0">
                <a:solidFill>
                  <a:schemeClr val="bg1"/>
                </a:solidFill>
              </a:rPr>
              <a:t>WG 2 MPEG </a:t>
            </a:r>
          </a:p>
          <a:p>
            <a:r>
              <a:rPr lang="en-US" sz="1400" dirty="0">
                <a:solidFill>
                  <a:schemeClr val="bg1"/>
                </a:solidFill>
              </a:rPr>
              <a:t>Technical </a:t>
            </a:r>
          </a:p>
          <a:p>
            <a:r>
              <a:rPr lang="en-US" sz="1400" dirty="0">
                <a:solidFill>
                  <a:schemeClr val="bg1"/>
                </a:solidFill>
              </a:rPr>
              <a:t>Requirements</a:t>
            </a:r>
          </a:p>
        </p:txBody>
      </p:sp>
      <p:sp>
        <p:nvSpPr>
          <p:cNvPr id="7" name="Rounded Rectangle 92">
            <a:extLst>
              <a:ext uri="{FF2B5EF4-FFF2-40B4-BE49-F238E27FC236}">
                <a16:creationId xmlns:a16="http://schemas.microsoft.com/office/drawing/2014/main" id="{62C39ECB-E961-2130-2681-F1E354193B3C}"/>
              </a:ext>
            </a:extLst>
          </p:cNvPr>
          <p:cNvSpPr/>
          <p:nvPr/>
        </p:nvSpPr>
        <p:spPr>
          <a:xfrm>
            <a:off x="9473087" y="3211927"/>
            <a:ext cx="1720258" cy="2520062"/>
          </a:xfrm>
          <a:prstGeom prst="roundRect">
            <a:avLst/>
          </a:prstGeom>
          <a:solidFill>
            <a:srgbClr val="0274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1400" dirty="0">
                <a:solidFill>
                  <a:schemeClr val="bg1"/>
                </a:solidFill>
              </a:rPr>
              <a:t>SC29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0C947E8-DFF5-06AB-2423-36533109AFED}"/>
              </a:ext>
            </a:extLst>
          </p:cNvPr>
          <p:cNvSpPr txBox="1"/>
          <p:nvPr/>
        </p:nvSpPr>
        <p:spPr>
          <a:xfrm>
            <a:off x="268274" y="731704"/>
            <a:ext cx="1156919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/>
              <a:t>MPEG organization under ISO/IEC JTC1/ SC29</a:t>
            </a:r>
          </a:p>
        </p:txBody>
      </p: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82AF6484-D098-B4B1-C606-81118A52634A}"/>
              </a:ext>
            </a:extLst>
          </p:cNvPr>
          <p:cNvCxnSpPr>
            <a:cxnSpLocks/>
            <a:endCxn id="4" idx="3"/>
          </p:cNvCxnSpPr>
          <p:nvPr/>
        </p:nvCxnSpPr>
        <p:spPr>
          <a:xfrm flipV="1">
            <a:off x="1764718" y="2079711"/>
            <a:ext cx="1119507" cy="28458"/>
          </a:xfrm>
          <a:prstGeom prst="straightConnector1">
            <a:avLst/>
          </a:prstGeom>
          <a:ln w="2540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DDF2E080-B818-3E18-78F2-75F5C3405D7E}"/>
              </a:ext>
            </a:extLst>
          </p:cNvPr>
          <p:cNvSpPr txBox="1"/>
          <p:nvPr/>
        </p:nvSpPr>
        <p:spPr>
          <a:xfrm>
            <a:off x="374663" y="2707125"/>
            <a:ext cx="296977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accent1"/>
                </a:solidFill>
              </a:rPr>
              <a:t>Igor Curcio, WG2 Convenor</a:t>
            </a:r>
            <a:endParaRPr lang="en-US" b="1" dirty="0">
              <a:solidFill>
                <a:schemeClr val="accent1"/>
              </a:solidFill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53559A11-C9C8-3C26-5F03-A85B376AF76B}"/>
              </a:ext>
            </a:extLst>
          </p:cNvPr>
          <p:cNvSpPr txBox="1"/>
          <p:nvPr/>
        </p:nvSpPr>
        <p:spPr>
          <a:xfrm>
            <a:off x="3174257" y="2707125"/>
            <a:ext cx="303410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accent1"/>
                </a:solidFill>
              </a:rPr>
              <a:t>Youngkwon Lim, WG3 Convenor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476231A6-D038-7343-4142-9BF0E426036E}"/>
              </a:ext>
            </a:extLst>
          </p:cNvPr>
          <p:cNvSpPr txBox="1"/>
          <p:nvPr/>
        </p:nvSpPr>
        <p:spPr>
          <a:xfrm>
            <a:off x="6451013" y="2707125"/>
            <a:ext cx="2296134" cy="307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accent1"/>
                </a:solidFill>
              </a:rPr>
              <a:t>Lu Yu, WG4 Convenor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791B4FEF-ACB8-A7BC-33B1-A399EEE8392B}"/>
              </a:ext>
            </a:extLst>
          </p:cNvPr>
          <p:cNvSpPr txBox="1"/>
          <p:nvPr/>
        </p:nvSpPr>
        <p:spPr>
          <a:xfrm>
            <a:off x="9030840" y="2707125"/>
            <a:ext cx="310849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accent1"/>
                </a:solidFill>
              </a:rPr>
              <a:t>Jens-Rainer Ohm, WG5 Convenor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A169B152-5D7F-D9C8-1BAD-8C53DF28ACB4}"/>
              </a:ext>
            </a:extLst>
          </p:cNvPr>
          <p:cNvSpPr txBox="1"/>
          <p:nvPr/>
        </p:nvSpPr>
        <p:spPr>
          <a:xfrm>
            <a:off x="274447" y="4438470"/>
            <a:ext cx="31084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accent1"/>
                </a:solidFill>
              </a:rPr>
              <a:t>Thomas Sporer,  WG6 Convenor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807FE772-1CCD-CBA2-4BB3-C949A1FA5749}"/>
              </a:ext>
            </a:extLst>
          </p:cNvPr>
          <p:cNvSpPr txBox="1"/>
          <p:nvPr/>
        </p:nvSpPr>
        <p:spPr>
          <a:xfrm>
            <a:off x="3277065" y="4438470"/>
            <a:ext cx="302652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accent1"/>
                </a:solidFill>
              </a:rPr>
              <a:t>Marius </a:t>
            </a:r>
            <a:r>
              <a:rPr lang="en-US" sz="1400" b="1" dirty="0" err="1">
                <a:solidFill>
                  <a:schemeClr val="accent1"/>
                </a:solidFill>
              </a:rPr>
              <a:t>Preda</a:t>
            </a:r>
            <a:r>
              <a:rPr lang="en-US" sz="1400" b="1" dirty="0">
                <a:solidFill>
                  <a:schemeClr val="accent1"/>
                </a:solidFill>
              </a:rPr>
              <a:t>, WG7 Convenor</a:t>
            </a: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268AF17E-2594-E7D7-E3A8-2C4F4EAF7099}"/>
              </a:ext>
            </a:extLst>
          </p:cNvPr>
          <p:cNvSpPr txBox="1"/>
          <p:nvPr/>
        </p:nvSpPr>
        <p:spPr>
          <a:xfrm>
            <a:off x="6097336" y="4438470"/>
            <a:ext cx="305249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accent1"/>
                </a:solidFill>
              </a:rPr>
              <a:t>Marco </a:t>
            </a:r>
            <a:r>
              <a:rPr lang="en-US" sz="1400" b="1" dirty="0" err="1">
                <a:solidFill>
                  <a:schemeClr val="accent1"/>
                </a:solidFill>
              </a:rPr>
              <a:t>Mattavelli</a:t>
            </a:r>
            <a:r>
              <a:rPr lang="en-US" sz="1400" b="1" dirty="0">
                <a:solidFill>
                  <a:schemeClr val="accent1"/>
                </a:solidFill>
              </a:rPr>
              <a:t>, WG8 Convenor</a:t>
            </a: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B7103284-DC9A-4E1A-8CA5-422FEFDD5543}"/>
              </a:ext>
            </a:extLst>
          </p:cNvPr>
          <p:cNvSpPr txBox="1"/>
          <p:nvPr/>
        </p:nvSpPr>
        <p:spPr>
          <a:xfrm>
            <a:off x="3238679" y="6159920"/>
            <a:ext cx="33860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err="1">
                <a:solidFill>
                  <a:schemeClr val="accent4"/>
                </a:solidFill>
              </a:rPr>
              <a:t>Jörn</a:t>
            </a:r>
            <a:r>
              <a:rPr lang="en-US" sz="1400" b="1" dirty="0">
                <a:solidFill>
                  <a:schemeClr val="accent4"/>
                </a:solidFill>
              </a:rPr>
              <a:t> Ostermann, AG2 Convenor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C351E165-0374-CC53-C065-C72915615FC0}"/>
              </a:ext>
            </a:extLst>
          </p:cNvPr>
          <p:cNvSpPr txBox="1"/>
          <p:nvPr/>
        </p:nvSpPr>
        <p:spPr>
          <a:xfrm>
            <a:off x="334919" y="6159920"/>
            <a:ext cx="2692228" cy="3190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err="1">
                <a:solidFill>
                  <a:schemeClr val="accent4"/>
                </a:solidFill>
              </a:rPr>
              <a:t>Kyuheon</a:t>
            </a:r>
            <a:r>
              <a:rPr lang="en-US" sz="1400" b="1" dirty="0">
                <a:solidFill>
                  <a:schemeClr val="accent4"/>
                </a:solidFill>
              </a:rPr>
              <a:t> Kim, AG3 Convenor</a:t>
            </a:r>
          </a:p>
        </p:txBody>
      </p:sp>
      <p:sp>
        <p:nvSpPr>
          <p:cNvPr id="93" name="Rounded Rectangle 92">
            <a:extLst>
              <a:ext uri="{FF2B5EF4-FFF2-40B4-BE49-F238E27FC236}">
                <a16:creationId xmlns:a16="http://schemas.microsoft.com/office/drawing/2014/main" id="{DF4CC1C3-0C77-104D-00CF-A2C66589284A}"/>
              </a:ext>
            </a:extLst>
          </p:cNvPr>
          <p:cNvSpPr/>
          <p:nvPr/>
        </p:nvSpPr>
        <p:spPr>
          <a:xfrm>
            <a:off x="6300539" y="4893480"/>
            <a:ext cx="2477596" cy="1180900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dirty="0">
                <a:solidFill>
                  <a:schemeClr val="bg1"/>
                </a:solidFill>
              </a:rPr>
              <a:t>AG 5 MPEG </a:t>
            </a:r>
          </a:p>
          <a:p>
            <a:r>
              <a:rPr lang="en-US" sz="1400" dirty="0">
                <a:solidFill>
                  <a:schemeClr val="bg1"/>
                </a:solidFill>
              </a:rPr>
              <a:t>Visual Quality </a:t>
            </a:r>
          </a:p>
          <a:p>
            <a:r>
              <a:rPr lang="en-US" sz="1400" dirty="0">
                <a:solidFill>
                  <a:schemeClr val="bg1"/>
                </a:solidFill>
              </a:rPr>
              <a:t>Assessment</a:t>
            </a:r>
          </a:p>
        </p:txBody>
      </p:sp>
      <p:sp>
        <p:nvSpPr>
          <p:cNvPr id="97" name="TextBox 96">
            <a:extLst>
              <a:ext uri="{FF2B5EF4-FFF2-40B4-BE49-F238E27FC236}">
                <a16:creationId xmlns:a16="http://schemas.microsoft.com/office/drawing/2014/main" id="{81A33A47-1D39-8409-F420-77CB9FCD71BC}"/>
              </a:ext>
            </a:extLst>
          </p:cNvPr>
          <p:cNvSpPr txBox="1"/>
          <p:nvPr/>
        </p:nvSpPr>
        <p:spPr>
          <a:xfrm>
            <a:off x="6296969" y="6145541"/>
            <a:ext cx="281981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accent4"/>
                </a:solidFill>
              </a:rPr>
              <a:t>Mathias Wien, AG5 Convenor</a:t>
            </a:r>
          </a:p>
        </p:txBody>
      </p:sp>
      <p:sp>
        <p:nvSpPr>
          <p:cNvPr id="10" name="Rounded Rectangle 3">
            <a:extLst>
              <a:ext uri="{FF2B5EF4-FFF2-40B4-BE49-F238E27FC236}">
                <a16:creationId xmlns:a16="http://schemas.microsoft.com/office/drawing/2014/main" id="{B16FAB74-FC1D-4ADA-9703-A3F8589B2B27}"/>
              </a:ext>
            </a:extLst>
          </p:cNvPr>
          <p:cNvSpPr/>
          <p:nvPr/>
        </p:nvSpPr>
        <p:spPr>
          <a:xfrm>
            <a:off x="3356972" y="1487160"/>
            <a:ext cx="2477595" cy="1185101"/>
          </a:xfrm>
          <a:prstGeom prst="roundRect">
            <a:avLst/>
          </a:prstGeom>
          <a:solidFill>
            <a:srgbClr val="12436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dirty="0">
                <a:solidFill>
                  <a:schemeClr val="bg1"/>
                </a:solidFill>
              </a:rPr>
              <a:t>WG 3 MPEG </a:t>
            </a:r>
          </a:p>
          <a:p>
            <a:r>
              <a:rPr lang="en-US" sz="1400" dirty="0">
                <a:solidFill>
                  <a:schemeClr val="bg1"/>
                </a:solidFill>
              </a:rPr>
              <a:t>Systems</a:t>
            </a:r>
          </a:p>
        </p:txBody>
      </p:sp>
      <p:sp>
        <p:nvSpPr>
          <p:cNvPr id="11" name="Rounded Rectangle 3">
            <a:extLst>
              <a:ext uri="{FF2B5EF4-FFF2-40B4-BE49-F238E27FC236}">
                <a16:creationId xmlns:a16="http://schemas.microsoft.com/office/drawing/2014/main" id="{CF12B98C-061F-36DA-C3EC-E15BE213E559}"/>
              </a:ext>
            </a:extLst>
          </p:cNvPr>
          <p:cNvSpPr/>
          <p:nvPr/>
        </p:nvSpPr>
        <p:spPr>
          <a:xfrm>
            <a:off x="6307314" y="1487160"/>
            <a:ext cx="2477595" cy="1185101"/>
          </a:xfrm>
          <a:prstGeom prst="roundRect">
            <a:avLst/>
          </a:prstGeom>
          <a:solidFill>
            <a:srgbClr val="12436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dirty="0">
                <a:solidFill>
                  <a:schemeClr val="bg1"/>
                </a:solidFill>
              </a:rPr>
              <a:t>WG 4 MPEG </a:t>
            </a:r>
          </a:p>
          <a:p>
            <a:r>
              <a:rPr lang="en-US" sz="1400" dirty="0">
                <a:solidFill>
                  <a:schemeClr val="bg1"/>
                </a:solidFill>
              </a:rPr>
              <a:t>Video Coding</a:t>
            </a:r>
          </a:p>
        </p:txBody>
      </p:sp>
      <p:sp>
        <p:nvSpPr>
          <p:cNvPr id="12" name="Rounded Rectangle 3">
            <a:extLst>
              <a:ext uri="{FF2B5EF4-FFF2-40B4-BE49-F238E27FC236}">
                <a16:creationId xmlns:a16="http://schemas.microsoft.com/office/drawing/2014/main" id="{353B9626-BF28-9C1F-AAAA-B84FB384FABF}"/>
              </a:ext>
            </a:extLst>
          </p:cNvPr>
          <p:cNvSpPr/>
          <p:nvPr/>
        </p:nvSpPr>
        <p:spPr>
          <a:xfrm>
            <a:off x="9257655" y="1487160"/>
            <a:ext cx="2477595" cy="1185101"/>
          </a:xfrm>
          <a:prstGeom prst="roundRect">
            <a:avLst/>
          </a:prstGeom>
          <a:solidFill>
            <a:srgbClr val="12436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dirty="0">
                <a:solidFill>
                  <a:schemeClr val="bg1"/>
                </a:solidFill>
              </a:rPr>
              <a:t>WG 5 Joint Video</a:t>
            </a:r>
          </a:p>
          <a:p>
            <a:r>
              <a:rPr lang="en-US" sz="1400" dirty="0">
                <a:solidFill>
                  <a:schemeClr val="bg1"/>
                </a:solidFill>
              </a:rPr>
              <a:t>Coding Team </a:t>
            </a:r>
          </a:p>
          <a:p>
            <a:r>
              <a:rPr lang="en-US" sz="1400" dirty="0">
                <a:solidFill>
                  <a:schemeClr val="bg1"/>
                </a:solidFill>
              </a:rPr>
              <a:t>with ITU</a:t>
            </a:r>
          </a:p>
        </p:txBody>
      </p:sp>
      <p:pic>
        <p:nvPicPr>
          <p:cNvPr id="17" name="Picture 16" descr="A person wearing glasses&#10;&#10;Description automatically generated with medium confidence">
            <a:extLst>
              <a:ext uri="{FF2B5EF4-FFF2-40B4-BE49-F238E27FC236}">
                <a16:creationId xmlns:a16="http://schemas.microsoft.com/office/drawing/2014/main" id="{E6297CA9-C5FD-CDA9-E050-8F3753CCCAA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06682" y="3813493"/>
            <a:ext cx="884858" cy="1017342"/>
          </a:xfrm>
          <a:prstGeom prst="rect">
            <a:avLst/>
          </a:prstGeom>
        </p:spPr>
      </p:pic>
      <p:sp>
        <p:nvSpPr>
          <p:cNvPr id="19" name="TextBox 55">
            <a:extLst>
              <a:ext uri="{FF2B5EF4-FFF2-40B4-BE49-F238E27FC236}">
                <a16:creationId xmlns:a16="http://schemas.microsoft.com/office/drawing/2014/main" id="{BADB35CD-B0A3-7037-D8B1-8F017A235963}"/>
              </a:ext>
            </a:extLst>
          </p:cNvPr>
          <p:cNvSpPr txBox="1"/>
          <p:nvPr/>
        </p:nvSpPr>
        <p:spPr>
          <a:xfrm>
            <a:off x="9107469" y="5898310"/>
            <a:ext cx="281981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b="1" dirty="0">
                <a:solidFill>
                  <a:srgbClr val="0274B3"/>
                </a:solidFill>
              </a:rPr>
              <a:t>Gary Sullivan, SC29 Chairman</a:t>
            </a:r>
          </a:p>
        </p:txBody>
      </p:sp>
      <p:sp>
        <p:nvSpPr>
          <p:cNvPr id="13" name="Rounded Rectangle 3">
            <a:extLst>
              <a:ext uri="{FF2B5EF4-FFF2-40B4-BE49-F238E27FC236}">
                <a16:creationId xmlns:a16="http://schemas.microsoft.com/office/drawing/2014/main" id="{730ABE21-7F80-B40F-8D4B-4B62F53C967F}"/>
              </a:ext>
            </a:extLst>
          </p:cNvPr>
          <p:cNvSpPr/>
          <p:nvPr/>
        </p:nvSpPr>
        <p:spPr>
          <a:xfrm>
            <a:off x="429940" y="3211926"/>
            <a:ext cx="2477595" cy="1185101"/>
          </a:xfrm>
          <a:prstGeom prst="roundRect">
            <a:avLst/>
          </a:prstGeom>
          <a:solidFill>
            <a:srgbClr val="12436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dirty="0">
                <a:solidFill>
                  <a:schemeClr val="bg1"/>
                </a:solidFill>
              </a:rPr>
              <a:t>WG 6 MPEG </a:t>
            </a:r>
          </a:p>
          <a:p>
            <a:r>
              <a:rPr lang="en-US" sz="1400" dirty="0">
                <a:solidFill>
                  <a:schemeClr val="bg1"/>
                </a:solidFill>
              </a:rPr>
              <a:t>Audio Coding</a:t>
            </a:r>
          </a:p>
        </p:txBody>
      </p:sp>
      <p:sp>
        <p:nvSpPr>
          <p:cNvPr id="14" name="Rounded Rectangle 3">
            <a:extLst>
              <a:ext uri="{FF2B5EF4-FFF2-40B4-BE49-F238E27FC236}">
                <a16:creationId xmlns:a16="http://schemas.microsoft.com/office/drawing/2014/main" id="{99E4B612-4BBB-FE9D-0226-16A7B3B43541}"/>
              </a:ext>
            </a:extLst>
          </p:cNvPr>
          <p:cNvSpPr/>
          <p:nvPr/>
        </p:nvSpPr>
        <p:spPr>
          <a:xfrm>
            <a:off x="3403740" y="3211926"/>
            <a:ext cx="2477595" cy="1185101"/>
          </a:xfrm>
          <a:prstGeom prst="roundRect">
            <a:avLst/>
          </a:prstGeom>
          <a:solidFill>
            <a:srgbClr val="12436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dirty="0">
                <a:solidFill>
                  <a:schemeClr val="bg1"/>
                </a:solidFill>
              </a:rPr>
              <a:t>WG 7 MPEG </a:t>
            </a:r>
          </a:p>
          <a:p>
            <a:r>
              <a:rPr lang="en-US" sz="1400" dirty="0">
                <a:solidFill>
                  <a:schemeClr val="bg1"/>
                </a:solidFill>
              </a:rPr>
              <a:t>Coding for 3D</a:t>
            </a:r>
          </a:p>
          <a:p>
            <a:r>
              <a:rPr lang="en-US" sz="1400" dirty="0">
                <a:solidFill>
                  <a:schemeClr val="bg1"/>
                </a:solidFill>
              </a:rPr>
              <a:t>Graphics and</a:t>
            </a:r>
          </a:p>
          <a:p>
            <a:r>
              <a:rPr lang="en-US" sz="1400" dirty="0">
                <a:solidFill>
                  <a:schemeClr val="bg1"/>
                </a:solidFill>
              </a:rPr>
              <a:t>Haptics</a:t>
            </a:r>
          </a:p>
        </p:txBody>
      </p:sp>
      <p:sp>
        <p:nvSpPr>
          <p:cNvPr id="21" name="Rounded Rectangle 3">
            <a:extLst>
              <a:ext uri="{FF2B5EF4-FFF2-40B4-BE49-F238E27FC236}">
                <a16:creationId xmlns:a16="http://schemas.microsoft.com/office/drawing/2014/main" id="{E065185F-BDC4-74CC-CBBE-B926C5D7E27C}"/>
              </a:ext>
            </a:extLst>
          </p:cNvPr>
          <p:cNvSpPr/>
          <p:nvPr/>
        </p:nvSpPr>
        <p:spPr>
          <a:xfrm>
            <a:off x="6310164" y="3211926"/>
            <a:ext cx="2477595" cy="1185101"/>
          </a:xfrm>
          <a:prstGeom prst="roundRect">
            <a:avLst/>
          </a:prstGeom>
          <a:solidFill>
            <a:srgbClr val="12436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dirty="0">
                <a:solidFill>
                  <a:schemeClr val="bg1"/>
                </a:solidFill>
              </a:rPr>
              <a:t>WG 8 MPEG </a:t>
            </a:r>
          </a:p>
          <a:p>
            <a:r>
              <a:rPr lang="en-US" sz="1400" dirty="0">
                <a:solidFill>
                  <a:schemeClr val="bg1"/>
                </a:solidFill>
              </a:rPr>
              <a:t>Genomic Coding</a:t>
            </a:r>
          </a:p>
        </p:txBody>
      </p:sp>
      <p:pic>
        <p:nvPicPr>
          <p:cNvPr id="74" name="Picture 73" descr="A person with dark hair&#10;&#10;Description automatically generated with low confidence">
            <a:extLst>
              <a:ext uri="{FF2B5EF4-FFF2-40B4-BE49-F238E27FC236}">
                <a16:creationId xmlns:a16="http://schemas.microsoft.com/office/drawing/2014/main" id="{8A157765-901D-BF79-3DB0-6EDBF7BB463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95976" y="3333407"/>
            <a:ext cx="888483" cy="888483"/>
          </a:xfrm>
          <a:prstGeom prst="rect">
            <a:avLst/>
          </a:prstGeom>
        </p:spPr>
      </p:pic>
      <p:sp>
        <p:nvSpPr>
          <p:cNvPr id="22" name="Rounded Rectangle 3">
            <a:extLst>
              <a:ext uri="{FF2B5EF4-FFF2-40B4-BE49-F238E27FC236}">
                <a16:creationId xmlns:a16="http://schemas.microsoft.com/office/drawing/2014/main" id="{4DB5D656-6A43-64B0-84C9-6A45C0FB4D4A}"/>
              </a:ext>
            </a:extLst>
          </p:cNvPr>
          <p:cNvSpPr/>
          <p:nvPr/>
        </p:nvSpPr>
        <p:spPr>
          <a:xfrm>
            <a:off x="420315" y="4893480"/>
            <a:ext cx="2477595" cy="1185101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dirty="0">
                <a:solidFill>
                  <a:schemeClr val="bg1"/>
                </a:solidFill>
              </a:rPr>
              <a:t>AG 3 MPEG</a:t>
            </a:r>
          </a:p>
          <a:p>
            <a:r>
              <a:rPr lang="en-US" sz="1400" dirty="0">
                <a:solidFill>
                  <a:schemeClr val="bg1"/>
                </a:solidFill>
              </a:rPr>
              <a:t>Liaison and </a:t>
            </a:r>
          </a:p>
          <a:p>
            <a:r>
              <a:rPr lang="en-US" sz="1400" dirty="0">
                <a:solidFill>
                  <a:schemeClr val="bg1"/>
                </a:solidFill>
              </a:rPr>
              <a:t>Communication</a:t>
            </a:r>
          </a:p>
        </p:txBody>
      </p:sp>
      <p:sp>
        <p:nvSpPr>
          <p:cNvPr id="28" name="Rounded Rectangle 3">
            <a:extLst>
              <a:ext uri="{FF2B5EF4-FFF2-40B4-BE49-F238E27FC236}">
                <a16:creationId xmlns:a16="http://schemas.microsoft.com/office/drawing/2014/main" id="{EAFB7A84-D2CF-6C5D-DDD6-EB08A604FBB9}"/>
              </a:ext>
            </a:extLst>
          </p:cNvPr>
          <p:cNvSpPr/>
          <p:nvPr/>
        </p:nvSpPr>
        <p:spPr>
          <a:xfrm>
            <a:off x="3392398" y="4893480"/>
            <a:ext cx="2477595" cy="1185101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dirty="0">
                <a:solidFill>
                  <a:schemeClr val="bg1"/>
                </a:solidFill>
              </a:rPr>
              <a:t>AG 2 MPEG  </a:t>
            </a:r>
          </a:p>
          <a:p>
            <a:r>
              <a:rPr lang="en-US" sz="1400" dirty="0">
                <a:solidFill>
                  <a:schemeClr val="bg1"/>
                </a:solidFill>
              </a:rPr>
              <a:t>Technical</a:t>
            </a:r>
          </a:p>
          <a:p>
            <a:r>
              <a:rPr lang="en-US" sz="1400" dirty="0">
                <a:solidFill>
                  <a:schemeClr val="bg1"/>
                </a:solidFill>
              </a:rPr>
              <a:t>Coordination</a:t>
            </a:r>
          </a:p>
        </p:txBody>
      </p:sp>
      <p:pic>
        <p:nvPicPr>
          <p:cNvPr id="3" name="Picture 2" descr="A person in a plaid shirt&#10;&#10;Description automatically generated">
            <a:extLst>
              <a:ext uri="{FF2B5EF4-FFF2-40B4-BE49-F238E27FC236}">
                <a16:creationId xmlns:a16="http://schemas.microsoft.com/office/drawing/2014/main" id="{97073442-E6EA-6D75-3234-17476D4E09B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95267" y="1523025"/>
            <a:ext cx="1119507" cy="1119507"/>
          </a:xfrm>
          <a:prstGeom prst="rect">
            <a:avLst/>
          </a:prstGeom>
        </p:spPr>
      </p:pic>
      <p:pic>
        <p:nvPicPr>
          <p:cNvPr id="16" name="Picture 15" descr="A person with long hair wearing a suit and glasses&#10;&#10;Description automatically generated">
            <a:extLst>
              <a:ext uri="{FF2B5EF4-FFF2-40B4-BE49-F238E27FC236}">
                <a16:creationId xmlns:a16="http://schemas.microsoft.com/office/drawing/2014/main" id="{BBC90C3F-F677-B146-0873-CFC9D37D735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89989" y="1528130"/>
            <a:ext cx="1097656" cy="1097656"/>
          </a:xfrm>
          <a:prstGeom prst="rect">
            <a:avLst/>
          </a:prstGeom>
        </p:spPr>
      </p:pic>
      <p:pic>
        <p:nvPicPr>
          <p:cNvPr id="25" name="Picture 24" descr="A person wearing glasses and a pink jacket&#10;&#10;Description automatically generated">
            <a:extLst>
              <a:ext uri="{FF2B5EF4-FFF2-40B4-BE49-F238E27FC236}">
                <a16:creationId xmlns:a16="http://schemas.microsoft.com/office/drawing/2014/main" id="{8ED04D63-DDDA-56A8-EB1A-D5180C78FEA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585363" y="1508150"/>
            <a:ext cx="1161384" cy="1161384"/>
          </a:xfrm>
          <a:prstGeom prst="rect">
            <a:avLst/>
          </a:prstGeom>
        </p:spPr>
      </p:pic>
      <p:pic>
        <p:nvPicPr>
          <p:cNvPr id="29" name="Picture 28" descr="A person wearing glasses smiling&#10;&#10;Description automatically generated">
            <a:extLst>
              <a:ext uri="{FF2B5EF4-FFF2-40B4-BE49-F238E27FC236}">
                <a16:creationId xmlns:a16="http://schemas.microsoft.com/office/drawing/2014/main" id="{890E39D6-EBB9-E35A-3EC4-B497FEEEAC1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792357" y="1562583"/>
            <a:ext cx="931318" cy="995864"/>
          </a:xfrm>
          <a:prstGeom prst="rect">
            <a:avLst/>
          </a:prstGeom>
        </p:spPr>
      </p:pic>
      <p:pic>
        <p:nvPicPr>
          <p:cNvPr id="32" name="Picture 31" descr="A person with a beard smiling&#10;&#10;Description automatically generated">
            <a:extLst>
              <a:ext uri="{FF2B5EF4-FFF2-40B4-BE49-F238E27FC236}">
                <a16:creationId xmlns:a16="http://schemas.microsoft.com/office/drawing/2014/main" id="{D118BB8C-9B4B-BEE2-E6FB-0A23227958CF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838300" y="3265134"/>
            <a:ext cx="1052736" cy="1094588"/>
          </a:xfrm>
          <a:prstGeom prst="rect">
            <a:avLst/>
          </a:prstGeom>
        </p:spPr>
      </p:pic>
      <p:pic>
        <p:nvPicPr>
          <p:cNvPr id="34" name="Picture 33" descr="A person in a blue suit&#10;&#10;Description automatically generated">
            <a:extLst>
              <a:ext uri="{FF2B5EF4-FFF2-40B4-BE49-F238E27FC236}">
                <a16:creationId xmlns:a16="http://schemas.microsoft.com/office/drawing/2014/main" id="{A6018913-9B52-E327-5A92-67EE5B47C9A7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737809" y="3254156"/>
            <a:ext cx="1083381" cy="1083381"/>
          </a:xfrm>
          <a:prstGeom prst="rect">
            <a:avLst/>
          </a:prstGeom>
        </p:spPr>
      </p:pic>
      <p:pic>
        <p:nvPicPr>
          <p:cNvPr id="36" name="Picture 35" descr="A person smiling at the camera&#10;&#10;Description automatically generated">
            <a:extLst>
              <a:ext uri="{FF2B5EF4-FFF2-40B4-BE49-F238E27FC236}">
                <a16:creationId xmlns:a16="http://schemas.microsoft.com/office/drawing/2014/main" id="{1099824C-1630-3B80-3493-5F74FF1AF719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799120" y="4921604"/>
            <a:ext cx="1086646" cy="1115328"/>
          </a:xfrm>
          <a:prstGeom prst="rect">
            <a:avLst/>
          </a:prstGeom>
        </p:spPr>
      </p:pic>
      <p:pic>
        <p:nvPicPr>
          <p:cNvPr id="38" name="Picture 37" descr="A person in a suit smiling&#10;&#10;Description automatically generated">
            <a:extLst>
              <a:ext uri="{FF2B5EF4-FFF2-40B4-BE49-F238E27FC236}">
                <a16:creationId xmlns:a16="http://schemas.microsoft.com/office/drawing/2014/main" id="{03B81F68-C874-B7CE-5872-9999FF859778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627441" y="4930704"/>
            <a:ext cx="1122759" cy="1129377"/>
          </a:xfrm>
          <a:prstGeom prst="rect">
            <a:avLst/>
          </a:prstGeom>
        </p:spPr>
      </p:pic>
      <p:pic>
        <p:nvPicPr>
          <p:cNvPr id="40" name="Picture 39" descr="A person in a suit and glasses&#10;&#10;Description automatically generated">
            <a:extLst>
              <a:ext uri="{FF2B5EF4-FFF2-40B4-BE49-F238E27FC236}">
                <a16:creationId xmlns:a16="http://schemas.microsoft.com/office/drawing/2014/main" id="{17D12B76-9C18-62A5-D72D-C93D8F5456A3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4782067" y="4924279"/>
            <a:ext cx="1048887" cy="1124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89477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b="1" dirty="0"/>
              <a:t>What is in the roadmap document?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81450" y="1825625"/>
            <a:ext cx="10233800" cy="4351338"/>
          </a:xfrm>
        </p:spPr>
        <p:txBody>
          <a:bodyPr/>
          <a:lstStyle/>
          <a:p>
            <a:r>
              <a:rPr lang="en-GB" dirty="0"/>
              <a:t>Introduction of who and what MPEG is</a:t>
            </a:r>
          </a:p>
          <a:p>
            <a:r>
              <a:rPr lang="en-GB" dirty="0"/>
              <a:t>Outline of MPEG’s most important standards</a:t>
            </a:r>
          </a:p>
          <a:p>
            <a:pPr marL="0" indent="0">
              <a:buNone/>
            </a:pPr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7409717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1" name="Straight Connector 70">
            <a:extLst>
              <a:ext uri="{FF2B5EF4-FFF2-40B4-BE49-F238E27FC236}">
                <a16:creationId xmlns:a16="http://schemas.microsoft.com/office/drawing/2014/main" id="{ACDB5766-D3EC-AE41-8D26-2493958430BA}"/>
              </a:ext>
            </a:extLst>
          </p:cNvPr>
          <p:cNvCxnSpPr>
            <a:cxnSpLocks/>
          </p:cNvCxnSpPr>
          <p:nvPr/>
        </p:nvCxnSpPr>
        <p:spPr>
          <a:xfrm>
            <a:off x="11586752" y="1305321"/>
            <a:ext cx="5173" cy="5411740"/>
          </a:xfrm>
          <a:prstGeom prst="line">
            <a:avLst/>
          </a:prstGeom>
          <a:ln w="19050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Straight Connector 73">
            <a:extLst>
              <a:ext uri="{FF2B5EF4-FFF2-40B4-BE49-F238E27FC236}">
                <a16:creationId xmlns:a16="http://schemas.microsoft.com/office/drawing/2014/main" id="{29903EE9-EA5C-6E48-A67E-BDF44CD9D4A3}"/>
              </a:ext>
            </a:extLst>
          </p:cNvPr>
          <p:cNvCxnSpPr>
            <a:cxnSpLocks/>
          </p:cNvCxnSpPr>
          <p:nvPr/>
        </p:nvCxnSpPr>
        <p:spPr>
          <a:xfrm>
            <a:off x="9981796" y="1343417"/>
            <a:ext cx="5173" cy="5411740"/>
          </a:xfrm>
          <a:prstGeom prst="line">
            <a:avLst/>
          </a:prstGeom>
          <a:ln w="19050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Straight Connector 88">
            <a:extLst>
              <a:ext uri="{FF2B5EF4-FFF2-40B4-BE49-F238E27FC236}">
                <a16:creationId xmlns:a16="http://schemas.microsoft.com/office/drawing/2014/main" id="{F3A7A2E7-C874-0F49-970A-13EAD66BFCAD}"/>
              </a:ext>
            </a:extLst>
          </p:cNvPr>
          <p:cNvCxnSpPr>
            <a:cxnSpLocks/>
          </p:cNvCxnSpPr>
          <p:nvPr/>
        </p:nvCxnSpPr>
        <p:spPr>
          <a:xfrm>
            <a:off x="8395872" y="1343417"/>
            <a:ext cx="5173" cy="5411740"/>
          </a:xfrm>
          <a:prstGeom prst="line">
            <a:avLst/>
          </a:prstGeom>
          <a:ln w="19050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Straight Connector 97">
            <a:extLst>
              <a:ext uri="{FF2B5EF4-FFF2-40B4-BE49-F238E27FC236}">
                <a16:creationId xmlns:a16="http://schemas.microsoft.com/office/drawing/2014/main" id="{C5693A95-DA9D-0448-BD6C-0698D7030287}"/>
              </a:ext>
            </a:extLst>
          </p:cNvPr>
          <p:cNvCxnSpPr>
            <a:cxnSpLocks/>
          </p:cNvCxnSpPr>
          <p:nvPr/>
        </p:nvCxnSpPr>
        <p:spPr>
          <a:xfrm>
            <a:off x="6809958" y="1357705"/>
            <a:ext cx="5173" cy="5411740"/>
          </a:xfrm>
          <a:prstGeom prst="line">
            <a:avLst/>
          </a:prstGeom>
          <a:ln w="19050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Straight Connector 99">
            <a:extLst>
              <a:ext uri="{FF2B5EF4-FFF2-40B4-BE49-F238E27FC236}">
                <a16:creationId xmlns:a16="http://schemas.microsoft.com/office/drawing/2014/main" id="{579CEE27-F080-8243-89C0-17623A666CA3}"/>
              </a:ext>
            </a:extLst>
          </p:cNvPr>
          <p:cNvCxnSpPr>
            <a:cxnSpLocks/>
          </p:cNvCxnSpPr>
          <p:nvPr/>
        </p:nvCxnSpPr>
        <p:spPr>
          <a:xfrm>
            <a:off x="5190703" y="1338649"/>
            <a:ext cx="5173" cy="5411740"/>
          </a:xfrm>
          <a:prstGeom prst="line">
            <a:avLst/>
          </a:prstGeom>
          <a:ln w="19050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Straight Connector 107">
            <a:extLst>
              <a:ext uri="{FF2B5EF4-FFF2-40B4-BE49-F238E27FC236}">
                <a16:creationId xmlns:a16="http://schemas.microsoft.com/office/drawing/2014/main" id="{97F92D22-A7CE-AC49-83E7-656A07FA59A2}"/>
              </a:ext>
            </a:extLst>
          </p:cNvPr>
          <p:cNvCxnSpPr>
            <a:cxnSpLocks/>
          </p:cNvCxnSpPr>
          <p:nvPr/>
        </p:nvCxnSpPr>
        <p:spPr>
          <a:xfrm>
            <a:off x="3585735" y="1333881"/>
            <a:ext cx="5173" cy="5411740"/>
          </a:xfrm>
          <a:prstGeom prst="line">
            <a:avLst/>
          </a:prstGeom>
          <a:ln w="19050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Straight Connector 118"/>
          <p:cNvCxnSpPr>
            <a:cxnSpLocks/>
            <a:stCxn id="4" idx="2"/>
          </p:cNvCxnSpPr>
          <p:nvPr/>
        </p:nvCxnSpPr>
        <p:spPr>
          <a:xfrm>
            <a:off x="349362" y="1314498"/>
            <a:ext cx="0" cy="5250163"/>
          </a:xfrm>
          <a:prstGeom prst="line">
            <a:avLst/>
          </a:prstGeom>
          <a:ln w="19050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-7900" y="914388"/>
            <a:ext cx="71452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1990</a:t>
            </a:r>
            <a:endParaRPr lang="en-US" sz="1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231572" y="908925"/>
            <a:ext cx="69221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2000</a:t>
            </a:r>
            <a:endParaRPr lang="en-US" sz="1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406233" y="914387"/>
            <a:ext cx="7790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2010</a:t>
            </a:r>
            <a:endParaRPr lang="en-US" sz="1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124" name="Straight Connector 123"/>
          <p:cNvCxnSpPr>
            <a:cxnSpLocks/>
            <a:stCxn id="7" idx="2"/>
          </p:cNvCxnSpPr>
          <p:nvPr/>
        </p:nvCxnSpPr>
        <p:spPr>
          <a:xfrm>
            <a:off x="1996890" y="1314498"/>
            <a:ext cx="0" cy="5250163"/>
          </a:xfrm>
          <a:prstGeom prst="line">
            <a:avLst/>
          </a:prstGeom>
          <a:ln w="19050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642789" y="914388"/>
            <a:ext cx="70820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1995</a:t>
            </a:r>
            <a:endParaRPr lang="en-US" sz="1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831011" y="914388"/>
            <a:ext cx="68589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2005</a:t>
            </a:r>
            <a:endParaRPr lang="en-US" sz="1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053859" y="914388"/>
            <a:ext cx="68115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2015</a:t>
            </a:r>
            <a:endParaRPr lang="en-US" sz="1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39906" y="3489598"/>
            <a:ext cx="834236" cy="643265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softEdge rad="31750"/>
          </a:effectLst>
        </p:spPr>
        <p:txBody>
          <a:bodyPr wrap="square" anchor="ctr" anchorCtr="1">
            <a:noAutofit/>
          </a:bodyPr>
          <a:lstStyle>
            <a:defPPr>
              <a:defRPr lang="en-US"/>
            </a:defPPr>
          </a:lstStyle>
          <a:p>
            <a:pPr algn="ctr"/>
            <a:r>
              <a:rPr lang="en-US" sz="1600" b="1" dirty="0">
                <a:solidFill>
                  <a:schemeClr val="bg1"/>
                </a:solidFill>
              </a:rPr>
              <a:t>MP3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630514" y="3299676"/>
            <a:ext cx="1102807" cy="833187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softEdge rad="31750"/>
          </a:effectLst>
        </p:spPr>
        <p:txBody>
          <a:bodyPr wrap="square" anchor="ctr" anchorCtr="1">
            <a:noAutofit/>
          </a:bodyPr>
          <a:lstStyle>
            <a:defPPr>
              <a:defRPr lang="nl-NL"/>
            </a:defPPr>
            <a:lvl1pPr algn="ctr"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sz="1400" dirty="0">
                <a:effectLst/>
              </a:rPr>
              <a:t>MPEG-2 Video &amp; Systems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952806" y="3868044"/>
            <a:ext cx="809216" cy="492178"/>
          </a:xfrm>
          <a:prstGeom prst="rect">
            <a:avLst/>
          </a:prstGeom>
          <a:solidFill>
            <a:schemeClr val="accent4"/>
          </a:solidFill>
          <a:ln>
            <a:noFill/>
          </a:ln>
          <a:effectLst>
            <a:softEdge rad="31750"/>
          </a:effectLst>
        </p:spPr>
        <p:txBody>
          <a:bodyPr wrap="square" anchor="ctr" anchorCtr="1">
            <a:noAutofit/>
          </a:bodyPr>
          <a:lstStyle>
            <a:defPPr>
              <a:defRPr lang="en-US"/>
            </a:defPPr>
          </a:lstStyle>
          <a:p>
            <a:pPr algn="ctr"/>
            <a:r>
              <a:rPr lang="en-US" sz="1600" b="1" dirty="0">
                <a:solidFill>
                  <a:schemeClr val="bg1"/>
                </a:solidFill>
              </a:rPr>
              <a:t>AVC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185301" y="2741774"/>
            <a:ext cx="1102974" cy="533761"/>
          </a:xfrm>
          <a:prstGeom prst="rect">
            <a:avLst/>
          </a:prstGeom>
          <a:solidFill>
            <a:srgbClr val="12436B"/>
          </a:solidFill>
          <a:ln>
            <a:noFill/>
          </a:ln>
          <a:effectLst>
            <a:softEdge rad="31750"/>
          </a:effectLst>
        </p:spPr>
        <p:txBody>
          <a:bodyPr wrap="none" rtlCol="0" anchor="ctr" anchorCtr="1">
            <a:noAutofit/>
          </a:bodyPr>
          <a:lstStyle>
            <a:defPPr>
              <a:defRPr lang="nl-NL"/>
            </a:defPPr>
            <a:lvl1pPr algn="ctr"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sz="1600" dirty="0">
                <a:effectLst/>
              </a:rPr>
              <a:t>HEVC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075005" y="4739670"/>
            <a:ext cx="1159593" cy="388629"/>
          </a:xfrm>
          <a:prstGeom prst="rect">
            <a:avLst/>
          </a:prstGeom>
          <a:solidFill>
            <a:schemeClr val="accent4"/>
          </a:solidFill>
          <a:ln>
            <a:noFill/>
          </a:ln>
          <a:effectLst>
            <a:softEdge rad="31750"/>
          </a:effectLst>
        </p:spPr>
        <p:txBody>
          <a:bodyPr wrap="square" anchor="ctr" anchorCtr="1">
            <a:noAutofit/>
          </a:bodyPr>
          <a:lstStyle>
            <a:defPPr>
              <a:defRPr lang="en-US"/>
            </a:defPPr>
          </a:lstStyle>
          <a:p>
            <a:pPr algn="ctr"/>
            <a:r>
              <a:rPr lang="en-US" sz="1600" b="1" dirty="0">
                <a:solidFill>
                  <a:schemeClr val="bg1"/>
                </a:solidFill>
              </a:rPr>
              <a:t>MP4 FF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255769" y="2630492"/>
            <a:ext cx="739963" cy="495076"/>
          </a:xfrm>
          <a:prstGeom prst="rect">
            <a:avLst/>
          </a:prstGeom>
          <a:solidFill>
            <a:schemeClr val="accent4"/>
          </a:solidFill>
          <a:ln>
            <a:noFill/>
          </a:ln>
          <a:effectLst>
            <a:softEdge rad="31750"/>
          </a:effectLst>
        </p:spPr>
        <p:txBody>
          <a:bodyPr wrap="square" anchor="ctr" anchorCtr="1">
            <a:noAutofit/>
          </a:bodyPr>
          <a:lstStyle>
            <a:defPPr>
              <a:defRPr lang="en-US"/>
            </a:defPPr>
          </a:lstStyle>
          <a:p>
            <a:pPr algn="ctr"/>
            <a:r>
              <a:rPr lang="en-US" sz="1600" b="1" dirty="0">
                <a:solidFill>
                  <a:schemeClr val="bg1"/>
                </a:solidFill>
              </a:rPr>
              <a:t>AAC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107269" y="2442776"/>
            <a:ext cx="1088792" cy="512297"/>
          </a:xfrm>
          <a:prstGeom prst="roundRect">
            <a:avLst/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31750"/>
          </a:effectLst>
        </p:spPr>
        <p:txBody>
          <a:bodyPr wrap="square" anchor="ctr" anchorCtr="1">
            <a:noAutofit/>
          </a:bodyPr>
          <a:lstStyle/>
          <a:p>
            <a:pPr algn="ctr"/>
            <a:r>
              <a:rPr lang="en-GB" sz="1400" b="1" dirty="0"/>
              <a:t>Internet</a:t>
            </a:r>
          </a:p>
          <a:p>
            <a:pPr algn="ctr"/>
            <a:r>
              <a:rPr lang="en-GB" sz="1400" b="1" dirty="0"/>
              <a:t>Audio </a:t>
            </a:r>
          </a:p>
        </p:txBody>
      </p:sp>
      <p:sp>
        <p:nvSpPr>
          <p:cNvPr id="25" name="Rounded Rectangle 24"/>
          <p:cNvSpPr/>
          <p:nvPr/>
        </p:nvSpPr>
        <p:spPr>
          <a:xfrm>
            <a:off x="1327577" y="2188712"/>
            <a:ext cx="1297608" cy="512297"/>
          </a:xfrm>
          <a:prstGeom prst="roundRect">
            <a:avLst/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  <a:effectLst>
            <a:softEdge rad="31750"/>
          </a:effectLst>
        </p:spPr>
        <p:txBody>
          <a:bodyPr wrap="square" anchor="ctr" anchorCtr="1">
            <a:noAutofit/>
          </a:bodyPr>
          <a:lstStyle/>
          <a:p>
            <a:pPr algn="ctr"/>
            <a:r>
              <a:rPr lang="en-GB" sz="1400" b="1" dirty="0"/>
              <a:t>Digital </a:t>
            </a:r>
          </a:p>
          <a:p>
            <a:pPr algn="ctr"/>
            <a:r>
              <a:rPr lang="en-GB" sz="1400" b="1" dirty="0"/>
              <a:t>Television</a:t>
            </a:r>
          </a:p>
        </p:txBody>
      </p:sp>
      <p:cxnSp>
        <p:nvCxnSpPr>
          <p:cNvPr id="30" name="Straight Arrow Connector 29"/>
          <p:cNvCxnSpPr>
            <a:cxnSpLocks/>
            <a:stCxn id="17" idx="0"/>
            <a:endCxn id="31" idx="2"/>
          </p:cNvCxnSpPr>
          <p:nvPr/>
        </p:nvCxnSpPr>
        <p:spPr>
          <a:xfrm flipV="1">
            <a:off x="3625751" y="2287487"/>
            <a:ext cx="23525" cy="343005"/>
          </a:xfrm>
          <a:prstGeom prst="straightConnector1">
            <a:avLst/>
          </a:prstGeom>
          <a:solidFill>
            <a:schemeClr val="tx1">
              <a:lumMod val="50000"/>
              <a:lumOff val="50000"/>
            </a:schemeClr>
          </a:solidFill>
          <a:ln w="38100">
            <a:solidFill>
              <a:schemeClr val="tx1">
                <a:lumMod val="65000"/>
              </a:schemeClr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Rounded Rectangle 30"/>
          <p:cNvSpPr/>
          <p:nvPr/>
        </p:nvSpPr>
        <p:spPr>
          <a:xfrm>
            <a:off x="2903268" y="1734844"/>
            <a:ext cx="1492015" cy="552643"/>
          </a:xfrm>
          <a:prstGeom prst="roundRect">
            <a:avLst/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31750"/>
          </a:effectLst>
        </p:spPr>
        <p:txBody>
          <a:bodyPr wrap="square" anchor="ctr" anchorCtr="1">
            <a:noAutofit/>
          </a:bodyPr>
          <a:lstStyle/>
          <a:p>
            <a:pPr algn="ctr"/>
            <a:r>
              <a:rPr lang="en-GB" sz="1400" b="1" dirty="0"/>
              <a:t>Music Distribution</a:t>
            </a:r>
          </a:p>
        </p:txBody>
      </p:sp>
      <p:cxnSp>
        <p:nvCxnSpPr>
          <p:cNvPr id="36" name="Straight Arrow Connector 35"/>
          <p:cNvCxnSpPr>
            <a:cxnSpLocks/>
            <a:stCxn id="14" idx="2"/>
            <a:endCxn id="37" idx="0"/>
          </p:cNvCxnSpPr>
          <p:nvPr/>
        </p:nvCxnSpPr>
        <p:spPr>
          <a:xfrm>
            <a:off x="3654802" y="5128299"/>
            <a:ext cx="303" cy="452947"/>
          </a:xfrm>
          <a:prstGeom prst="straightConnector1">
            <a:avLst/>
          </a:prstGeom>
          <a:solidFill>
            <a:schemeClr val="accent3">
              <a:lumMod val="75000"/>
            </a:schemeClr>
          </a:solidFill>
          <a:ln w="38100">
            <a:solidFill>
              <a:schemeClr val="tx1">
                <a:lumMod val="65000"/>
              </a:schemeClr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Rounded Rectangle 36"/>
          <p:cNvSpPr/>
          <p:nvPr/>
        </p:nvSpPr>
        <p:spPr>
          <a:xfrm>
            <a:off x="2303167" y="5581246"/>
            <a:ext cx="2703876" cy="517532"/>
          </a:xfrm>
          <a:prstGeom prst="roundRect">
            <a:avLst/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31750"/>
          </a:effectLst>
        </p:spPr>
        <p:txBody>
          <a:bodyPr wrap="square" anchor="ctr" anchorCtr="1">
            <a:noAutofit/>
          </a:bodyPr>
          <a:lstStyle/>
          <a:p>
            <a:pPr algn="ctr"/>
            <a:r>
              <a:rPr lang="en-US" sz="1400" b="1" dirty="0"/>
              <a:t>Media Storage and Streaming</a:t>
            </a:r>
            <a:endParaRPr lang="en-GB" sz="1400" b="1" dirty="0"/>
          </a:p>
        </p:txBody>
      </p:sp>
      <p:cxnSp>
        <p:nvCxnSpPr>
          <p:cNvPr id="47" name="Straight Arrow Connector 46"/>
          <p:cNvCxnSpPr>
            <a:cxnSpLocks/>
          </p:cNvCxnSpPr>
          <p:nvPr/>
        </p:nvCxnSpPr>
        <p:spPr>
          <a:xfrm flipV="1">
            <a:off x="7742960" y="2126180"/>
            <a:ext cx="2435" cy="615594"/>
          </a:xfrm>
          <a:prstGeom prst="straightConnector1">
            <a:avLst/>
          </a:prstGeom>
          <a:solidFill>
            <a:schemeClr val="tx1">
              <a:lumMod val="50000"/>
              <a:lumOff val="50000"/>
            </a:schemeClr>
          </a:solidFill>
          <a:ln w="38100">
            <a:solidFill>
              <a:schemeClr val="tx1">
                <a:lumMod val="65000"/>
              </a:schemeClr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Rounded Rectangle 47"/>
          <p:cNvSpPr/>
          <p:nvPr/>
        </p:nvSpPr>
        <p:spPr>
          <a:xfrm>
            <a:off x="7377444" y="1560857"/>
            <a:ext cx="1693916" cy="611601"/>
          </a:xfrm>
          <a:prstGeom prst="roundRect">
            <a:avLst/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31750"/>
          </a:effectLst>
        </p:spPr>
        <p:txBody>
          <a:bodyPr wrap="none" rtlCol="0" anchor="ctr" anchorCtr="1">
            <a:noAutofit/>
          </a:bodyPr>
          <a:lstStyle/>
          <a:p>
            <a:pPr algn="ctr"/>
            <a:r>
              <a:rPr lang="en-GB" sz="1400" b="1" dirty="0"/>
              <a:t>UHD &amp; Immersive</a:t>
            </a:r>
            <a:br>
              <a:rPr lang="en-GB" sz="1400" b="1" dirty="0"/>
            </a:br>
            <a:r>
              <a:rPr lang="en-GB" sz="1400" b="1" dirty="0"/>
              <a:t>Services</a:t>
            </a:r>
          </a:p>
        </p:txBody>
      </p:sp>
      <p:sp>
        <p:nvSpPr>
          <p:cNvPr id="88" name="Rounded Rectangle 87"/>
          <p:cNvSpPr/>
          <p:nvPr/>
        </p:nvSpPr>
        <p:spPr>
          <a:xfrm>
            <a:off x="6349872" y="5829470"/>
            <a:ext cx="2759024" cy="612212"/>
          </a:xfrm>
          <a:prstGeom prst="roundRect">
            <a:avLst/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31750"/>
          </a:effectLst>
        </p:spPr>
        <p:txBody>
          <a:bodyPr wrap="square" rtlCol="0" anchor="ctr" anchorCtr="1">
            <a:noAutofit/>
          </a:bodyPr>
          <a:lstStyle/>
          <a:p>
            <a:pPr algn="ctr"/>
            <a:r>
              <a:rPr lang="en-GB" sz="1400" b="1" dirty="0"/>
              <a:t>Unified Media</a:t>
            </a:r>
            <a:br>
              <a:rPr lang="en-GB" sz="1400" b="1" dirty="0"/>
            </a:br>
            <a:r>
              <a:rPr lang="en-GB" sz="1400" b="1" dirty="0"/>
              <a:t>Streaming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6124035" y="3176671"/>
            <a:ext cx="902903" cy="495075"/>
          </a:xfrm>
          <a:prstGeom prst="rect">
            <a:avLst/>
          </a:prstGeom>
          <a:solidFill>
            <a:schemeClr val="accent4"/>
          </a:solidFill>
          <a:ln>
            <a:noFill/>
          </a:ln>
          <a:effectLst>
            <a:softEdge rad="31750"/>
          </a:effectLst>
        </p:spPr>
        <p:txBody>
          <a:bodyPr wrap="square" anchor="ctr" anchorCtr="1">
            <a:noAutofit/>
          </a:bodyPr>
          <a:lstStyle>
            <a:defPPr>
              <a:defRPr lang="en-US"/>
            </a:defPPr>
          </a:lstStyle>
          <a:p>
            <a:pPr algn="ctr"/>
            <a:r>
              <a:rPr lang="en-US" sz="1600" b="1" dirty="0">
                <a:solidFill>
                  <a:schemeClr val="bg1"/>
                </a:solidFill>
              </a:rPr>
              <a:t>OFF</a:t>
            </a:r>
          </a:p>
        </p:txBody>
      </p:sp>
      <p:sp>
        <p:nvSpPr>
          <p:cNvPr id="40" name="Rounded Rectangle 39"/>
          <p:cNvSpPr/>
          <p:nvPr/>
        </p:nvSpPr>
        <p:spPr>
          <a:xfrm>
            <a:off x="4656308" y="2720510"/>
            <a:ext cx="1417325" cy="588981"/>
          </a:xfrm>
          <a:prstGeom prst="roundRect">
            <a:avLst/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31750"/>
          </a:effectLst>
        </p:spPr>
        <p:txBody>
          <a:bodyPr wrap="square" anchor="ctr" anchorCtr="1">
            <a:noAutofit/>
          </a:bodyPr>
          <a:lstStyle/>
          <a:p>
            <a:pPr algn="ctr"/>
            <a:r>
              <a:rPr lang="en-GB" sz="1400" b="1" dirty="0"/>
              <a:t>HD Distribution</a:t>
            </a:r>
          </a:p>
        </p:txBody>
      </p:sp>
      <p:cxnSp>
        <p:nvCxnSpPr>
          <p:cNvPr id="62" name="Straight Arrow Connector 61"/>
          <p:cNvCxnSpPr>
            <a:cxnSpLocks/>
            <a:stCxn id="12" idx="0"/>
            <a:endCxn id="40" idx="2"/>
          </p:cNvCxnSpPr>
          <p:nvPr/>
        </p:nvCxnSpPr>
        <p:spPr>
          <a:xfrm flipV="1">
            <a:off x="5357414" y="3309491"/>
            <a:ext cx="7557" cy="558553"/>
          </a:xfrm>
          <a:prstGeom prst="straightConnector1">
            <a:avLst/>
          </a:prstGeom>
          <a:solidFill>
            <a:schemeClr val="accent3">
              <a:lumMod val="75000"/>
            </a:schemeClr>
          </a:solidFill>
          <a:ln w="38100">
            <a:solidFill>
              <a:schemeClr val="tx1">
                <a:lumMod val="65000"/>
              </a:schemeClr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Arrow Connector 38"/>
          <p:cNvCxnSpPr>
            <a:cxnSpLocks/>
            <a:stCxn id="52" idx="0"/>
            <a:endCxn id="66" idx="2"/>
          </p:cNvCxnSpPr>
          <p:nvPr/>
        </p:nvCxnSpPr>
        <p:spPr>
          <a:xfrm flipV="1">
            <a:off x="6575487" y="2629425"/>
            <a:ext cx="12688" cy="547246"/>
          </a:xfrm>
          <a:prstGeom prst="straightConnector1">
            <a:avLst/>
          </a:prstGeom>
          <a:solidFill>
            <a:schemeClr val="tx1">
              <a:lumMod val="50000"/>
              <a:lumOff val="50000"/>
            </a:schemeClr>
          </a:solidFill>
          <a:ln w="38100">
            <a:solidFill>
              <a:schemeClr val="tx1">
                <a:lumMod val="65000"/>
              </a:schemeClr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Rounded Rectangle 65"/>
          <p:cNvSpPr/>
          <p:nvPr/>
        </p:nvSpPr>
        <p:spPr>
          <a:xfrm>
            <a:off x="5768390" y="1950059"/>
            <a:ext cx="1639569" cy="679366"/>
          </a:xfrm>
          <a:prstGeom prst="roundRect">
            <a:avLst/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31750"/>
          </a:effectLst>
        </p:spPr>
        <p:txBody>
          <a:bodyPr wrap="square" anchor="ctr" anchorCtr="1">
            <a:noAutofit/>
          </a:bodyPr>
          <a:lstStyle/>
          <a:p>
            <a:pPr algn="ctr"/>
            <a:r>
              <a:rPr lang="en-US" sz="1400" b="1" dirty="0"/>
              <a:t>Custom Fonts on Web &amp; </a:t>
            </a:r>
            <a:r>
              <a:rPr lang="en-US" sz="1400" b="1" dirty="0" err="1"/>
              <a:t>DigiPub</a:t>
            </a:r>
            <a:endParaRPr lang="en-GB" sz="1400" b="1" dirty="0"/>
          </a:p>
        </p:txBody>
      </p:sp>
      <p:cxnSp>
        <p:nvCxnSpPr>
          <p:cNvPr id="86" name="Straight Arrow Connector 85"/>
          <p:cNvCxnSpPr>
            <a:cxnSpLocks/>
            <a:stCxn id="11" idx="0"/>
          </p:cNvCxnSpPr>
          <p:nvPr/>
        </p:nvCxnSpPr>
        <p:spPr>
          <a:xfrm flipV="1">
            <a:off x="2181918" y="2701009"/>
            <a:ext cx="2056" cy="598667"/>
          </a:xfrm>
          <a:prstGeom prst="straightConnector1">
            <a:avLst/>
          </a:prstGeom>
          <a:ln w="38100">
            <a:solidFill>
              <a:schemeClr val="tx1">
                <a:lumMod val="65000"/>
              </a:schemeClr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Straight Arrow Connector 111"/>
          <p:cNvCxnSpPr>
            <a:cxnSpLocks/>
          </p:cNvCxnSpPr>
          <p:nvPr/>
        </p:nvCxnSpPr>
        <p:spPr>
          <a:xfrm>
            <a:off x="8462277" y="4670368"/>
            <a:ext cx="10426" cy="1201594"/>
          </a:xfrm>
          <a:prstGeom prst="straightConnector1">
            <a:avLst/>
          </a:prstGeom>
          <a:solidFill>
            <a:schemeClr val="tx1">
              <a:lumMod val="50000"/>
              <a:lumOff val="50000"/>
            </a:schemeClr>
          </a:solidFill>
          <a:ln w="38100">
            <a:solidFill>
              <a:schemeClr val="tx1">
                <a:lumMod val="65000"/>
              </a:schemeClr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9" name="TextBox 138"/>
          <p:cNvSpPr txBox="1"/>
          <p:nvPr/>
        </p:nvSpPr>
        <p:spPr>
          <a:xfrm>
            <a:off x="8272328" y="2738254"/>
            <a:ext cx="1001889" cy="537281"/>
          </a:xfrm>
          <a:prstGeom prst="rect">
            <a:avLst/>
          </a:prstGeom>
          <a:solidFill>
            <a:srgbClr val="12436B"/>
          </a:solidFill>
          <a:ln>
            <a:noFill/>
          </a:ln>
          <a:effectLst>
            <a:softEdge rad="31750"/>
          </a:effectLst>
        </p:spPr>
        <p:txBody>
          <a:bodyPr wrap="none" rtlCol="0" anchor="ctr" anchorCtr="1">
            <a:noAutofit/>
          </a:bodyPr>
          <a:lstStyle>
            <a:defPPr>
              <a:defRPr lang="nl-NL"/>
            </a:defPPr>
            <a:lvl1pPr algn="ctr"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sz="1600" dirty="0">
                <a:effectLst/>
              </a:rPr>
              <a:t>3D Audio</a:t>
            </a:r>
          </a:p>
        </p:txBody>
      </p:sp>
      <p:cxnSp>
        <p:nvCxnSpPr>
          <p:cNvPr id="147" name="Straight Arrow Connector 146"/>
          <p:cNvCxnSpPr>
            <a:cxnSpLocks/>
            <a:stCxn id="10" idx="0"/>
          </p:cNvCxnSpPr>
          <p:nvPr/>
        </p:nvCxnSpPr>
        <p:spPr>
          <a:xfrm flipV="1">
            <a:off x="557024" y="2955073"/>
            <a:ext cx="0" cy="534525"/>
          </a:xfrm>
          <a:prstGeom prst="straightConnector1">
            <a:avLst/>
          </a:prstGeom>
          <a:ln w="38100">
            <a:solidFill>
              <a:schemeClr val="tx1">
                <a:lumMod val="65000"/>
              </a:schemeClr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Arrow Connector 69"/>
          <p:cNvCxnSpPr>
            <a:cxnSpLocks/>
          </p:cNvCxnSpPr>
          <p:nvPr/>
        </p:nvCxnSpPr>
        <p:spPr>
          <a:xfrm flipH="1" flipV="1">
            <a:off x="8670564" y="2116138"/>
            <a:ext cx="5174" cy="633266"/>
          </a:xfrm>
          <a:prstGeom prst="straightConnector1">
            <a:avLst/>
          </a:prstGeom>
          <a:ln w="38100">
            <a:solidFill>
              <a:schemeClr val="tx1">
                <a:lumMod val="65000"/>
              </a:schemeClr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TextBox 63">
            <a:extLst>
              <a:ext uri="{FF2B5EF4-FFF2-40B4-BE49-F238E27FC236}">
                <a16:creationId xmlns:a16="http://schemas.microsoft.com/office/drawing/2014/main" id="{CA1882E7-48AF-4414-B754-477A88AE4117}"/>
              </a:ext>
            </a:extLst>
          </p:cNvPr>
          <p:cNvSpPr txBox="1"/>
          <p:nvPr/>
        </p:nvSpPr>
        <p:spPr>
          <a:xfrm>
            <a:off x="9610020" y="908925"/>
            <a:ext cx="67919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2020</a:t>
            </a:r>
            <a:endParaRPr lang="en-US" sz="1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3" name="Title 1">
            <a:extLst>
              <a:ext uri="{FF2B5EF4-FFF2-40B4-BE49-F238E27FC236}">
                <a16:creationId xmlns:a16="http://schemas.microsoft.com/office/drawing/2014/main" id="{6A0F23F4-AD89-4830-A77C-4FAD3D1CAF9C}"/>
              </a:ext>
            </a:extLst>
          </p:cNvPr>
          <p:cNvSpPr txBox="1">
            <a:spLocks/>
          </p:cNvSpPr>
          <p:nvPr/>
        </p:nvSpPr>
        <p:spPr>
          <a:xfrm>
            <a:off x="1981200" y="126844"/>
            <a:ext cx="8229600" cy="1035671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363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b="1" dirty="0"/>
              <a:t>Multimedia MPEG standards</a:t>
            </a:r>
          </a:p>
        </p:txBody>
      </p:sp>
      <p:sp>
        <p:nvSpPr>
          <p:cNvPr id="65" name="Rounded Rectangle 64">
            <a:extLst>
              <a:ext uri="{FF2B5EF4-FFF2-40B4-BE49-F238E27FC236}">
                <a16:creationId xmlns:a16="http://schemas.microsoft.com/office/drawing/2014/main" id="{F5181761-54F4-764B-A3AB-C6624A7D7000}"/>
              </a:ext>
            </a:extLst>
          </p:cNvPr>
          <p:cNvSpPr/>
          <p:nvPr/>
        </p:nvSpPr>
        <p:spPr>
          <a:xfrm>
            <a:off x="9207503" y="1382143"/>
            <a:ext cx="2152572" cy="697914"/>
          </a:xfrm>
          <a:prstGeom prst="roundRect">
            <a:avLst/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  <a:effectLst>
            <a:softEdge rad="31750"/>
          </a:effectLst>
        </p:spPr>
        <p:txBody>
          <a:bodyPr wrap="square" anchor="ctr" anchorCtr="1">
            <a:noAutofit/>
          </a:bodyPr>
          <a:lstStyle/>
          <a:p>
            <a:pPr algn="ctr"/>
            <a:r>
              <a:rPr lang="en-GB" sz="1400" b="1" dirty="0"/>
              <a:t>Immersive media &amp; experiences</a:t>
            </a:r>
          </a:p>
        </p:txBody>
      </p:sp>
      <p:sp>
        <p:nvSpPr>
          <p:cNvPr id="77" name="Rounded Rectangle 76">
            <a:extLst>
              <a:ext uri="{FF2B5EF4-FFF2-40B4-BE49-F238E27FC236}">
                <a16:creationId xmlns:a16="http://schemas.microsoft.com/office/drawing/2014/main" id="{FD69A27A-1ECF-F245-9384-6061F57BDAE8}"/>
              </a:ext>
            </a:extLst>
          </p:cNvPr>
          <p:cNvSpPr/>
          <p:nvPr/>
        </p:nvSpPr>
        <p:spPr>
          <a:xfrm>
            <a:off x="10999619" y="2508288"/>
            <a:ext cx="962510" cy="697914"/>
          </a:xfrm>
          <a:prstGeom prst="roundRect">
            <a:avLst/>
          </a:prstGeom>
          <a:solidFill>
            <a:srgbClr val="036EB7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31750"/>
          </a:effectLst>
        </p:spPr>
        <p:txBody>
          <a:bodyPr wrap="none" rtlCol="0" anchor="ctr" anchorCtr="1">
            <a:noAutofit/>
          </a:bodyPr>
          <a:lstStyle/>
          <a:p>
            <a:pPr algn="ctr"/>
            <a:r>
              <a:rPr lang="en-GB" sz="1400" b="1" dirty="0">
                <a:solidFill>
                  <a:schemeClr val="bg1"/>
                </a:solidFill>
              </a:rPr>
              <a:t>Immersive </a:t>
            </a:r>
          </a:p>
          <a:p>
            <a:pPr algn="ctr"/>
            <a:r>
              <a:rPr lang="en-GB" sz="1400" b="1" dirty="0">
                <a:solidFill>
                  <a:schemeClr val="bg1"/>
                </a:solidFill>
              </a:rPr>
              <a:t>Audio</a:t>
            </a:r>
          </a:p>
        </p:txBody>
      </p:sp>
      <p:cxnSp>
        <p:nvCxnSpPr>
          <p:cNvPr id="78" name="Straight Arrow Connector 77">
            <a:extLst>
              <a:ext uri="{FF2B5EF4-FFF2-40B4-BE49-F238E27FC236}">
                <a16:creationId xmlns:a16="http://schemas.microsoft.com/office/drawing/2014/main" id="{DB0196E2-F9D6-0445-9FF4-463D044FB190}"/>
              </a:ext>
            </a:extLst>
          </p:cNvPr>
          <p:cNvCxnSpPr>
            <a:cxnSpLocks/>
          </p:cNvCxnSpPr>
          <p:nvPr/>
        </p:nvCxnSpPr>
        <p:spPr>
          <a:xfrm flipV="1">
            <a:off x="11195316" y="2051314"/>
            <a:ext cx="8743" cy="482902"/>
          </a:xfrm>
          <a:prstGeom prst="straightConnector1">
            <a:avLst/>
          </a:prstGeom>
          <a:ln w="38100">
            <a:solidFill>
              <a:schemeClr val="tx1">
                <a:lumMod val="65000"/>
              </a:schemeClr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Rounded Rectangle 78">
            <a:extLst>
              <a:ext uri="{FF2B5EF4-FFF2-40B4-BE49-F238E27FC236}">
                <a16:creationId xmlns:a16="http://schemas.microsoft.com/office/drawing/2014/main" id="{0DB8DD8B-5D75-2347-BD7D-BE926E9282CE}"/>
              </a:ext>
            </a:extLst>
          </p:cNvPr>
          <p:cNvSpPr/>
          <p:nvPr/>
        </p:nvSpPr>
        <p:spPr>
          <a:xfrm>
            <a:off x="8946338" y="4360222"/>
            <a:ext cx="1764533" cy="546281"/>
          </a:xfrm>
          <a:prstGeom prst="roundRect">
            <a:avLst/>
          </a:prstGeom>
          <a:solidFill>
            <a:schemeClr val="bg2">
              <a:lumMod val="40000"/>
              <a:lumOff val="6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31750"/>
          </a:effectLst>
        </p:spPr>
        <p:txBody>
          <a:bodyPr wrap="none" rtlCol="0" anchor="ctr" anchorCtr="1">
            <a:noAutofit/>
          </a:bodyPr>
          <a:lstStyle/>
          <a:p>
            <a:pPr algn="ctr"/>
            <a:r>
              <a:rPr lang="en-GB" sz="1400" b="1" dirty="0"/>
              <a:t>Immersive </a:t>
            </a:r>
          </a:p>
          <a:p>
            <a:pPr algn="ctr"/>
            <a:r>
              <a:rPr lang="en-GB" sz="1400" b="1" dirty="0"/>
              <a:t>Visual Media</a:t>
            </a:r>
          </a:p>
        </p:txBody>
      </p:sp>
      <p:cxnSp>
        <p:nvCxnSpPr>
          <p:cNvPr id="80" name="Straight Arrow Connector 79">
            <a:extLst>
              <a:ext uri="{FF2B5EF4-FFF2-40B4-BE49-F238E27FC236}">
                <a16:creationId xmlns:a16="http://schemas.microsoft.com/office/drawing/2014/main" id="{785A8C13-CDC1-B340-B6AB-5B52AFEF8B17}"/>
              </a:ext>
            </a:extLst>
          </p:cNvPr>
          <p:cNvCxnSpPr>
            <a:cxnSpLocks/>
          </p:cNvCxnSpPr>
          <p:nvPr/>
        </p:nvCxnSpPr>
        <p:spPr>
          <a:xfrm flipV="1">
            <a:off x="9377931" y="2080057"/>
            <a:ext cx="0" cy="2280165"/>
          </a:xfrm>
          <a:prstGeom prst="straightConnector1">
            <a:avLst/>
          </a:prstGeom>
          <a:ln w="38100">
            <a:solidFill>
              <a:schemeClr val="tx1">
                <a:lumMod val="65000"/>
              </a:schemeClr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" name="TextBox 103">
            <a:extLst>
              <a:ext uri="{FF2B5EF4-FFF2-40B4-BE49-F238E27FC236}">
                <a16:creationId xmlns:a16="http://schemas.microsoft.com/office/drawing/2014/main" id="{E7409EF6-EA9F-C64B-B15D-73631B69B91F}"/>
              </a:ext>
            </a:extLst>
          </p:cNvPr>
          <p:cNvSpPr txBox="1"/>
          <p:nvPr/>
        </p:nvSpPr>
        <p:spPr>
          <a:xfrm>
            <a:off x="11246690" y="905211"/>
            <a:ext cx="68012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2025</a:t>
            </a:r>
            <a:endParaRPr lang="en-US" sz="1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8" name="TextBox 117">
            <a:extLst>
              <a:ext uri="{FF2B5EF4-FFF2-40B4-BE49-F238E27FC236}">
                <a16:creationId xmlns:a16="http://schemas.microsoft.com/office/drawing/2014/main" id="{88788358-8A3B-8443-8550-2F613789220C}"/>
              </a:ext>
            </a:extLst>
          </p:cNvPr>
          <p:cNvSpPr txBox="1"/>
          <p:nvPr/>
        </p:nvSpPr>
        <p:spPr>
          <a:xfrm>
            <a:off x="8679002" y="5392768"/>
            <a:ext cx="819017" cy="430693"/>
          </a:xfrm>
          <a:prstGeom prst="rect">
            <a:avLst/>
          </a:prstGeom>
          <a:solidFill>
            <a:srgbClr val="036EB7"/>
          </a:solidFill>
          <a:ln>
            <a:noFill/>
          </a:ln>
          <a:effectLst>
            <a:softEdge rad="31750"/>
          </a:effectLst>
        </p:spPr>
        <p:txBody>
          <a:bodyPr wrap="none" rtlCol="0" anchor="ctr" anchorCtr="1">
            <a:noAutofit/>
          </a:bodyPr>
          <a:lstStyle>
            <a:defPPr>
              <a:defRPr lang="nl-NL"/>
            </a:defPPr>
            <a:lvl1pPr algn="ctr"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sz="1600" dirty="0">
                <a:effectLst/>
              </a:rPr>
              <a:t>VVC</a:t>
            </a:r>
          </a:p>
        </p:txBody>
      </p:sp>
      <p:cxnSp>
        <p:nvCxnSpPr>
          <p:cNvPr id="120" name="Straight Arrow Connector 119">
            <a:extLst>
              <a:ext uri="{FF2B5EF4-FFF2-40B4-BE49-F238E27FC236}">
                <a16:creationId xmlns:a16="http://schemas.microsoft.com/office/drawing/2014/main" id="{B8342ACE-D55B-3A4A-9CA2-C6A2543E982A}"/>
              </a:ext>
            </a:extLst>
          </p:cNvPr>
          <p:cNvCxnSpPr>
            <a:cxnSpLocks/>
          </p:cNvCxnSpPr>
          <p:nvPr/>
        </p:nvCxnSpPr>
        <p:spPr>
          <a:xfrm flipV="1">
            <a:off x="9224438" y="4843660"/>
            <a:ext cx="10290" cy="549108"/>
          </a:xfrm>
          <a:prstGeom prst="straightConnector1">
            <a:avLst/>
          </a:prstGeom>
          <a:solidFill>
            <a:schemeClr val="tx1">
              <a:lumMod val="50000"/>
              <a:lumOff val="50000"/>
            </a:schemeClr>
          </a:solidFill>
          <a:ln w="38100">
            <a:solidFill>
              <a:schemeClr val="tx1">
                <a:lumMod val="65000"/>
              </a:schemeClr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4" name="TextBox 133">
            <a:extLst>
              <a:ext uri="{FF2B5EF4-FFF2-40B4-BE49-F238E27FC236}">
                <a16:creationId xmlns:a16="http://schemas.microsoft.com/office/drawing/2014/main" id="{6C5FE16A-681F-E14F-ABC0-02B4BFA3D381}"/>
              </a:ext>
            </a:extLst>
          </p:cNvPr>
          <p:cNvSpPr txBox="1"/>
          <p:nvPr/>
        </p:nvSpPr>
        <p:spPr>
          <a:xfrm>
            <a:off x="9173641" y="5933443"/>
            <a:ext cx="1002850" cy="430693"/>
          </a:xfrm>
          <a:prstGeom prst="rect">
            <a:avLst/>
          </a:prstGeom>
          <a:solidFill>
            <a:srgbClr val="036EB7"/>
          </a:solidFill>
          <a:ln>
            <a:noFill/>
          </a:ln>
          <a:effectLst>
            <a:softEdge rad="31750"/>
          </a:effectLst>
        </p:spPr>
        <p:txBody>
          <a:bodyPr wrap="none" rtlCol="0" anchor="ctr" anchorCtr="1">
            <a:noAutofit/>
          </a:bodyPr>
          <a:lstStyle>
            <a:defPPr>
              <a:defRPr lang="nl-NL"/>
            </a:defPPr>
            <a:lvl1pPr algn="ctr"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sz="1600" dirty="0">
                <a:effectLst/>
              </a:rPr>
              <a:t>MIV</a:t>
            </a:r>
          </a:p>
        </p:txBody>
      </p:sp>
      <p:cxnSp>
        <p:nvCxnSpPr>
          <p:cNvPr id="135" name="Straight Arrow Connector 134">
            <a:extLst>
              <a:ext uri="{FF2B5EF4-FFF2-40B4-BE49-F238E27FC236}">
                <a16:creationId xmlns:a16="http://schemas.microsoft.com/office/drawing/2014/main" id="{E509B774-F8AA-244E-B1F3-E7BCD9549774}"/>
              </a:ext>
            </a:extLst>
          </p:cNvPr>
          <p:cNvCxnSpPr>
            <a:cxnSpLocks/>
          </p:cNvCxnSpPr>
          <p:nvPr/>
        </p:nvCxnSpPr>
        <p:spPr>
          <a:xfrm flipV="1">
            <a:off x="9600002" y="4906505"/>
            <a:ext cx="10431" cy="1005500"/>
          </a:xfrm>
          <a:prstGeom prst="straightConnector1">
            <a:avLst/>
          </a:prstGeom>
          <a:solidFill>
            <a:schemeClr val="tx1">
              <a:lumMod val="50000"/>
              <a:lumOff val="50000"/>
            </a:schemeClr>
          </a:solidFill>
          <a:ln w="38100">
            <a:solidFill>
              <a:schemeClr val="tx1">
                <a:lumMod val="65000"/>
              </a:schemeClr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5" name="Rounded Rectangle 144">
            <a:extLst>
              <a:ext uri="{FF2B5EF4-FFF2-40B4-BE49-F238E27FC236}">
                <a16:creationId xmlns:a16="http://schemas.microsoft.com/office/drawing/2014/main" id="{3A70F24E-7E90-5944-B6AB-BF033303540B}"/>
              </a:ext>
            </a:extLst>
          </p:cNvPr>
          <p:cNvSpPr/>
          <p:nvPr/>
        </p:nvSpPr>
        <p:spPr>
          <a:xfrm>
            <a:off x="10212558" y="5912005"/>
            <a:ext cx="1179497" cy="697914"/>
          </a:xfrm>
          <a:prstGeom prst="roundRect">
            <a:avLst/>
          </a:prstGeom>
          <a:solidFill>
            <a:srgbClr val="036EB7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31750"/>
          </a:effectLst>
        </p:spPr>
        <p:txBody>
          <a:bodyPr wrap="none" rtlCol="0" anchor="ctr" anchorCtr="1">
            <a:noAutofit/>
          </a:bodyPr>
          <a:lstStyle/>
          <a:p>
            <a:pPr algn="ctr"/>
            <a:r>
              <a:rPr lang="en-GB" sz="1400" b="1" dirty="0">
                <a:solidFill>
                  <a:schemeClr val="bg1"/>
                </a:solidFill>
              </a:rPr>
              <a:t>Point Cloud </a:t>
            </a:r>
          </a:p>
          <a:p>
            <a:pPr algn="ctr"/>
            <a:r>
              <a:rPr lang="en-GB" sz="1400" b="1" dirty="0">
                <a:solidFill>
                  <a:schemeClr val="bg1"/>
                </a:solidFill>
              </a:rPr>
              <a:t>Compression</a:t>
            </a:r>
          </a:p>
        </p:txBody>
      </p:sp>
      <p:cxnSp>
        <p:nvCxnSpPr>
          <p:cNvPr id="146" name="Straight Arrow Connector 145">
            <a:extLst>
              <a:ext uri="{FF2B5EF4-FFF2-40B4-BE49-F238E27FC236}">
                <a16:creationId xmlns:a16="http://schemas.microsoft.com/office/drawing/2014/main" id="{679A8B1D-44B7-7A4D-B4F3-F6B4D6B5A089}"/>
              </a:ext>
            </a:extLst>
          </p:cNvPr>
          <p:cNvCxnSpPr>
            <a:cxnSpLocks/>
          </p:cNvCxnSpPr>
          <p:nvPr/>
        </p:nvCxnSpPr>
        <p:spPr>
          <a:xfrm flipV="1">
            <a:off x="10300008" y="4843659"/>
            <a:ext cx="1" cy="1068346"/>
          </a:xfrm>
          <a:prstGeom prst="straightConnector1">
            <a:avLst/>
          </a:prstGeom>
          <a:ln w="38100">
            <a:solidFill>
              <a:schemeClr val="tx1">
                <a:lumMod val="65000"/>
              </a:schemeClr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8" name="Rounded Rectangle 147">
            <a:extLst>
              <a:ext uri="{FF2B5EF4-FFF2-40B4-BE49-F238E27FC236}">
                <a16:creationId xmlns:a16="http://schemas.microsoft.com/office/drawing/2014/main" id="{8B6DAE3D-9301-9945-81F8-BFD9B0D05991}"/>
              </a:ext>
            </a:extLst>
          </p:cNvPr>
          <p:cNvSpPr/>
          <p:nvPr/>
        </p:nvSpPr>
        <p:spPr>
          <a:xfrm>
            <a:off x="10694548" y="3623498"/>
            <a:ext cx="892355" cy="509365"/>
          </a:xfrm>
          <a:prstGeom prst="roundRect">
            <a:avLst/>
          </a:prstGeom>
          <a:solidFill>
            <a:srgbClr val="036EB7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31750"/>
          </a:effectLst>
        </p:spPr>
        <p:txBody>
          <a:bodyPr wrap="none" rtlCol="0" anchor="ctr" anchorCtr="1">
            <a:noAutofit/>
          </a:bodyPr>
          <a:lstStyle/>
          <a:p>
            <a:pPr algn="ctr"/>
            <a:r>
              <a:rPr lang="en-GB" sz="1400" b="1" dirty="0">
                <a:solidFill>
                  <a:schemeClr val="bg1"/>
                </a:solidFill>
              </a:rPr>
              <a:t>Haptics</a:t>
            </a:r>
          </a:p>
        </p:txBody>
      </p:sp>
      <p:cxnSp>
        <p:nvCxnSpPr>
          <p:cNvPr id="149" name="Straight Arrow Connector 148">
            <a:extLst>
              <a:ext uri="{FF2B5EF4-FFF2-40B4-BE49-F238E27FC236}">
                <a16:creationId xmlns:a16="http://schemas.microsoft.com/office/drawing/2014/main" id="{5FC7F6BD-6D95-9C44-BBC3-C0337244BFA4}"/>
              </a:ext>
            </a:extLst>
          </p:cNvPr>
          <p:cNvCxnSpPr>
            <a:cxnSpLocks/>
          </p:cNvCxnSpPr>
          <p:nvPr/>
        </p:nvCxnSpPr>
        <p:spPr>
          <a:xfrm flipV="1">
            <a:off x="10643404" y="2051314"/>
            <a:ext cx="0" cy="1074249"/>
          </a:xfrm>
          <a:prstGeom prst="straightConnector1">
            <a:avLst/>
          </a:prstGeom>
          <a:ln w="38100">
            <a:solidFill>
              <a:schemeClr val="tx1">
                <a:lumMod val="65000"/>
              </a:schemeClr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1" name="Rounded Rectangle 150">
            <a:extLst>
              <a:ext uri="{FF2B5EF4-FFF2-40B4-BE49-F238E27FC236}">
                <a16:creationId xmlns:a16="http://schemas.microsoft.com/office/drawing/2014/main" id="{38407CED-4222-6A4B-A5B2-825B03A245C0}"/>
              </a:ext>
            </a:extLst>
          </p:cNvPr>
          <p:cNvSpPr/>
          <p:nvPr/>
        </p:nvSpPr>
        <p:spPr>
          <a:xfrm>
            <a:off x="9801151" y="3060884"/>
            <a:ext cx="1021054" cy="546281"/>
          </a:xfrm>
          <a:prstGeom prst="roundRect">
            <a:avLst/>
          </a:prstGeom>
          <a:solidFill>
            <a:srgbClr val="036EB7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31750"/>
          </a:effectLst>
        </p:spPr>
        <p:txBody>
          <a:bodyPr wrap="none" rtlCol="0" anchor="ctr" anchorCtr="1">
            <a:noAutofit/>
          </a:bodyPr>
          <a:lstStyle/>
          <a:p>
            <a:pPr algn="ctr"/>
            <a:r>
              <a:rPr lang="en-GB" sz="1400" b="1" dirty="0">
                <a:solidFill>
                  <a:schemeClr val="bg1"/>
                </a:solidFill>
              </a:rPr>
              <a:t>Scene</a:t>
            </a:r>
          </a:p>
          <a:p>
            <a:pPr algn="ctr"/>
            <a:r>
              <a:rPr lang="en-GB" sz="1400" b="1" dirty="0">
                <a:solidFill>
                  <a:schemeClr val="bg1"/>
                </a:solidFill>
              </a:rPr>
              <a:t>Description</a:t>
            </a:r>
          </a:p>
        </p:txBody>
      </p:sp>
      <p:cxnSp>
        <p:nvCxnSpPr>
          <p:cNvPr id="87" name="Straight Arrow Connector 86">
            <a:extLst>
              <a:ext uri="{FF2B5EF4-FFF2-40B4-BE49-F238E27FC236}">
                <a16:creationId xmlns:a16="http://schemas.microsoft.com/office/drawing/2014/main" id="{36F1853B-BBB2-BA40-94E8-BEDC0465F4EC}"/>
              </a:ext>
            </a:extLst>
          </p:cNvPr>
          <p:cNvCxnSpPr>
            <a:cxnSpLocks/>
          </p:cNvCxnSpPr>
          <p:nvPr/>
        </p:nvCxnSpPr>
        <p:spPr>
          <a:xfrm flipV="1">
            <a:off x="10944808" y="2051314"/>
            <a:ext cx="0" cy="1611825"/>
          </a:xfrm>
          <a:prstGeom prst="straightConnector1">
            <a:avLst/>
          </a:prstGeom>
          <a:solidFill>
            <a:schemeClr val="tx1">
              <a:lumMod val="50000"/>
              <a:lumOff val="50000"/>
            </a:schemeClr>
          </a:solidFill>
          <a:ln w="38100">
            <a:solidFill>
              <a:schemeClr val="tx1">
                <a:lumMod val="65000"/>
              </a:schemeClr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TextBox 89">
            <a:extLst>
              <a:ext uri="{FF2B5EF4-FFF2-40B4-BE49-F238E27FC236}">
                <a16:creationId xmlns:a16="http://schemas.microsoft.com/office/drawing/2014/main" id="{5B39BD91-EF74-634B-8837-DE5C05023E67}"/>
              </a:ext>
            </a:extLst>
          </p:cNvPr>
          <p:cNvSpPr txBox="1"/>
          <p:nvPr/>
        </p:nvSpPr>
        <p:spPr>
          <a:xfrm>
            <a:off x="6866204" y="4194345"/>
            <a:ext cx="1029947" cy="495075"/>
          </a:xfrm>
          <a:prstGeom prst="rect">
            <a:avLst/>
          </a:prstGeom>
          <a:solidFill>
            <a:srgbClr val="12436B"/>
          </a:solidFill>
          <a:ln>
            <a:noFill/>
          </a:ln>
          <a:effectLst>
            <a:softEdge rad="31750"/>
          </a:effectLst>
        </p:spPr>
        <p:txBody>
          <a:bodyPr wrap="none" rtlCol="0" anchor="ctr" anchorCtr="1">
            <a:noAutofit/>
          </a:bodyPr>
          <a:lstStyle>
            <a:defPPr>
              <a:defRPr lang="nl-NL"/>
            </a:defPPr>
            <a:lvl1pPr algn="ctr"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sz="1600" dirty="0">
                <a:effectLst/>
              </a:rPr>
              <a:t>CICP</a:t>
            </a: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7FD236FC-5541-D94C-A220-AB759353A5DD}"/>
              </a:ext>
            </a:extLst>
          </p:cNvPr>
          <p:cNvSpPr txBox="1"/>
          <p:nvPr/>
        </p:nvSpPr>
        <p:spPr>
          <a:xfrm>
            <a:off x="7918728" y="4189581"/>
            <a:ext cx="1029947" cy="495075"/>
          </a:xfrm>
          <a:prstGeom prst="rect">
            <a:avLst/>
          </a:prstGeom>
          <a:solidFill>
            <a:srgbClr val="12436B"/>
          </a:solidFill>
          <a:ln>
            <a:noFill/>
          </a:ln>
          <a:effectLst>
            <a:softEdge rad="31750"/>
          </a:effectLst>
        </p:spPr>
        <p:txBody>
          <a:bodyPr wrap="none" rtlCol="0" anchor="ctr" anchorCtr="1">
            <a:noAutofit/>
          </a:bodyPr>
          <a:lstStyle>
            <a:defPPr>
              <a:defRPr lang="nl-NL"/>
            </a:defPPr>
            <a:lvl1pPr algn="ctr"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sz="1600" dirty="0">
                <a:effectLst/>
              </a:rPr>
              <a:t>CMAF</a:t>
            </a:r>
          </a:p>
        </p:txBody>
      </p:sp>
      <p:cxnSp>
        <p:nvCxnSpPr>
          <p:cNvPr id="95" name="Straight Arrow Connector 94">
            <a:extLst>
              <a:ext uri="{FF2B5EF4-FFF2-40B4-BE49-F238E27FC236}">
                <a16:creationId xmlns:a16="http://schemas.microsoft.com/office/drawing/2014/main" id="{008BE390-B1D2-3E4A-8E0D-43B6FC301295}"/>
              </a:ext>
            </a:extLst>
          </p:cNvPr>
          <p:cNvCxnSpPr>
            <a:cxnSpLocks/>
          </p:cNvCxnSpPr>
          <p:nvPr/>
        </p:nvCxnSpPr>
        <p:spPr>
          <a:xfrm>
            <a:off x="7428813" y="4651312"/>
            <a:ext cx="10426" cy="1201594"/>
          </a:xfrm>
          <a:prstGeom prst="straightConnector1">
            <a:avLst/>
          </a:prstGeom>
          <a:solidFill>
            <a:schemeClr val="tx1">
              <a:lumMod val="50000"/>
              <a:lumOff val="50000"/>
            </a:schemeClr>
          </a:solidFill>
          <a:ln w="38100">
            <a:solidFill>
              <a:schemeClr val="tx1">
                <a:lumMod val="65000"/>
              </a:schemeClr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6" name="TextBox 95">
            <a:extLst>
              <a:ext uri="{FF2B5EF4-FFF2-40B4-BE49-F238E27FC236}">
                <a16:creationId xmlns:a16="http://schemas.microsoft.com/office/drawing/2014/main" id="{09518C50-F260-124E-8456-2EB6EC4F497A}"/>
              </a:ext>
            </a:extLst>
          </p:cNvPr>
          <p:cNvSpPr txBox="1"/>
          <p:nvPr/>
        </p:nvSpPr>
        <p:spPr>
          <a:xfrm>
            <a:off x="5804160" y="4189577"/>
            <a:ext cx="1029947" cy="495075"/>
          </a:xfrm>
          <a:prstGeom prst="rect">
            <a:avLst/>
          </a:prstGeom>
          <a:solidFill>
            <a:srgbClr val="12436B"/>
          </a:solidFill>
          <a:ln>
            <a:noFill/>
          </a:ln>
          <a:effectLst>
            <a:softEdge rad="31750"/>
          </a:effectLst>
        </p:spPr>
        <p:txBody>
          <a:bodyPr wrap="none" rtlCol="0" anchor="ctr" anchorCtr="1">
            <a:noAutofit/>
          </a:bodyPr>
          <a:lstStyle>
            <a:defPPr>
              <a:defRPr lang="nl-NL"/>
            </a:defPPr>
            <a:lvl1pPr algn="ctr"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sz="1600" dirty="0">
                <a:effectLst/>
              </a:rPr>
              <a:t>DASH</a:t>
            </a:r>
          </a:p>
        </p:txBody>
      </p:sp>
      <p:cxnSp>
        <p:nvCxnSpPr>
          <p:cNvPr id="97" name="Straight Arrow Connector 96">
            <a:extLst>
              <a:ext uri="{FF2B5EF4-FFF2-40B4-BE49-F238E27FC236}">
                <a16:creationId xmlns:a16="http://schemas.microsoft.com/office/drawing/2014/main" id="{AA454325-4879-D141-9E10-E0B436354AD3}"/>
              </a:ext>
            </a:extLst>
          </p:cNvPr>
          <p:cNvCxnSpPr>
            <a:cxnSpLocks/>
          </p:cNvCxnSpPr>
          <p:nvPr/>
        </p:nvCxnSpPr>
        <p:spPr>
          <a:xfrm>
            <a:off x="6566795" y="4660832"/>
            <a:ext cx="10426" cy="1201594"/>
          </a:xfrm>
          <a:prstGeom prst="straightConnector1">
            <a:avLst/>
          </a:prstGeom>
          <a:solidFill>
            <a:schemeClr val="tx1">
              <a:lumMod val="50000"/>
              <a:lumOff val="50000"/>
            </a:schemeClr>
          </a:solidFill>
          <a:ln w="38100">
            <a:solidFill>
              <a:schemeClr val="tx1">
                <a:lumMod val="65000"/>
              </a:schemeClr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TextBox 67">
            <a:extLst>
              <a:ext uri="{FF2B5EF4-FFF2-40B4-BE49-F238E27FC236}">
                <a16:creationId xmlns:a16="http://schemas.microsoft.com/office/drawing/2014/main" id="{01A7D002-79D1-384C-9E01-078299879706}"/>
              </a:ext>
            </a:extLst>
          </p:cNvPr>
          <p:cNvSpPr txBox="1"/>
          <p:nvPr/>
        </p:nvSpPr>
        <p:spPr>
          <a:xfrm>
            <a:off x="10413070" y="5384527"/>
            <a:ext cx="819017" cy="430693"/>
          </a:xfrm>
          <a:prstGeom prst="rect">
            <a:avLst/>
          </a:prstGeom>
          <a:solidFill>
            <a:srgbClr val="036EB7"/>
          </a:solidFill>
          <a:ln>
            <a:noFill/>
          </a:ln>
          <a:effectLst>
            <a:softEdge rad="31750"/>
          </a:effectLst>
        </p:spPr>
        <p:txBody>
          <a:bodyPr wrap="none" rtlCol="0" anchor="ctr" anchorCtr="1">
            <a:noAutofit/>
          </a:bodyPr>
          <a:lstStyle>
            <a:defPPr>
              <a:defRPr lang="nl-NL"/>
            </a:defPPr>
            <a:lvl1pPr algn="ctr"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sz="1600" dirty="0">
                <a:effectLst/>
              </a:rPr>
              <a:t>NNC</a:t>
            </a:r>
          </a:p>
        </p:txBody>
      </p:sp>
      <p:cxnSp>
        <p:nvCxnSpPr>
          <p:cNvPr id="69" name="Straight Arrow Connector 68">
            <a:extLst>
              <a:ext uri="{FF2B5EF4-FFF2-40B4-BE49-F238E27FC236}">
                <a16:creationId xmlns:a16="http://schemas.microsoft.com/office/drawing/2014/main" id="{6A7CB39B-70DB-2642-A0CF-F3BDAF02B8D9}"/>
              </a:ext>
            </a:extLst>
          </p:cNvPr>
          <p:cNvCxnSpPr>
            <a:cxnSpLocks/>
          </p:cNvCxnSpPr>
          <p:nvPr/>
        </p:nvCxnSpPr>
        <p:spPr>
          <a:xfrm flipV="1">
            <a:off x="10561020" y="4835419"/>
            <a:ext cx="0" cy="557349"/>
          </a:xfrm>
          <a:prstGeom prst="straightConnector1">
            <a:avLst/>
          </a:prstGeom>
          <a:solidFill>
            <a:schemeClr val="tx1">
              <a:lumMod val="50000"/>
              <a:lumOff val="50000"/>
            </a:schemeClr>
          </a:solidFill>
          <a:ln w="38100">
            <a:solidFill>
              <a:schemeClr val="tx1">
                <a:lumMod val="65000"/>
              </a:schemeClr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Rounded Rectangle 71">
            <a:extLst>
              <a:ext uri="{FF2B5EF4-FFF2-40B4-BE49-F238E27FC236}">
                <a16:creationId xmlns:a16="http://schemas.microsoft.com/office/drawing/2014/main" id="{C97D1D4E-16D0-4A51-9F97-D6A106A468A1}"/>
              </a:ext>
            </a:extLst>
          </p:cNvPr>
          <p:cNvSpPr/>
          <p:nvPr/>
        </p:nvSpPr>
        <p:spPr>
          <a:xfrm>
            <a:off x="9632101" y="2482674"/>
            <a:ext cx="892355" cy="509365"/>
          </a:xfrm>
          <a:prstGeom prst="roundRect">
            <a:avLst/>
          </a:prstGeom>
          <a:solidFill>
            <a:srgbClr val="036EB7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31750"/>
          </a:effectLst>
        </p:spPr>
        <p:txBody>
          <a:bodyPr wrap="none" rtlCol="0" anchor="ctr" anchorCtr="1">
            <a:noAutofit/>
          </a:bodyPr>
          <a:lstStyle/>
          <a:p>
            <a:pPr algn="ctr"/>
            <a:r>
              <a:rPr lang="en-GB" sz="1400" b="1" dirty="0">
                <a:solidFill>
                  <a:schemeClr val="bg1"/>
                </a:solidFill>
              </a:rPr>
              <a:t>OMAF</a:t>
            </a:r>
          </a:p>
        </p:txBody>
      </p:sp>
      <p:cxnSp>
        <p:nvCxnSpPr>
          <p:cNvPr id="75" name="Straight Arrow Connector 74">
            <a:extLst>
              <a:ext uri="{FF2B5EF4-FFF2-40B4-BE49-F238E27FC236}">
                <a16:creationId xmlns:a16="http://schemas.microsoft.com/office/drawing/2014/main" id="{5331D4C3-222E-2225-AC5C-5721CB802413}"/>
              </a:ext>
            </a:extLst>
          </p:cNvPr>
          <p:cNvCxnSpPr>
            <a:cxnSpLocks/>
          </p:cNvCxnSpPr>
          <p:nvPr/>
        </p:nvCxnSpPr>
        <p:spPr>
          <a:xfrm flipV="1">
            <a:off x="10302690" y="2046958"/>
            <a:ext cx="8743" cy="482902"/>
          </a:xfrm>
          <a:prstGeom prst="straightConnector1">
            <a:avLst/>
          </a:prstGeom>
          <a:ln w="38100">
            <a:solidFill>
              <a:schemeClr val="tx1">
                <a:lumMod val="65000"/>
              </a:schemeClr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0141347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b="1" dirty="0"/>
              <a:t>What is in the roadmap document?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81450" y="1825625"/>
            <a:ext cx="10233800" cy="4351338"/>
          </a:xfrm>
        </p:spPr>
        <p:txBody>
          <a:bodyPr/>
          <a:lstStyle/>
          <a:p>
            <a:r>
              <a:rPr lang="en-GB" dirty="0"/>
              <a:t>Introduction of what and who MPEG is</a:t>
            </a:r>
          </a:p>
          <a:p>
            <a:r>
              <a:rPr lang="en-GB" dirty="0"/>
              <a:t>Outline of MPEG’s most important standards</a:t>
            </a:r>
          </a:p>
          <a:p>
            <a:r>
              <a:rPr lang="en-GB" dirty="0"/>
              <a:t>An overview of MPEG’s areas of activity</a:t>
            </a:r>
          </a:p>
          <a:p>
            <a:pPr marL="0" indent="0">
              <a:buNone/>
            </a:pPr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7739075"/>
      </p:ext>
    </p:extLst>
  </p:cSld>
  <p:clrMapOvr>
    <a:masterClrMapping/>
  </p:clrMapOvr>
</p:sld>
</file>

<file path=ppt/theme/theme1.xml><?xml version="1.0" encoding="utf-8"?>
<a:theme xmlns:a="http://schemas.openxmlformats.org/drawingml/2006/main" name="MPEG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Custom 1">
      <a:majorFont>
        <a:latin typeface="Myriad pro black"/>
        <a:ea typeface=""/>
        <a:cs typeface=""/>
      </a:majorFont>
      <a:minorFont>
        <a:latin typeface="Myriad pro regular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MPEG" id="{A3994803-2B62-43CF-816E-269D633949BC}" vid="{F0859ABC-6FDC-4B18-8346-26CA4A32FC8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MPEG</Template>
  <TotalTime>24139</TotalTime>
  <Words>1372</Words>
  <Application>Microsoft Macintosh PowerPoint</Application>
  <PresentationFormat>Widescreen</PresentationFormat>
  <Paragraphs>427</Paragraphs>
  <Slides>18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5" baseType="lpstr">
      <vt:lpstr>Arial</vt:lpstr>
      <vt:lpstr>Calibri</vt:lpstr>
      <vt:lpstr>Corbel</vt:lpstr>
      <vt:lpstr>Myriad pro black</vt:lpstr>
      <vt:lpstr>Myriad pro regular</vt:lpstr>
      <vt:lpstr>Times New Roman</vt:lpstr>
      <vt:lpstr>MPEG</vt:lpstr>
      <vt:lpstr>INTERNATIONAL ORGANISATION FOR STANDARDISATION ORGANISATION INTERNATIONALE DE NORMALISATION ISO/IEC JTC 1/SC 29/WG 2 MPEG TECHNICAL REQUIREMENTS  ISO/IEC JTC 1/SC 29/WG 2 N00495     Online – January 2026</vt:lpstr>
      <vt:lpstr>PowerPoint Presentation</vt:lpstr>
      <vt:lpstr>Why a standardization roadmap?</vt:lpstr>
      <vt:lpstr>What is in the roadmap document?</vt:lpstr>
      <vt:lpstr>PowerPoint Presentation</vt:lpstr>
      <vt:lpstr>PowerPoint Presentation</vt:lpstr>
      <vt:lpstr>What is in the roadmap document?</vt:lpstr>
      <vt:lpstr>PowerPoint Presentation</vt:lpstr>
      <vt:lpstr>What is in the roadmap document?</vt:lpstr>
      <vt:lpstr>PowerPoint Presentation</vt:lpstr>
      <vt:lpstr>What is in the roadmap document?</vt:lpstr>
      <vt:lpstr>PowerPoint Presentation</vt:lpstr>
      <vt:lpstr>Roadmap shaped by significant developments</vt:lpstr>
      <vt:lpstr>Near-term planning</vt:lpstr>
      <vt:lpstr>PowerPoint Presentation</vt:lpstr>
      <vt:lpstr>PowerPoint Presentation</vt:lpstr>
      <vt:lpstr>MPEG-I (ISO/IEC 23090)</vt:lpstr>
      <vt:lpstr>MPEG-AI (ISO/IEC 23888)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Requirements for OMAF V.2</dc:title>
  <dc:creator>Koenen, R.H. (Rob)</dc:creator>
  <cp:lastModifiedBy>Igor Curcio</cp:lastModifiedBy>
  <cp:revision>428</cp:revision>
  <dcterms:created xsi:type="dcterms:W3CDTF">2018-01-20T11:00:54Z</dcterms:created>
  <dcterms:modified xsi:type="dcterms:W3CDTF">2026-01-23T12:44:43Z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4d2f777e-4347-4fc6-823a-b44ab313546a_Enabled">
    <vt:lpwstr>true</vt:lpwstr>
  </property>
  <property fmtid="{D5CDD505-2E9C-101B-9397-08002B2CF9AE}" pid="3" name="MSIP_Label_4d2f777e-4347-4fc6-823a-b44ab313546a_SetDate">
    <vt:lpwstr>2025-06-30T04:59:42Z</vt:lpwstr>
  </property>
  <property fmtid="{D5CDD505-2E9C-101B-9397-08002B2CF9AE}" pid="4" name="MSIP_Label_4d2f777e-4347-4fc6-823a-b44ab313546a_Method">
    <vt:lpwstr>Standard</vt:lpwstr>
  </property>
  <property fmtid="{D5CDD505-2E9C-101B-9397-08002B2CF9AE}" pid="5" name="MSIP_Label_4d2f777e-4347-4fc6-823a-b44ab313546a_Name">
    <vt:lpwstr>Non-Public</vt:lpwstr>
  </property>
  <property fmtid="{D5CDD505-2E9C-101B-9397-08002B2CF9AE}" pid="6" name="MSIP_Label_4d2f777e-4347-4fc6-823a-b44ab313546a_SiteId">
    <vt:lpwstr>e351b779-f6d5-4e50-8568-80e922d180ae</vt:lpwstr>
  </property>
  <property fmtid="{D5CDD505-2E9C-101B-9397-08002B2CF9AE}" pid="7" name="MSIP_Label_4d2f777e-4347-4fc6-823a-b44ab313546a_ActionId">
    <vt:lpwstr>f3347c57-d82e-487e-a654-2e4c79b55dbb</vt:lpwstr>
  </property>
  <property fmtid="{D5CDD505-2E9C-101B-9397-08002B2CF9AE}" pid="8" name="MSIP_Label_4d2f777e-4347-4fc6-823a-b44ab313546a_ContentBits">
    <vt:lpwstr>0</vt:lpwstr>
  </property>
  <property fmtid="{D5CDD505-2E9C-101B-9397-08002B2CF9AE}" pid="9" name="MSIP_Label_4d2f777e-4347-4fc6-823a-b44ab313546a_Tag">
    <vt:lpwstr>10, 3, 0, 1</vt:lpwstr>
  </property>
</Properties>
</file>