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326" r:id="rId3"/>
    <p:sldId id="257" r:id="rId4"/>
    <p:sldId id="323" r:id="rId5"/>
    <p:sldId id="325" r:id="rId6"/>
    <p:sldId id="328" r:id="rId7"/>
    <p:sldId id="327" r:id="rId8"/>
    <p:sldId id="329" r:id="rId9"/>
    <p:sldId id="330" r:id="rId10"/>
    <p:sldId id="331" r:id="rId11"/>
    <p:sldId id="332" r:id="rId12"/>
    <p:sldId id="32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27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>
        <p:guide orient="horz" pos="1139"/>
        <p:guide pos="27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E6876-1715-44B6-8C11-168AA9B7A9B1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D656A-020D-4D0D-8C56-1CE7AE30B7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26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27EA48-6118-7700-97D6-E6BC2131B6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63D5BC7-E5B3-3A65-D5D2-E4F1CD5B6F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B59AEE-0E26-935D-30F8-A5AD227D3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1C386F-7222-E1EA-0D73-F691D30A3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F5A854-1E92-C18D-61FD-F993ECAA0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1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B0AC2-8D5C-52A3-B86A-61E8C136C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DEAA32-4BFC-40AB-47BF-A879AEE21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C901FA-2496-41C6-04B0-F56072FD1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89EB5D-5A1D-B6D5-CB66-A1E25A8D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CDE372-8009-543D-FBE9-3C36618CA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66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DEE6253-7C77-1BAD-BFA9-1A62FA608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62A9FA4-74CF-37F7-3C76-9B196922BE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39A8BF-8580-AFB2-CEB5-4151495E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A8B9B7-946B-FD79-5BA6-E527C8E8E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532754-B23C-1560-319F-ECDA77CA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1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954D7-C364-989D-B694-17DB09B1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61F461-4C39-050E-B0D6-E95220359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B46BA4-433C-AE34-0084-C69180348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076ACC-D873-AACB-0940-6CEC30DB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6614EE-3E88-0308-4808-1056BFCD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9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8F433-32D6-CB9D-D6B5-5B2C17706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892770-5E96-3457-1660-5EC07225A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4B6B29-6B60-CD7D-80F6-4C6615FF6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3AB95-D524-9FF5-DA4B-DD56C280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C52196-FA49-760E-F318-D8D7718B4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9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4008B-FDA6-2725-7177-215224E71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B55B28-C0D7-5DC7-6C74-276D9FD5E0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B72042A-AC88-EE87-3572-18CFE59CB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78310E-8A9D-AC6D-8D40-49568BFB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C2D5C1-BF26-5599-EAEB-B390844D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3F5387-7C35-65CD-C307-8A48018AB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3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450AE-3238-DEAF-C5CC-4A63D1516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377F27-EA53-4739-B6D1-32D99CDA4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05813E-7302-44B4-54F1-C16753E17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2277863-45A2-B67A-037B-9DCA5194F9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5B05FE-9AC5-3778-5618-1874929EC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D304DA-4B10-DE11-CFE4-E4EEA738C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324BA18-C2D4-AF0D-EED5-D83B94E5D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B4E9B49-3146-A4EE-DA88-A182FFF7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6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410F93-7815-2252-B3A0-32974C79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E1317C3-B2D6-AAB1-7A2E-5EB7985C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691BC3-3736-0387-2279-7612015DD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B8393F9-9982-EEAB-D078-DE96C82D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7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64E3B5E-91AF-83F2-69E6-5AFDE9F4A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4FDBBD8-6CD4-6101-2A7C-EA48FEC2F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0C04E6-8502-D104-43F7-B2C6F765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2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E7E16-0B07-780F-D527-46A1A7AC8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70D833-98F3-B79C-CAF6-96E809A02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CF86C09-0DB4-0E19-1A8A-0B8269965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DEF3C2-908B-3B18-96C4-95D3C4DDA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E40E5E-D361-3CF6-74DD-6527EF3B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DBE0EB-A351-CD94-13B5-8323C801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2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D6F78-BEB8-1ED2-C5CC-8B858453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DFE2F25-A43A-060D-D163-C7ED6A472C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F1B9CD-E948-70C2-ADBA-8E45C91A4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80BE27-1B00-D459-4E9A-2E8B04C65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861FD6-ECB1-2F5E-136E-49CEDFBCF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C0010D-1CED-252F-5249-74EB1B4E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9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6E30CAC-33DC-CB9B-A86D-30FFECF66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89FE4F-F407-8427-C43D-F71CF6E33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6A0F26-9D55-85CA-FE7F-7396A731C9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1265BF-110F-C85B-3217-EDB2F747B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E5CBD5-CFCB-F8A6-9067-A975E4023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29C32C-BD22-42B8-ACA8-F9C9D70FE6D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4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NT/RDPlot/release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A9C3B5-F820-D9CE-1036-540C32670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Report on dry-run expert viewing for the verification tests for VVC multilayer coding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6E9CFE5-9218-FC04-2909-E952BB0463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JVET-AN0377</a:t>
            </a:r>
          </a:p>
          <a:p>
            <a:r>
              <a:rPr lang="de-DE" noProof="0" dirty="0"/>
              <a:t>M. Wien, </a:t>
            </a:r>
            <a:r>
              <a:rPr lang="de-DE" noProof="0" dirty="0" err="1"/>
              <a:t>Ch</a:t>
            </a:r>
            <a:r>
              <a:rPr lang="de-DE" noProof="0" dirty="0"/>
              <a:t>. Lehmann, P. de Lagrange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91682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BED8B-5829-40CA-5A88-1E3DA346C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E5E2C-CE87-392C-6FF0-A2157CC6D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 </a:t>
            </a:r>
            <a:r>
              <a:rPr lang="de-DE" dirty="0" err="1"/>
              <a:t>over</a:t>
            </a:r>
            <a:r>
              <a:rPr lang="de-DE" dirty="0"/>
              <a:t> rate </a:t>
            </a:r>
            <a:r>
              <a:rPr lang="de-DE" dirty="0" err="1"/>
              <a:t>plots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C5E807-1596-6A26-15FC-15B10F4FA9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Meridian Smoker0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3CD5D41-E560-76AA-023D-5CCF6882BF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/>
              <a:t>Procession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CAA771F-FDBF-1647-C5A4-CA2878049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FC80EAB-60DF-8F69-2E3C-F7891E5B3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C5BAAA9-CEFF-D25C-1722-135CA5CC4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10</a:t>
            </a:fld>
            <a:endParaRPr lang="en-US"/>
          </a:p>
        </p:txBody>
      </p:sp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id="{A5AFB3C6-7A3C-927F-048E-CE5BFB9DFB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2728990"/>
            <a:ext cx="5183188" cy="3236758"/>
          </a:xfrm>
          <a:prstGeom prst="rect">
            <a:avLst/>
          </a:prstGeom>
        </p:spPr>
      </p:pic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D9459D0C-B821-195D-E217-7D23324A64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39788" y="2742918"/>
            <a:ext cx="5157787" cy="320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1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E8F41-B8C6-A630-1F49-228AF09F6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 </a:t>
            </a:r>
            <a:r>
              <a:rPr lang="de-DE" dirty="0" err="1"/>
              <a:t>over</a:t>
            </a:r>
            <a:r>
              <a:rPr lang="de-DE" dirty="0"/>
              <a:t> rate </a:t>
            </a:r>
            <a:r>
              <a:rPr lang="de-DE" dirty="0" err="1"/>
              <a:t>plots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BFA0BC-C742-0032-00CE-6ABC036E0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Stem2 Waiting1</a:t>
            </a:r>
            <a:endParaRPr lang="en-US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66C7FA1C-6B98-7443-1F4A-47E6165E64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735289"/>
            <a:ext cx="5157787" cy="3224159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1948848-9C97-90E5-9503-353F48B6D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TOS </a:t>
            </a:r>
            <a:r>
              <a:rPr lang="de-DE"/>
              <a:t>Discussion</a:t>
            </a:r>
            <a:endParaRPr lang="en-US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7B803888-3F6B-9321-0CD8-59C961760D1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730895"/>
            <a:ext cx="5183188" cy="3232948"/>
          </a:xfrm>
          <a:prstGeom prst="rect">
            <a:avLst/>
          </a:prstGeom>
        </p:spPr>
      </p:pic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FEDD918-D996-75D1-97D1-91F465302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1046A6-5928-D160-511B-1D11FABB0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88640DE-D17D-1818-2A5A-274D1E386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3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BE1F81-D834-2FF4-61B2-2DAEAA3A7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Conclusions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BAFDAC-9C22-27A3-6A1E-6EC66E138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quite</a:t>
            </a:r>
            <a:r>
              <a:rPr lang="de-DE" dirty="0"/>
              <a:t> </a:t>
            </a:r>
            <a:r>
              <a:rPr lang="de-DE" dirty="0" err="1"/>
              <a:t>challenging</a:t>
            </a:r>
            <a:endParaRPr lang="de-DE" dirty="0"/>
          </a:p>
          <a:p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seem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indicate</a:t>
            </a:r>
            <a:r>
              <a:rPr lang="de-DE" dirty="0"/>
              <a:t> </a:t>
            </a:r>
            <a:r>
              <a:rPr lang="de-DE" dirty="0" err="1"/>
              <a:t>aceptable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sequences</a:t>
            </a:r>
            <a:r>
              <a:rPr lang="de-DE" dirty="0"/>
              <a:t> (AMS08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inspected</a:t>
            </a:r>
            <a:r>
              <a:rPr lang="de-DE" dirty="0"/>
              <a:t>)</a:t>
            </a:r>
          </a:p>
          <a:p>
            <a:r>
              <a:rPr lang="de-DE" dirty="0"/>
              <a:t>Tests </a:t>
            </a:r>
            <a:r>
              <a:rPr lang="de-DE" dirty="0" err="1"/>
              <a:t>had</a:t>
            </a:r>
            <a:r>
              <a:rPr lang="de-DE" dirty="0"/>
              <a:t> wider </a:t>
            </a:r>
            <a:r>
              <a:rPr lang="de-DE" dirty="0" err="1"/>
              <a:t>confidence</a:t>
            </a:r>
            <a:r>
              <a:rPr lang="de-DE" dirty="0"/>
              <a:t> </a:t>
            </a:r>
            <a:r>
              <a:rPr lang="de-DE" dirty="0" err="1"/>
              <a:t>interval</a:t>
            </a:r>
            <a:r>
              <a:rPr lang="de-DE" dirty="0"/>
              <a:t>, </a:t>
            </a:r>
            <a:r>
              <a:rPr lang="de-DE" dirty="0" err="1"/>
              <a:t>maybe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intense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B7789D-A5F9-2050-9267-35468407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EA4B02-1687-6D2F-3D14-44AEF0B5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94F344-1BC2-AC0F-342E-7DB0E5EE8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2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3E254-EC5C-A733-E0BF-E7D005920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sessions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B5BB7A-3B21-F572-8333-C6078893A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UHD </a:t>
            </a:r>
            <a:r>
              <a:rPr lang="de-DE" dirty="0" err="1"/>
              <a:t>sequences</a:t>
            </a:r>
            <a:r>
              <a:rPr lang="de-DE" dirty="0"/>
              <a:t>, 35 BTC</a:t>
            </a:r>
          </a:p>
          <a:p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HD </a:t>
            </a:r>
            <a:r>
              <a:rPr lang="de-DE" dirty="0" err="1"/>
              <a:t>sequences</a:t>
            </a:r>
            <a:r>
              <a:rPr lang="de-DE" dirty="0"/>
              <a:t>, 35 BTC</a:t>
            </a:r>
          </a:p>
          <a:p>
            <a:r>
              <a:rPr lang="de-DE" dirty="0"/>
              <a:t>3 rate </a:t>
            </a:r>
            <a:r>
              <a:rPr lang="de-DE" dirty="0" err="1"/>
              <a:t>points</a:t>
            </a:r>
            <a:r>
              <a:rPr lang="de-DE" dirty="0"/>
              <a:t> per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sequence</a:t>
            </a:r>
            <a:r>
              <a:rPr lang="de-DE" dirty="0"/>
              <a:t>, </a:t>
            </a:r>
            <a:r>
              <a:rPr lang="de-DE" dirty="0" err="1"/>
              <a:t>evaluated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single-</a:t>
            </a:r>
            <a:r>
              <a:rPr lang="de-DE" dirty="0" err="1"/>
              <a:t>layer</a:t>
            </a:r>
            <a:r>
              <a:rPr lang="de-DE" dirty="0"/>
              <a:t> VVC and dual-</a:t>
            </a:r>
            <a:r>
              <a:rPr lang="de-DE" dirty="0" err="1"/>
              <a:t>layer</a:t>
            </a:r>
            <a:r>
              <a:rPr lang="de-DE" dirty="0"/>
              <a:t> VVC </a:t>
            </a:r>
          </a:p>
          <a:p>
            <a:r>
              <a:rPr lang="en-US" dirty="0"/>
              <a:t>For each session: 3 BTC stabilization, 2 ‘traps’ (uncompressed sequences)</a:t>
            </a:r>
          </a:p>
          <a:p>
            <a:r>
              <a:rPr lang="en-US" dirty="0"/>
              <a:t>Training, using the </a:t>
            </a:r>
          </a:p>
          <a:p>
            <a:pPr lvl="1"/>
            <a:r>
              <a:rPr lang="en-US" dirty="0"/>
              <a:t>7 BTC for UHD</a:t>
            </a:r>
          </a:p>
          <a:p>
            <a:pPr lvl="1"/>
            <a:r>
              <a:rPr lang="en-US" dirty="0"/>
              <a:t>6 BTC for HD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68D589-9D4B-F3EC-D76F-67B979CF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34C309-D2F6-822C-3A9E-E0A2FF976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298745-9F7C-C5D1-66B0-AC709137C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2</a:t>
            </a:fld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464B7E-D688-6978-4E14-D9156D689C28}"/>
              </a:ext>
            </a:extLst>
          </p:cNvPr>
          <p:cNvSpPr txBox="1"/>
          <p:nvPr/>
        </p:nvSpPr>
        <p:spPr>
          <a:xfrm>
            <a:off x="838200" y="5842341"/>
            <a:ext cx="980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BTC = Basic Test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Cell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 (i.e.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evaluation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of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one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processed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video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sequence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compared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50000"/>
                  </a:schemeClr>
                </a:solidFill>
              </a:rPr>
              <a:t>the</a:t>
            </a:r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 original)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53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30EA39-03B4-6D5B-39E5-224B58D7A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Overview on testing activity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819686-F80A-7348-AFF3-3ED084CC6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81328" cy="4351338"/>
          </a:xfrm>
        </p:spPr>
        <p:txBody>
          <a:bodyPr/>
          <a:lstStyle/>
          <a:p>
            <a:r>
              <a:rPr lang="en-US" noProof="0" dirty="0"/>
              <a:t>Test method:</a:t>
            </a:r>
            <a:br>
              <a:rPr lang="en-US" noProof="0" dirty="0"/>
            </a:br>
            <a:r>
              <a:rPr lang="en-US" b="1" noProof="0" dirty="0"/>
              <a:t>Degradation category rating (DCR)</a:t>
            </a:r>
          </a:p>
          <a:p>
            <a:pPr lvl="1"/>
            <a:r>
              <a:rPr lang="en-US" noProof="0" dirty="0"/>
              <a:t>Rate PVS on absolute quality scale</a:t>
            </a:r>
          </a:p>
          <a:p>
            <a:pPr lvl="1"/>
            <a:r>
              <a:rPr lang="en-US" noProof="0" dirty="0"/>
              <a:t>BTC of 27sec</a:t>
            </a:r>
            <a:br>
              <a:rPr lang="en-US" noProof="0" dirty="0"/>
            </a:br>
            <a:r>
              <a:rPr lang="en-US" noProof="0" dirty="0"/>
              <a:t>“</a:t>
            </a:r>
            <a:r>
              <a:rPr lang="en-US" noProof="0" dirty="0" err="1"/>
              <a:t>orig</a:t>
            </a:r>
            <a:r>
              <a:rPr lang="en-US" noProof="0" dirty="0"/>
              <a:t>”   &lt;</a:t>
            </a:r>
            <a:r>
              <a:rPr lang="en-US" noProof="0" dirty="0" err="1"/>
              <a:t>orig</a:t>
            </a:r>
            <a:r>
              <a:rPr lang="en-US" noProof="0" dirty="0"/>
              <a:t>&gt;  -   </a:t>
            </a:r>
            <a:r>
              <a:rPr lang="en-US" dirty="0"/>
              <a:t>“A”  -  &lt;video&gt; </a:t>
            </a:r>
            <a:r>
              <a:rPr lang="en-US" noProof="0" dirty="0"/>
              <a:t>- “Vote x”</a:t>
            </a:r>
            <a:br>
              <a:rPr lang="en-US" noProof="0" dirty="0"/>
            </a:br>
            <a:r>
              <a:rPr lang="en-US" noProof="0" dirty="0"/>
              <a:t>(1sec) (10 sec)</a:t>
            </a:r>
            <a:r>
              <a:rPr lang="en-US" dirty="0"/>
              <a:t> (1sec)(10 sec)   </a:t>
            </a:r>
            <a:r>
              <a:rPr lang="en-US" noProof="0" dirty="0"/>
              <a:t>(5 sec)</a:t>
            </a:r>
          </a:p>
          <a:p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9A21B0-FF92-E06F-F1B7-929E15F2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2025-10-11</a:t>
            </a:r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97212E-BB9F-B063-24F5-5E7BB75C8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JVET-AN0377  |  ML-VVC VT Dryrun  |  JVET 40th meeting, Geneva, CH</a:t>
            </a:r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DFB553-A916-0A11-F6D2-B8C3131A7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26F4EA4-1C18-ACE4-A8D2-C1640727DCB3}"/>
              </a:ext>
            </a:extLst>
          </p:cNvPr>
          <p:cNvSpPr txBox="1"/>
          <p:nvPr/>
        </p:nvSpPr>
        <p:spPr>
          <a:xfrm>
            <a:off x="838200" y="6048573"/>
            <a:ext cx="4519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0" dirty="0"/>
              <a:t>PVS = processed video sequence  |  BTC = basic test cell </a:t>
            </a:r>
          </a:p>
        </p:txBody>
      </p:sp>
      <p:pic>
        <p:nvPicPr>
          <p:cNvPr id="8" name="Inhaltsplatzhalter 8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F54712D3-7D1B-CC3E-C991-750A84136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914" y="1353082"/>
            <a:ext cx="38529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20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8C5AD082-42C4-0C89-DEF3-08F8A1802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Data processing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47FDFAE-4EA0-4069-C907-FC7AF58B6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Control PVS (uncompressed sequence)</a:t>
            </a:r>
          </a:p>
          <a:p>
            <a:pPr lvl="1"/>
            <a:r>
              <a:rPr lang="en-US" noProof="0" dirty="0"/>
              <a:t>DCR: Threshold &gt;7: no viewers removed</a:t>
            </a:r>
          </a:p>
          <a:p>
            <a:r>
              <a:rPr lang="en-US" noProof="0" dirty="0"/>
              <a:t>PCC, threshold 75%</a:t>
            </a:r>
          </a:p>
          <a:p>
            <a:pPr lvl="1"/>
            <a:r>
              <a:rPr lang="en-US" dirty="0"/>
              <a:t>3 viewers removed for UHD session</a:t>
            </a:r>
          </a:p>
          <a:p>
            <a:pPr lvl="1"/>
            <a:r>
              <a:rPr lang="en-US" noProof="0" dirty="0"/>
              <a:t>7 viewers removed for HD session</a:t>
            </a:r>
          </a:p>
          <a:p>
            <a:r>
              <a:rPr lang="en-US" noProof="0" dirty="0"/>
              <a:t>Non-normalized z-score, threshold &gt;2.5</a:t>
            </a:r>
          </a:p>
          <a:p>
            <a:pPr lvl="1"/>
            <a:r>
              <a:rPr lang="en-US" noProof="0" dirty="0"/>
              <a:t>Some isolated outliers removed (percentage </a:t>
            </a:r>
            <a:r>
              <a:rPr lang="en-US" noProof="0" dirty="0" err="1"/>
              <a:t>tbd</a:t>
            </a:r>
            <a:r>
              <a:rPr lang="en-US" noProof="0" dirty="0"/>
              <a:t>, not high)</a:t>
            </a:r>
          </a:p>
          <a:p>
            <a:pPr lvl="1"/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7A35C6-F20A-DAD5-27D5-3D8EBF139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2025-10-11</a:t>
            </a:r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8320F4-1C83-E44A-C859-ECB6AC961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JVET-AN0377  |  ML-VVC VT Dryrun  |  JVET 40th meeting, Geneva, CH</a:t>
            </a:r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8C6EBB-1279-FB84-5889-C4FF5C228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6435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381D7FE-45BF-084B-4737-D97FA67F0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Impressions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en-US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CDA2EF0-4C29-195E-3EFC-002494D4AE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UHD and HD </a:t>
            </a:r>
            <a:r>
              <a:rPr lang="de-DE" dirty="0" err="1"/>
              <a:t>cas</a:t>
            </a:r>
            <a:r>
              <a:rPr lang="en-US" dirty="0"/>
              <a:t>es</a:t>
            </a:r>
          </a:p>
          <a:p>
            <a:r>
              <a:rPr lang="en-US" dirty="0"/>
              <a:t>Done in </a:t>
            </a:r>
            <a:r>
              <a:rPr lang="en-US" dirty="0">
                <a:hlinkClick r:id="rId2"/>
              </a:rPr>
              <a:t>RDplot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FFAB23-5554-29E9-A981-2388FE0BA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93CBCF-F64D-6909-F0B2-EF7953CD2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567B5D-C38B-1133-C4F0-6AE06BDD0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59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0479359-A846-FB1E-8C34-ADACE2B0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MOS-</a:t>
            </a:r>
            <a:r>
              <a:rPr lang="de-DE" dirty="0" err="1"/>
              <a:t>over</a:t>
            </a:r>
            <a:r>
              <a:rPr lang="de-DE" dirty="0"/>
              <a:t>-rate </a:t>
            </a:r>
            <a:r>
              <a:rPr lang="de-DE" dirty="0" err="1"/>
              <a:t>plots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CFFADE0-FD91-FB72-169D-4FF5C99E2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curves</a:t>
            </a:r>
            <a:r>
              <a:rPr lang="de-DE" dirty="0"/>
              <a:t> </a:t>
            </a:r>
            <a:r>
              <a:rPr lang="de-DE" dirty="0" err="1"/>
              <a:t>shown</a:t>
            </a:r>
            <a:endParaRPr lang="de-DE" dirty="0"/>
          </a:p>
          <a:p>
            <a:pPr lvl="1"/>
            <a:r>
              <a:rPr lang="de-DE" dirty="0"/>
              <a:t>Single </a:t>
            </a:r>
            <a:r>
              <a:rPr lang="de-DE" dirty="0" err="1"/>
              <a:t>layer</a:t>
            </a:r>
            <a:r>
              <a:rPr lang="de-DE" dirty="0"/>
              <a:t> VVC („SL“, </a:t>
            </a:r>
            <a:r>
              <a:rPr lang="de-DE" dirty="0" err="1"/>
              <a:t>tested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Dual </a:t>
            </a:r>
            <a:r>
              <a:rPr lang="de-DE" dirty="0" err="1"/>
              <a:t>layer</a:t>
            </a:r>
            <a:r>
              <a:rPr lang="de-DE" dirty="0"/>
              <a:t> VVC („DL“, </a:t>
            </a:r>
            <a:r>
              <a:rPr lang="de-DE" dirty="0" err="1"/>
              <a:t>tested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Simulcast</a:t>
            </a:r>
            <a:r>
              <a:rPr lang="de-DE" dirty="0"/>
              <a:t> VVC, SL MOS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bitrate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SL + </a:t>
            </a:r>
            <a:r>
              <a:rPr lang="de-DE" dirty="0" err="1"/>
              <a:t>bitrate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resolution</a:t>
            </a:r>
            <a:r>
              <a:rPr lang="de-DE" dirty="0"/>
              <a:t> (2x </a:t>
            </a:r>
            <a:r>
              <a:rPr lang="de-DE" dirty="0" err="1"/>
              <a:t>for</a:t>
            </a:r>
            <a:r>
              <a:rPr lang="de-DE" dirty="0"/>
              <a:t> UHD, 1.5x </a:t>
            </a:r>
            <a:r>
              <a:rPr lang="de-DE" dirty="0" err="1"/>
              <a:t>for</a:t>
            </a:r>
            <a:r>
              <a:rPr lang="de-DE" dirty="0"/>
              <a:t> HD)</a:t>
            </a:r>
          </a:p>
          <a:p>
            <a:r>
              <a:rPr lang="de-DE" dirty="0" err="1"/>
              <a:t>Additionally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MOS </a:t>
            </a:r>
            <a:r>
              <a:rPr lang="de-DE" dirty="0" err="1"/>
              <a:t>for</a:t>
            </a:r>
            <a:r>
              <a:rPr lang="de-DE" dirty="0"/>
              <a:t> original </a:t>
            </a:r>
            <a:r>
              <a:rPr lang="de-DE" dirty="0" err="1"/>
              <a:t>as</a:t>
            </a:r>
            <a:r>
              <a:rPr lang="de-DE" dirty="0"/>
              <a:t> horizontal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sequences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</a:t>
            </a:r>
            <a:r>
              <a:rPr lang="de-DE" dirty="0" err="1"/>
              <a:t>control</a:t>
            </a:r>
            <a:r>
              <a:rPr lang="de-DE" dirty="0"/>
              <a:t> BTCs</a:t>
            </a:r>
          </a:p>
          <a:p>
            <a:pPr lvl="1"/>
            <a:endParaRPr lang="de-DE" dirty="0"/>
          </a:p>
          <a:p>
            <a:r>
              <a:rPr lang="de-DE" dirty="0"/>
              <a:t>UHD </a:t>
            </a:r>
            <a:r>
              <a:rPr lang="de-DE" dirty="0" err="1"/>
              <a:t>sequences</a:t>
            </a:r>
            <a:r>
              <a:rPr lang="de-DE" dirty="0"/>
              <a:t>: HDR PQ </a:t>
            </a:r>
          </a:p>
          <a:p>
            <a:r>
              <a:rPr lang="de-DE" dirty="0"/>
              <a:t>HD </a:t>
            </a:r>
            <a:r>
              <a:rPr lang="de-DE" dirty="0" err="1"/>
              <a:t>sequences</a:t>
            </a:r>
            <a:r>
              <a:rPr lang="de-DE" dirty="0"/>
              <a:t>: SDR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70E0E3-9EDF-E8CC-C49F-B74CE5C32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9EF578-C39C-D685-40D0-5EEB9C03D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15B858-13CD-FC0E-FCD5-81AB7441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84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98ADFA1B-184C-A9CB-4509-4B63C917B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 </a:t>
            </a:r>
            <a:r>
              <a:rPr lang="de-DE" dirty="0" err="1"/>
              <a:t>over</a:t>
            </a:r>
            <a:r>
              <a:rPr lang="de-DE" dirty="0"/>
              <a:t> rate </a:t>
            </a:r>
            <a:r>
              <a:rPr lang="de-DE" dirty="0" err="1"/>
              <a:t>plots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CCA8023-3186-3922-FC4C-A548E6701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BodeMuseum</a:t>
            </a:r>
            <a:endParaRPr lang="en-US" dirty="0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435D15A2-59C3-A7EE-3BD1-D9A31E5D06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782454"/>
            <a:ext cx="5157787" cy="3129829"/>
          </a:xfrm>
          <a:prstGeom prst="rect">
            <a:avLst/>
          </a:prstGeom>
        </p:spPr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CBCFC1C-FD14-AC2C-05E7-DE6B3DFE08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AMS08</a:t>
            </a:r>
            <a:endParaRPr lang="en-US" dirty="0"/>
          </a:p>
        </p:txBody>
      </p:sp>
      <p:pic>
        <p:nvPicPr>
          <p:cNvPr id="17" name="Inhaltsplatzhalter 16">
            <a:extLst>
              <a:ext uri="{FF2B5EF4-FFF2-40B4-BE49-F238E27FC236}">
                <a16:creationId xmlns:a16="http://schemas.microsoft.com/office/drawing/2014/main" id="{DAC5824B-1981-F7B3-8C74-2E8E226656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726263"/>
            <a:ext cx="5183188" cy="3242212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F82FD6-1D41-CE82-BC5C-3E8D3147C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02D656-9990-6B9D-67D8-A6B5950E9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96BB46-9F6E-5A55-B2AE-A31678632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44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479F59-B189-C812-06FF-715601F89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 </a:t>
            </a:r>
            <a:r>
              <a:rPr lang="de-DE" dirty="0" err="1"/>
              <a:t>over</a:t>
            </a:r>
            <a:r>
              <a:rPr lang="de-DE" dirty="0"/>
              <a:t> rate </a:t>
            </a:r>
            <a:r>
              <a:rPr lang="de-DE" dirty="0" err="1"/>
              <a:t>plots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6A8C51-F136-889F-6685-10DBF6A7AD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Meridian </a:t>
            </a:r>
            <a:r>
              <a:rPr lang="de-DE" dirty="0" err="1"/>
              <a:t>Parking</a:t>
            </a:r>
            <a:endParaRPr lang="en-US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9F619E1F-0466-276F-1A5D-139A6B5031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757196"/>
            <a:ext cx="5157787" cy="3180346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B917666-D5D5-0074-62A1-9398B14B39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Stem2 Alert</a:t>
            </a:r>
            <a:endParaRPr lang="en-US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06020A67-6A38-5ED1-C4C6-E99FB323117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732000"/>
            <a:ext cx="5183188" cy="3230737"/>
          </a:xfrm>
          <a:prstGeom prst="rect">
            <a:avLst/>
          </a:prstGeom>
        </p:spPr>
      </p:pic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40D34D4-BA80-D5D1-A30D-C03FC037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4A350B5-DDD1-250B-6A4B-95B8572AF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534066-62D9-050E-DCB0-AA6759C40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5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5F0D7-3A9E-BD38-D68D-24C779789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89382F-D1AD-0CAE-EE27-DB33A932F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MOS </a:t>
            </a:r>
            <a:r>
              <a:rPr lang="de-DE" dirty="0" err="1"/>
              <a:t>over</a:t>
            </a:r>
            <a:r>
              <a:rPr lang="de-DE" dirty="0"/>
              <a:t> rate </a:t>
            </a:r>
            <a:r>
              <a:rPr lang="de-DE" dirty="0" err="1"/>
              <a:t>plots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7D3043-57A3-782E-2991-5B1DC2522A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Zombie Climbing2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45525C-C648-F74A-D9D5-2D77C06698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9CE499-E0C6-BFB0-073A-E5A590BDE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2025-10-11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5748BFB-DD96-C15E-B03C-475186B48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JVET-AN0377  |  ML-VVC VT Dryrun  |  JVET 40th meeting, Geneva, 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756CC86-29DA-6659-4817-4847BBE9D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C32C-BD22-42B8-ACA8-F9C9D70FE6D7}" type="slidenum">
              <a:rPr lang="en-US" smtClean="0"/>
              <a:t>9</a:t>
            </a:fld>
            <a:endParaRPr lang="en-US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746F465-5E95-3164-B5FA-52859BEAEA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42F25C30-49FC-5CD3-8F05-9EC5336018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726848"/>
            <a:ext cx="5157787" cy="324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68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Microsoft Office PowerPoint</Application>
  <PresentationFormat>Breitbild</PresentationFormat>
  <Paragraphs>88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</vt:lpstr>
      <vt:lpstr>Report on dry-run expert viewing for the verification tests for VVC multilayer coding</vt:lpstr>
      <vt:lpstr>Test sessions</vt:lpstr>
      <vt:lpstr>Overview on testing activity</vt:lpstr>
      <vt:lpstr>Data processing</vt:lpstr>
      <vt:lpstr>Impressions of results</vt:lpstr>
      <vt:lpstr>MOS-over-rate plots</vt:lpstr>
      <vt:lpstr>MOS over rate plots</vt:lpstr>
      <vt:lpstr>MOS over rate plots</vt:lpstr>
      <vt:lpstr>MOS over rate plots</vt:lpstr>
      <vt:lpstr>MOS over rate plots</vt:lpstr>
      <vt:lpstr>MOS over rate plots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Mathias Wien</dc:creator>
  <cp:lastModifiedBy>Mathias Wien</cp:lastModifiedBy>
  <cp:revision>25</cp:revision>
  <dcterms:created xsi:type="dcterms:W3CDTF">2025-06-26T21:22:28Z</dcterms:created>
  <dcterms:modified xsi:type="dcterms:W3CDTF">2025-10-12T10:56:39Z</dcterms:modified>
</cp:coreProperties>
</file>