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7" r:id="rId3"/>
    <p:sldId id="258" r:id="rId4"/>
    <p:sldId id="260" r:id="rId5"/>
    <p:sldId id="261" r:id="rId6"/>
    <p:sldId id="259"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660"/>
  </p:normalViewPr>
  <p:slideViewPr>
    <p:cSldViewPr snapToGrid="0">
      <p:cViewPr varScale="1">
        <p:scale>
          <a:sx n="104" d="100"/>
          <a:sy n="104" d="100"/>
        </p:scale>
        <p:origin x="216" y="8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2E6876-1715-44B6-8C11-168AA9B7A9B1}" type="datetimeFigureOut">
              <a:rPr lang="en-US" smtClean="0"/>
              <a:t>10/12/2025</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DD656A-020D-4D0D-8C56-1CE7AE30B795}" type="slidenum">
              <a:rPr lang="en-US" smtClean="0"/>
              <a:t>‹Nr.›</a:t>
            </a:fld>
            <a:endParaRPr lang="en-US"/>
          </a:p>
        </p:txBody>
      </p:sp>
    </p:spTree>
    <p:extLst>
      <p:ext uri="{BB962C8B-B14F-4D97-AF65-F5344CB8AC3E}">
        <p14:creationId xmlns:p14="http://schemas.microsoft.com/office/powerpoint/2010/main" val="3762826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27EA48-6118-7700-97D6-E6BC2131B65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063D5BC7-E5B3-3A65-D5D2-E4F1CD5B6F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ECB59AEE-0E26-935D-30F8-A5AD227D3210}"/>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B11C386F-7222-E1EA-0D73-F691D30A32C9}"/>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A7F5A854-1E92-C18D-61FD-F993ECAA0BF3}"/>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978212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0B0AC2-8D5C-52A3-B86A-61E8C136C1C0}"/>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BADEAA32-4BFC-40AB-47BF-A879AEE212A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90C901FA-2496-41C6-04B0-F56072FD145D}"/>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C489EB5D-5A1D-B6D5-CB66-A1E25A8DD8F2}"/>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88CDE372-8009-543D-FBE9-3C36618CA6C4}"/>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1109966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DEE6253-7C77-1BAD-BFA9-1A62FA60879A}"/>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562A9FA4-74CF-37F7-3C76-9B196922BEF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3439A8BF-8580-AFB2-CEB5-4151495E45EF}"/>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1BA8B9B7-946B-FD79-5BA6-E527C8E8E30C}"/>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A7532754-B23C-1560-319F-ECDA77CA475B}"/>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1328014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7954D7-C364-989D-B694-17DB09B137A5}"/>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161F461-4C39-050E-B0D6-E95220359A51}"/>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CCB46BA4-433C-AE34-0084-C6918034827E}"/>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AE076ACC-D873-AACB-0940-6CEC30DBB4DC}"/>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616614EE-3E88-0308-4808-1056BFCD0701}"/>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3698091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78F433-32D6-CB9D-D6B5-5B2C17706CB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38892770-5E96-3457-1660-5EC07225A70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CE4B6B29-6B60-CD7D-80F6-4C6615FF6C10}"/>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FD13AB95-D524-9FF5-DA4B-DD56C2809800}"/>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FEC52196-FA49-760E-F318-D8D7718B4A72}"/>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864791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4008B-FDA6-2725-7177-215224E717F1}"/>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0FB55B28-C0D7-5DC7-6C74-276D9FD5E06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8B72042A-AC88-EE87-3572-18CFE59CB98D}"/>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4A78310E-8A9D-AC6D-8D40-49568BFBA089}"/>
              </a:ext>
            </a:extLst>
          </p:cNvPr>
          <p:cNvSpPr>
            <a:spLocks noGrp="1"/>
          </p:cNvSpPr>
          <p:nvPr>
            <p:ph type="dt" sz="half" idx="10"/>
          </p:nvPr>
        </p:nvSpPr>
        <p:spPr/>
        <p:txBody>
          <a:bodyPr/>
          <a:lstStyle/>
          <a:p>
            <a:r>
              <a:rPr lang="en-US"/>
              <a:t>Version 2025-10-12</a:t>
            </a:r>
          </a:p>
        </p:txBody>
      </p:sp>
      <p:sp>
        <p:nvSpPr>
          <p:cNvPr id="6" name="Fußzeilenplatzhalter 5">
            <a:extLst>
              <a:ext uri="{FF2B5EF4-FFF2-40B4-BE49-F238E27FC236}">
                <a16:creationId xmlns:a16="http://schemas.microsoft.com/office/drawing/2014/main" id="{2CC2D5C1-BF26-5599-EAEB-B390844D070C}"/>
              </a:ext>
            </a:extLst>
          </p:cNvPr>
          <p:cNvSpPr>
            <a:spLocks noGrp="1"/>
          </p:cNvSpPr>
          <p:nvPr>
            <p:ph type="ftr" sz="quarter" idx="11"/>
          </p:nvPr>
        </p:nvSpPr>
        <p:spPr/>
        <p:txBody>
          <a:bodyPr/>
          <a:lstStyle/>
          <a:p>
            <a:r>
              <a:rPr lang="en-US"/>
              <a:t>AG 5 N179  |  ACR viewer instructions</a:t>
            </a:r>
          </a:p>
        </p:txBody>
      </p:sp>
      <p:sp>
        <p:nvSpPr>
          <p:cNvPr id="7" name="Foliennummernplatzhalter 6">
            <a:extLst>
              <a:ext uri="{FF2B5EF4-FFF2-40B4-BE49-F238E27FC236}">
                <a16:creationId xmlns:a16="http://schemas.microsoft.com/office/drawing/2014/main" id="{613F5387-7C35-65CD-C307-8A48018AB7F7}"/>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128233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5450AE-3238-DEAF-C5CC-4A63D151613A}"/>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65377F27-EA53-4739-B6D1-32D99CDA46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305813E-7302-44B4-54F1-C16753E1739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52277863-45A2-B67A-037B-9DCA5194F9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F5B05FE-9AC5-3778-5618-1874929EC90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84D304DA-4B10-DE11-CFE4-E4EEA738C927}"/>
              </a:ext>
            </a:extLst>
          </p:cNvPr>
          <p:cNvSpPr>
            <a:spLocks noGrp="1"/>
          </p:cNvSpPr>
          <p:nvPr>
            <p:ph type="dt" sz="half" idx="10"/>
          </p:nvPr>
        </p:nvSpPr>
        <p:spPr/>
        <p:txBody>
          <a:bodyPr/>
          <a:lstStyle/>
          <a:p>
            <a:r>
              <a:rPr lang="en-US"/>
              <a:t>Version 2025-10-12</a:t>
            </a:r>
          </a:p>
        </p:txBody>
      </p:sp>
      <p:sp>
        <p:nvSpPr>
          <p:cNvPr id="8" name="Fußzeilenplatzhalter 7">
            <a:extLst>
              <a:ext uri="{FF2B5EF4-FFF2-40B4-BE49-F238E27FC236}">
                <a16:creationId xmlns:a16="http://schemas.microsoft.com/office/drawing/2014/main" id="{A324BA18-C2D4-AF0D-EED5-D83B94E5DBF5}"/>
              </a:ext>
            </a:extLst>
          </p:cNvPr>
          <p:cNvSpPr>
            <a:spLocks noGrp="1"/>
          </p:cNvSpPr>
          <p:nvPr>
            <p:ph type="ftr" sz="quarter" idx="11"/>
          </p:nvPr>
        </p:nvSpPr>
        <p:spPr/>
        <p:txBody>
          <a:bodyPr/>
          <a:lstStyle/>
          <a:p>
            <a:r>
              <a:rPr lang="en-US"/>
              <a:t>AG 5 N179  |  ACR viewer instructions</a:t>
            </a:r>
          </a:p>
        </p:txBody>
      </p:sp>
      <p:sp>
        <p:nvSpPr>
          <p:cNvPr id="9" name="Foliennummernplatzhalter 8">
            <a:extLst>
              <a:ext uri="{FF2B5EF4-FFF2-40B4-BE49-F238E27FC236}">
                <a16:creationId xmlns:a16="http://schemas.microsoft.com/office/drawing/2014/main" id="{4B4E9B49-3146-A4EE-DA88-A182FFF7C34F}"/>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579268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410F93-7815-2252-B3A0-32974C792CC6}"/>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4E1317C3-B2D6-AAB1-7A2E-5EB7985C17A8}"/>
              </a:ext>
            </a:extLst>
          </p:cNvPr>
          <p:cNvSpPr>
            <a:spLocks noGrp="1"/>
          </p:cNvSpPr>
          <p:nvPr>
            <p:ph type="dt" sz="half" idx="10"/>
          </p:nvPr>
        </p:nvSpPr>
        <p:spPr/>
        <p:txBody>
          <a:bodyPr/>
          <a:lstStyle/>
          <a:p>
            <a:r>
              <a:rPr lang="en-US"/>
              <a:t>Version 2025-10-12</a:t>
            </a:r>
          </a:p>
        </p:txBody>
      </p:sp>
      <p:sp>
        <p:nvSpPr>
          <p:cNvPr id="4" name="Fußzeilenplatzhalter 3">
            <a:extLst>
              <a:ext uri="{FF2B5EF4-FFF2-40B4-BE49-F238E27FC236}">
                <a16:creationId xmlns:a16="http://schemas.microsoft.com/office/drawing/2014/main" id="{86691BC3-3736-0387-2279-7612015DDB4A}"/>
              </a:ext>
            </a:extLst>
          </p:cNvPr>
          <p:cNvSpPr>
            <a:spLocks noGrp="1"/>
          </p:cNvSpPr>
          <p:nvPr>
            <p:ph type="ftr" sz="quarter" idx="11"/>
          </p:nvPr>
        </p:nvSpPr>
        <p:spPr/>
        <p:txBody>
          <a:bodyPr/>
          <a:lstStyle/>
          <a:p>
            <a:r>
              <a:rPr lang="en-US"/>
              <a:t>AG 5 N179  |  ACR viewer instructions</a:t>
            </a:r>
          </a:p>
        </p:txBody>
      </p:sp>
      <p:sp>
        <p:nvSpPr>
          <p:cNvPr id="5" name="Foliennummernplatzhalter 4">
            <a:extLst>
              <a:ext uri="{FF2B5EF4-FFF2-40B4-BE49-F238E27FC236}">
                <a16:creationId xmlns:a16="http://schemas.microsoft.com/office/drawing/2014/main" id="{CB8393F9-9982-EEAB-D078-DE96C82D9458}"/>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4187877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64E3B5E-91AF-83F2-69E6-5AFDE9F4A6C9}"/>
              </a:ext>
            </a:extLst>
          </p:cNvPr>
          <p:cNvSpPr>
            <a:spLocks noGrp="1"/>
          </p:cNvSpPr>
          <p:nvPr>
            <p:ph type="dt" sz="half" idx="10"/>
          </p:nvPr>
        </p:nvSpPr>
        <p:spPr/>
        <p:txBody>
          <a:bodyPr/>
          <a:lstStyle/>
          <a:p>
            <a:r>
              <a:rPr lang="en-US"/>
              <a:t>Version 2025-10-12</a:t>
            </a:r>
          </a:p>
        </p:txBody>
      </p:sp>
      <p:sp>
        <p:nvSpPr>
          <p:cNvPr id="3" name="Fußzeilenplatzhalter 2">
            <a:extLst>
              <a:ext uri="{FF2B5EF4-FFF2-40B4-BE49-F238E27FC236}">
                <a16:creationId xmlns:a16="http://schemas.microsoft.com/office/drawing/2014/main" id="{E4FDBBD8-6CD4-6101-2A7C-EA48FEC2FCF7}"/>
              </a:ext>
            </a:extLst>
          </p:cNvPr>
          <p:cNvSpPr>
            <a:spLocks noGrp="1"/>
          </p:cNvSpPr>
          <p:nvPr>
            <p:ph type="ftr" sz="quarter" idx="11"/>
          </p:nvPr>
        </p:nvSpPr>
        <p:spPr/>
        <p:txBody>
          <a:bodyPr/>
          <a:lstStyle/>
          <a:p>
            <a:r>
              <a:rPr lang="en-US"/>
              <a:t>AG 5 N179  |  ACR viewer instructions</a:t>
            </a:r>
          </a:p>
        </p:txBody>
      </p:sp>
      <p:sp>
        <p:nvSpPr>
          <p:cNvPr id="4" name="Foliennummernplatzhalter 3">
            <a:extLst>
              <a:ext uri="{FF2B5EF4-FFF2-40B4-BE49-F238E27FC236}">
                <a16:creationId xmlns:a16="http://schemas.microsoft.com/office/drawing/2014/main" id="{B90C04E6-8502-D104-43F7-B2C6F7651F47}"/>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1859524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4E7E16-0B07-780F-D527-46A1A7AC848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8170D833-98F3-B79C-CAF6-96E809A024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CCF86C09-0DB4-0E19-1A8A-0B82699653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8DEF3C2-908B-3B18-96C4-95D3C4DDA883}"/>
              </a:ext>
            </a:extLst>
          </p:cNvPr>
          <p:cNvSpPr>
            <a:spLocks noGrp="1"/>
          </p:cNvSpPr>
          <p:nvPr>
            <p:ph type="dt" sz="half" idx="10"/>
          </p:nvPr>
        </p:nvSpPr>
        <p:spPr/>
        <p:txBody>
          <a:bodyPr/>
          <a:lstStyle/>
          <a:p>
            <a:r>
              <a:rPr lang="en-US"/>
              <a:t>Version 2025-10-12</a:t>
            </a:r>
          </a:p>
        </p:txBody>
      </p:sp>
      <p:sp>
        <p:nvSpPr>
          <p:cNvPr id="6" name="Fußzeilenplatzhalter 5">
            <a:extLst>
              <a:ext uri="{FF2B5EF4-FFF2-40B4-BE49-F238E27FC236}">
                <a16:creationId xmlns:a16="http://schemas.microsoft.com/office/drawing/2014/main" id="{BDE40E5E-D361-3CF6-74DD-6527EF3BE89E}"/>
              </a:ext>
            </a:extLst>
          </p:cNvPr>
          <p:cNvSpPr>
            <a:spLocks noGrp="1"/>
          </p:cNvSpPr>
          <p:nvPr>
            <p:ph type="ftr" sz="quarter" idx="11"/>
          </p:nvPr>
        </p:nvSpPr>
        <p:spPr/>
        <p:txBody>
          <a:bodyPr/>
          <a:lstStyle/>
          <a:p>
            <a:r>
              <a:rPr lang="en-US"/>
              <a:t>AG 5 N179  |  ACR viewer instructions</a:t>
            </a:r>
          </a:p>
        </p:txBody>
      </p:sp>
      <p:sp>
        <p:nvSpPr>
          <p:cNvPr id="7" name="Foliennummernplatzhalter 6">
            <a:extLst>
              <a:ext uri="{FF2B5EF4-FFF2-40B4-BE49-F238E27FC236}">
                <a16:creationId xmlns:a16="http://schemas.microsoft.com/office/drawing/2014/main" id="{7EDBE0EB-A351-CD94-13B5-8323C801E9F8}"/>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131520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CD6F78-BEB8-1ED2-C5CC-8B85845375E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3DFE2F25-A43A-060D-D163-C7ED6A472C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DFF1B9CD-E948-70C2-ADBA-8E45C91A4F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380BE27-1B00-D459-4E9A-2E8B04C65E33}"/>
              </a:ext>
            </a:extLst>
          </p:cNvPr>
          <p:cNvSpPr>
            <a:spLocks noGrp="1"/>
          </p:cNvSpPr>
          <p:nvPr>
            <p:ph type="dt" sz="half" idx="10"/>
          </p:nvPr>
        </p:nvSpPr>
        <p:spPr/>
        <p:txBody>
          <a:bodyPr/>
          <a:lstStyle/>
          <a:p>
            <a:r>
              <a:rPr lang="en-US"/>
              <a:t>Version 2025-10-12</a:t>
            </a:r>
          </a:p>
        </p:txBody>
      </p:sp>
      <p:sp>
        <p:nvSpPr>
          <p:cNvPr id="6" name="Fußzeilenplatzhalter 5">
            <a:extLst>
              <a:ext uri="{FF2B5EF4-FFF2-40B4-BE49-F238E27FC236}">
                <a16:creationId xmlns:a16="http://schemas.microsoft.com/office/drawing/2014/main" id="{8F861FD6-ECB1-2F5E-136E-49CEDFBCF55C}"/>
              </a:ext>
            </a:extLst>
          </p:cNvPr>
          <p:cNvSpPr>
            <a:spLocks noGrp="1"/>
          </p:cNvSpPr>
          <p:nvPr>
            <p:ph type="ftr" sz="quarter" idx="11"/>
          </p:nvPr>
        </p:nvSpPr>
        <p:spPr/>
        <p:txBody>
          <a:bodyPr/>
          <a:lstStyle/>
          <a:p>
            <a:r>
              <a:rPr lang="en-US"/>
              <a:t>AG 5 N179  |  ACR viewer instructions</a:t>
            </a:r>
          </a:p>
        </p:txBody>
      </p:sp>
      <p:sp>
        <p:nvSpPr>
          <p:cNvPr id="7" name="Foliennummernplatzhalter 6">
            <a:extLst>
              <a:ext uri="{FF2B5EF4-FFF2-40B4-BE49-F238E27FC236}">
                <a16:creationId xmlns:a16="http://schemas.microsoft.com/office/drawing/2014/main" id="{64C0010D-1CED-252F-5249-74EB1B4E80DD}"/>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3537393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6E30CAC-33DC-CB9B-A86D-30FFECF663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0089FE4F-F407-8427-C43D-F71CF6E33F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156A0F26-9D55-85CA-FE7F-7396A731C9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Version 2025-10-12</a:t>
            </a:r>
          </a:p>
        </p:txBody>
      </p:sp>
      <p:sp>
        <p:nvSpPr>
          <p:cNvPr id="5" name="Fußzeilenplatzhalter 4">
            <a:extLst>
              <a:ext uri="{FF2B5EF4-FFF2-40B4-BE49-F238E27FC236}">
                <a16:creationId xmlns:a16="http://schemas.microsoft.com/office/drawing/2014/main" id="{671265BF-110F-C85B-3217-EDB2F747B37C}"/>
              </a:ext>
            </a:extLst>
          </p:cNvPr>
          <p:cNvSpPr>
            <a:spLocks noGrp="1"/>
          </p:cNvSpPr>
          <p:nvPr>
            <p:ph type="ftr" sz="quarter" idx="3"/>
          </p:nvPr>
        </p:nvSpPr>
        <p:spPr>
          <a:xfrm>
            <a:off x="3581400" y="6356350"/>
            <a:ext cx="50292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AG 5 N179  |  ACR viewer instructions</a:t>
            </a:r>
          </a:p>
        </p:txBody>
      </p:sp>
      <p:sp>
        <p:nvSpPr>
          <p:cNvPr id="6" name="Foliennummernplatzhalter 5">
            <a:extLst>
              <a:ext uri="{FF2B5EF4-FFF2-40B4-BE49-F238E27FC236}">
                <a16:creationId xmlns:a16="http://schemas.microsoft.com/office/drawing/2014/main" id="{BFE5CBD5-CFCB-F8A6-9067-A975E40230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429C32C-BD22-42B8-ACA8-F9C9D70FE6D7}" type="slidenum">
              <a:rPr lang="en-US" smtClean="0"/>
              <a:t>‹Nr.›</a:t>
            </a:fld>
            <a:endParaRPr lang="en-US"/>
          </a:p>
        </p:txBody>
      </p:sp>
    </p:spTree>
    <p:extLst>
      <p:ext uri="{BB962C8B-B14F-4D97-AF65-F5344CB8AC3E}">
        <p14:creationId xmlns:p14="http://schemas.microsoft.com/office/powerpoint/2010/main" val="3199942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A9C3B5-F820-D9CE-1036-540C326707C4}"/>
              </a:ext>
            </a:extLst>
          </p:cNvPr>
          <p:cNvSpPr>
            <a:spLocks noGrp="1"/>
          </p:cNvSpPr>
          <p:nvPr>
            <p:ph type="ctrTitle"/>
          </p:nvPr>
        </p:nvSpPr>
        <p:spPr/>
        <p:txBody>
          <a:bodyPr/>
          <a:lstStyle/>
          <a:p>
            <a:r>
              <a:rPr lang="en-US" dirty="0"/>
              <a:t>Viewer Instructions DCR</a:t>
            </a:r>
            <a:endParaRPr lang="en-US" noProof="0" dirty="0"/>
          </a:p>
        </p:txBody>
      </p:sp>
      <p:sp>
        <p:nvSpPr>
          <p:cNvPr id="3" name="Untertitel 2">
            <a:extLst>
              <a:ext uri="{FF2B5EF4-FFF2-40B4-BE49-F238E27FC236}">
                <a16:creationId xmlns:a16="http://schemas.microsoft.com/office/drawing/2014/main" id="{36E9CFE5-9218-FC04-2909-E952BB046313}"/>
              </a:ext>
            </a:extLst>
          </p:cNvPr>
          <p:cNvSpPr>
            <a:spLocks noGrp="1"/>
          </p:cNvSpPr>
          <p:nvPr>
            <p:ph type="subTitle" idx="1"/>
          </p:nvPr>
        </p:nvSpPr>
        <p:spPr/>
        <p:txBody>
          <a:bodyPr>
            <a:normAutofit/>
          </a:bodyPr>
          <a:lstStyle/>
          <a:p>
            <a:r>
              <a:rPr lang="en-US" dirty="0"/>
              <a:t>AG 5 N179</a:t>
            </a:r>
          </a:p>
          <a:p>
            <a:endParaRPr lang="en-US" dirty="0"/>
          </a:p>
        </p:txBody>
      </p:sp>
    </p:spTree>
    <p:extLst>
      <p:ext uri="{BB962C8B-B14F-4D97-AF65-F5344CB8AC3E}">
        <p14:creationId xmlns:p14="http://schemas.microsoft.com/office/powerpoint/2010/main" val="3091682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B3A58A-5210-D8AE-EB3B-08BB789056AB}"/>
              </a:ext>
            </a:extLst>
          </p:cNvPr>
          <p:cNvSpPr>
            <a:spLocks noGrp="1"/>
          </p:cNvSpPr>
          <p:nvPr>
            <p:ph type="title"/>
          </p:nvPr>
        </p:nvSpPr>
        <p:spPr/>
        <p:txBody>
          <a:bodyPr/>
          <a:lstStyle/>
          <a:p>
            <a:r>
              <a:rPr lang="en-US" noProof="0" dirty="0"/>
              <a:t>Welcome to this DCR test session</a:t>
            </a:r>
          </a:p>
        </p:txBody>
      </p:sp>
      <p:sp>
        <p:nvSpPr>
          <p:cNvPr id="3" name="Inhaltsplatzhalter 2">
            <a:extLst>
              <a:ext uri="{FF2B5EF4-FFF2-40B4-BE49-F238E27FC236}">
                <a16:creationId xmlns:a16="http://schemas.microsoft.com/office/drawing/2014/main" id="{74982933-097C-B22D-F46D-33D87CE06BE2}"/>
              </a:ext>
            </a:extLst>
          </p:cNvPr>
          <p:cNvSpPr>
            <a:spLocks noGrp="1"/>
          </p:cNvSpPr>
          <p:nvPr>
            <p:ph idx="1"/>
          </p:nvPr>
        </p:nvSpPr>
        <p:spPr>
          <a:xfrm>
            <a:off x="838200" y="1825625"/>
            <a:ext cx="10778976" cy="4351338"/>
          </a:xfrm>
        </p:spPr>
        <p:txBody>
          <a:bodyPr>
            <a:normAutofit fontScale="92500" lnSpcReduction="20000"/>
          </a:bodyPr>
          <a:lstStyle/>
          <a:p>
            <a:r>
              <a:rPr lang="en-US" noProof="0" dirty="0"/>
              <a:t>In this experiment you will be presented with a series of pairs of short clips. </a:t>
            </a:r>
          </a:p>
          <a:p>
            <a:pPr lvl="1"/>
            <a:r>
              <a:rPr lang="en-US" noProof="0" dirty="0"/>
              <a:t>The first clip shows the video sequence without any modifications. It is preceded by a grey screen with the word “Original”. </a:t>
            </a:r>
          </a:p>
          <a:p>
            <a:pPr lvl="1"/>
            <a:r>
              <a:rPr lang="en-US" noProof="0" dirty="0"/>
              <a:t>The second clip shows a modified video sequence which we want to evaluate. It is preceded by a grey screen showing “PVS” for “processed video sequence”. </a:t>
            </a:r>
          </a:p>
          <a:p>
            <a:r>
              <a:rPr lang="en-US" noProof="0" dirty="0"/>
              <a:t>You will be asked to judge the degradation of the second clip in comparison to the first clip</a:t>
            </a:r>
          </a:p>
          <a:p>
            <a:r>
              <a:rPr lang="en-US" noProof="0" dirty="0"/>
              <a:t>A grey screen indicating the vote number of the shown pair of clips will appear on the screen for five seconds, and you should enter the rating that best describes your opinion of the clip on the provided voting sheet. </a:t>
            </a:r>
          </a:p>
          <a:p>
            <a:r>
              <a:rPr lang="en-US" noProof="0" dirty="0"/>
              <a:t>Observe carefully the entire clip before making your judgement. </a:t>
            </a:r>
          </a:p>
          <a:p>
            <a:r>
              <a:rPr lang="en-US" noProof="0" dirty="0"/>
              <a:t>Ignore the contents of the clip, just evaluate the overall quality. </a:t>
            </a:r>
            <a:endParaRPr lang="en-US" b="1" noProof="0" dirty="0"/>
          </a:p>
          <a:p>
            <a:endParaRPr lang="en-US" noProof="0" dirty="0"/>
          </a:p>
        </p:txBody>
      </p:sp>
      <p:sp>
        <p:nvSpPr>
          <p:cNvPr id="4" name="Datumsplatzhalter 3">
            <a:extLst>
              <a:ext uri="{FF2B5EF4-FFF2-40B4-BE49-F238E27FC236}">
                <a16:creationId xmlns:a16="http://schemas.microsoft.com/office/drawing/2014/main" id="{9103C607-D66D-CE6F-964C-ADB16DFC71FC}"/>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0DB18E2E-E2B0-8002-1F30-43C4B1E3F852}"/>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C2220D08-B2DA-4A22-36B1-6E96125CBBA0}"/>
              </a:ext>
            </a:extLst>
          </p:cNvPr>
          <p:cNvSpPr>
            <a:spLocks noGrp="1"/>
          </p:cNvSpPr>
          <p:nvPr>
            <p:ph type="sldNum" sz="quarter" idx="12"/>
          </p:nvPr>
        </p:nvSpPr>
        <p:spPr/>
        <p:txBody>
          <a:bodyPr/>
          <a:lstStyle/>
          <a:p>
            <a:fld id="{9429C32C-BD22-42B8-ACA8-F9C9D70FE6D7}" type="slidenum">
              <a:rPr lang="en-US" noProof="0" smtClean="0"/>
              <a:t>2</a:t>
            </a:fld>
            <a:endParaRPr lang="en-US" noProof="0" dirty="0"/>
          </a:p>
        </p:txBody>
      </p:sp>
    </p:spTree>
    <p:extLst>
      <p:ext uri="{BB962C8B-B14F-4D97-AF65-F5344CB8AC3E}">
        <p14:creationId xmlns:p14="http://schemas.microsoft.com/office/powerpoint/2010/main" val="247423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4C2658-6A2C-4F3C-9353-B887CF2AA114}"/>
              </a:ext>
            </a:extLst>
          </p:cNvPr>
          <p:cNvSpPr>
            <a:spLocks noGrp="1"/>
          </p:cNvSpPr>
          <p:nvPr>
            <p:ph type="title"/>
          </p:nvPr>
        </p:nvSpPr>
        <p:spPr/>
        <p:txBody>
          <a:bodyPr/>
          <a:lstStyle/>
          <a:p>
            <a:r>
              <a:rPr lang="en-US" noProof="0" dirty="0"/>
              <a:t>DCR grading scale</a:t>
            </a:r>
          </a:p>
        </p:txBody>
      </p:sp>
      <p:sp>
        <p:nvSpPr>
          <p:cNvPr id="7" name="Inhaltsplatzhalter 6">
            <a:extLst>
              <a:ext uri="{FF2B5EF4-FFF2-40B4-BE49-F238E27FC236}">
                <a16:creationId xmlns:a16="http://schemas.microsoft.com/office/drawing/2014/main" id="{113B204C-E2D6-22A0-F44C-FD0B07AC2220}"/>
              </a:ext>
            </a:extLst>
          </p:cNvPr>
          <p:cNvSpPr>
            <a:spLocks noGrp="1"/>
          </p:cNvSpPr>
          <p:nvPr>
            <p:ph sz="half" idx="1"/>
          </p:nvPr>
        </p:nvSpPr>
        <p:spPr/>
        <p:txBody>
          <a:bodyPr>
            <a:normAutofit fontScale="92500" lnSpcReduction="20000"/>
          </a:bodyPr>
          <a:lstStyle/>
          <a:p>
            <a:r>
              <a:rPr lang="en-US" noProof="0" dirty="0"/>
              <a:t>If you feel that the second clip does not show any differences to the first clip, do not hesitate to score a “10”. </a:t>
            </a:r>
          </a:p>
          <a:p>
            <a:r>
              <a:rPr lang="en-US" noProof="0" dirty="0"/>
              <a:t>If you feel the quality of the second clip is severely annoying, do not hesitate to score it down to “0”. </a:t>
            </a:r>
          </a:p>
          <a:p>
            <a:r>
              <a:rPr lang="en-US" noProof="0" dirty="0"/>
              <a:t>Do not worry about somehow giving the wrong answer; there is no right or wrong answer. Everyone’s opinion will be slightly different. We simply want to record your opinion. </a:t>
            </a:r>
          </a:p>
          <a:p>
            <a:endParaRPr lang="en-US" noProof="0" dirty="0"/>
          </a:p>
        </p:txBody>
      </p:sp>
      <p:sp>
        <p:nvSpPr>
          <p:cNvPr id="4" name="Datumsplatzhalter 3">
            <a:extLst>
              <a:ext uri="{FF2B5EF4-FFF2-40B4-BE49-F238E27FC236}">
                <a16:creationId xmlns:a16="http://schemas.microsoft.com/office/drawing/2014/main" id="{2FEB8F8B-D627-30E1-C8D4-46463D38499C}"/>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A52ACED7-F489-79B3-7545-408F096F0A92}"/>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46CCC8D7-F3B6-0028-5662-993988E21C89}"/>
              </a:ext>
            </a:extLst>
          </p:cNvPr>
          <p:cNvSpPr>
            <a:spLocks noGrp="1"/>
          </p:cNvSpPr>
          <p:nvPr>
            <p:ph type="sldNum" sz="quarter" idx="12"/>
          </p:nvPr>
        </p:nvSpPr>
        <p:spPr/>
        <p:txBody>
          <a:bodyPr/>
          <a:lstStyle/>
          <a:p>
            <a:fld id="{9429C32C-BD22-42B8-ACA8-F9C9D70FE6D7}" type="slidenum">
              <a:rPr lang="en-US" noProof="0" smtClean="0"/>
              <a:t>3</a:t>
            </a:fld>
            <a:endParaRPr lang="en-US" noProof="0" dirty="0"/>
          </a:p>
        </p:txBody>
      </p:sp>
      <p:pic>
        <p:nvPicPr>
          <p:cNvPr id="9" name="Inhaltsplatzhalter 8" descr="Ein Bild, das Text, Screenshot, Schrift, Zahl enthält.&#10;&#10;Automatisch generierte Beschreibung">
            <a:extLst>
              <a:ext uri="{FF2B5EF4-FFF2-40B4-BE49-F238E27FC236}">
                <a16:creationId xmlns:a16="http://schemas.microsoft.com/office/drawing/2014/main" id="{7EFA1265-E24F-7689-56E6-D84D336B1601}"/>
              </a:ext>
            </a:extLst>
          </p:cNvPr>
          <p:cNvPicPr>
            <a:picLocks noGrp="1" noChangeAspect="1"/>
          </p:cNvPicPr>
          <p:nvPr>
            <p:ph sz="half" idx="2"/>
          </p:nvPr>
        </p:nvPicPr>
        <p:blipFill>
          <a:blip r:embed="rId2"/>
          <a:stretch>
            <a:fillRect/>
          </a:stretch>
        </p:blipFill>
        <p:spPr>
          <a:xfrm>
            <a:off x="6836544" y="1825625"/>
            <a:ext cx="3852911" cy="4351338"/>
          </a:xfrm>
          <a:prstGeom prst="rect">
            <a:avLst/>
          </a:prstGeom>
        </p:spPr>
      </p:pic>
    </p:spTree>
    <p:extLst>
      <p:ext uri="{BB962C8B-B14F-4D97-AF65-F5344CB8AC3E}">
        <p14:creationId xmlns:p14="http://schemas.microsoft.com/office/powerpoint/2010/main" val="3070734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639782E5-955E-7F7C-4102-EFBB0F5C4C1A}"/>
              </a:ext>
            </a:extLst>
          </p:cNvPr>
          <p:cNvSpPr>
            <a:spLocks noGrp="1"/>
          </p:cNvSpPr>
          <p:nvPr>
            <p:ph type="title"/>
          </p:nvPr>
        </p:nvSpPr>
        <p:spPr/>
        <p:txBody>
          <a:bodyPr/>
          <a:lstStyle/>
          <a:p>
            <a:r>
              <a:rPr lang="en-US" noProof="0" dirty="0"/>
              <a:t>Organization of the test sessions	</a:t>
            </a:r>
          </a:p>
        </p:txBody>
      </p:sp>
      <p:sp>
        <p:nvSpPr>
          <p:cNvPr id="9" name="Inhaltsplatzhalter 8">
            <a:extLst>
              <a:ext uri="{FF2B5EF4-FFF2-40B4-BE49-F238E27FC236}">
                <a16:creationId xmlns:a16="http://schemas.microsoft.com/office/drawing/2014/main" id="{45F0C5FB-7CA4-436B-A53E-720E953395E7}"/>
              </a:ext>
            </a:extLst>
          </p:cNvPr>
          <p:cNvSpPr>
            <a:spLocks noGrp="1"/>
          </p:cNvSpPr>
          <p:nvPr>
            <p:ph idx="1"/>
          </p:nvPr>
        </p:nvSpPr>
        <p:spPr/>
        <p:txBody>
          <a:bodyPr>
            <a:normAutofit/>
          </a:bodyPr>
          <a:lstStyle/>
          <a:p>
            <a:r>
              <a:rPr lang="en-US" noProof="0" dirty="0"/>
              <a:t>In this testing campaign, we will </a:t>
            </a:r>
            <a:r>
              <a:rPr lang="en-US" noProof="0" dirty="0" err="1"/>
              <a:t>perfom</a:t>
            </a:r>
            <a:r>
              <a:rPr lang="en-US" noProof="0" dirty="0"/>
              <a:t> 2 or 3 test sessions per slot.</a:t>
            </a:r>
          </a:p>
          <a:p>
            <a:r>
              <a:rPr lang="en-US" noProof="0" dirty="0"/>
              <a:t>The viewers will be split into two groups with interleaved action</a:t>
            </a:r>
          </a:p>
          <a:p>
            <a:pPr lvl="1"/>
            <a:r>
              <a:rPr lang="en-US" noProof="0" dirty="0"/>
              <a:t>One group performs the test session</a:t>
            </a:r>
          </a:p>
          <a:p>
            <a:pPr lvl="1"/>
            <a:r>
              <a:rPr lang="en-US" noProof="0" dirty="0"/>
              <a:t>The other group takes a rest at this time. You are asked to enter your scores into the VQA data base under the link provided to you by email. </a:t>
            </a:r>
            <a:br>
              <a:rPr lang="en-US" noProof="0" dirty="0"/>
            </a:br>
            <a:r>
              <a:rPr lang="en-US" noProof="0" dirty="0"/>
              <a:t>Please make sure to enter the data correctly!</a:t>
            </a:r>
            <a:br>
              <a:rPr lang="en-US" noProof="0" dirty="0"/>
            </a:br>
            <a:r>
              <a:rPr lang="en-US" noProof="0" dirty="0"/>
              <a:t>After completing this task, relax and breath out ;)</a:t>
            </a:r>
          </a:p>
          <a:p>
            <a:r>
              <a:rPr lang="en-US" dirty="0"/>
              <a:t>After completing the session and entering the data, please hand your voting sheet over to the test coordinator</a:t>
            </a:r>
            <a:endParaRPr lang="en-US" noProof="0" dirty="0"/>
          </a:p>
        </p:txBody>
      </p:sp>
      <p:sp>
        <p:nvSpPr>
          <p:cNvPr id="5" name="Datumsplatzhalter 4">
            <a:extLst>
              <a:ext uri="{FF2B5EF4-FFF2-40B4-BE49-F238E27FC236}">
                <a16:creationId xmlns:a16="http://schemas.microsoft.com/office/drawing/2014/main" id="{115C05FC-1036-365B-1B9F-B1E4AECA9225}"/>
              </a:ext>
            </a:extLst>
          </p:cNvPr>
          <p:cNvSpPr>
            <a:spLocks noGrp="1"/>
          </p:cNvSpPr>
          <p:nvPr>
            <p:ph type="dt" sz="half" idx="10"/>
          </p:nvPr>
        </p:nvSpPr>
        <p:spPr/>
        <p:txBody>
          <a:bodyPr/>
          <a:lstStyle/>
          <a:p>
            <a:r>
              <a:rPr lang="en-US" noProof="0"/>
              <a:t>Version 2025-10-12</a:t>
            </a:r>
            <a:endParaRPr lang="en-US" noProof="0" dirty="0"/>
          </a:p>
        </p:txBody>
      </p:sp>
      <p:sp>
        <p:nvSpPr>
          <p:cNvPr id="6" name="Fußzeilenplatzhalter 5">
            <a:extLst>
              <a:ext uri="{FF2B5EF4-FFF2-40B4-BE49-F238E27FC236}">
                <a16:creationId xmlns:a16="http://schemas.microsoft.com/office/drawing/2014/main" id="{FB09F7FF-5A5A-2AB5-96CE-0554A7DCA4C0}"/>
              </a:ext>
            </a:extLst>
          </p:cNvPr>
          <p:cNvSpPr>
            <a:spLocks noGrp="1"/>
          </p:cNvSpPr>
          <p:nvPr>
            <p:ph type="ftr" sz="quarter" idx="11"/>
          </p:nvPr>
        </p:nvSpPr>
        <p:spPr/>
        <p:txBody>
          <a:bodyPr/>
          <a:lstStyle/>
          <a:p>
            <a:r>
              <a:rPr lang="en-US" noProof="0"/>
              <a:t>AG 5 N179  |  ACR viewer instructions</a:t>
            </a:r>
            <a:endParaRPr lang="en-US" noProof="0" dirty="0"/>
          </a:p>
        </p:txBody>
      </p:sp>
      <p:sp>
        <p:nvSpPr>
          <p:cNvPr id="7" name="Foliennummernplatzhalter 6">
            <a:extLst>
              <a:ext uri="{FF2B5EF4-FFF2-40B4-BE49-F238E27FC236}">
                <a16:creationId xmlns:a16="http://schemas.microsoft.com/office/drawing/2014/main" id="{1B2D4D58-6C97-F8CC-1695-6C64377470C2}"/>
              </a:ext>
            </a:extLst>
          </p:cNvPr>
          <p:cNvSpPr>
            <a:spLocks noGrp="1"/>
          </p:cNvSpPr>
          <p:nvPr>
            <p:ph type="sldNum" sz="quarter" idx="12"/>
          </p:nvPr>
        </p:nvSpPr>
        <p:spPr/>
        <p:txBody>
          <a:bodyPr/>
          <a:lstStyle/>
          <a:p>
            <a:fld id="{9429C32C-BD22-42B8-ACA8-F9C9D70FE6D7}" type="slidenum">
              <a:rPr lang="en-US" noProof="0" smtClean="0"/>
              <a:t>4</a:t>
            </a:fld>
            <a:endParaRPr lang="en-US" noProof="0" dirty="0"/>
          </a:p>
        </p:txBody>
      </p:sp>
    </p:spTree>
    <p:extLst>
      <p:ext uri="{BB962C8B-B14F-4D97-AF65-F5344CB8AC3E}">
        <p14:creationId xmlns:p14="http://schemas.microsoft.com/office/powerpoint/2010/main" val="657833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B2851-6588-BDBF-2546-E48A55F824E1}"/>
              </a:ext>
            </a:extLst>
          </p:cNvPr>
          <p:cNvSpPr>
            <a:spLocks noGrp="1"/>
          </p:cNvSpPr>
          <p:nvPr>
            <p:ph type="title"/>
          </p:nvPr>
        </p:nvSpPr>
        <p:spPr/>
        <p:txBody>
          <a:bodyPr/>
          <a:lstStyle/>
          <a:p>
            <a:r>
              <a:rPr lang="en-US" noProof="0" dirty="0"/>
              <a:t>Entering your scores</a:t>
            </a:r>
          </a:p>
        </p:txBody>
      </p:sp>
      <p:sp>
        <p:nvSpPr>
          <p:cNvPr id="11" name="Inhaltsplatzhalter 10">
            <a:extLst>
              <a:ext uri="{FF2B5EF4-FFF2-40B4-BE49-F238E27FC236}">
                <a16:creationId xmlns:a16="http://schemas.microsoft.com/office/drawing/2014/main" id="{27A17060-9FBB-401E-5AD6-FEB19713DB46}"/>
              </a:ext>
            </a:extLst>
          </p:cNvPr>
          <p:cNvSpPr>
            <a:spLocks noGrp="1"/>
          </p:cNvSpPr>
          <p:nvPr>
            <p:ph sz="half" idx="1"/>
          </p:nvPr>
        </p:nvSpPr>
        <p:spPr/>
        <p:txBody>
          <a:bodyPr>
            <a:normAutofit fontScale="62500" lnSpcReduction="20000"/>
          </a:bodyPr>
          <a:lstStyle/>
          <a:p>
            <a:r>
              <a:rPr lang="en-US" noProof="0" dirty="0"/>
              <a:t>Follow the link provided to you by email and log into the site.</a:t>
            </a:r>
          </a:p>
          <a:p>
            <a:r>
              <a:rPr lang="en-US" noProof="0" dirty="0"/>
              <a:t>Select the test session you have just performed. You will see a page similar to the one shown on the right.</a:t>
            </a:r>
          </a:p>
          <a:p>
            <a:r>
              <a:rPr lang="en-US" noProof="0" dirty="0"/>
              <a:t>Please enter your scores for all votes. Please provide your name, and enter your seat number in the comment. You are invited to also enter your age and your sex if you want to. Your personal data will be kept private and will not be shared.</a:t>
            </a:r>
          </a:p>
          <a:p>
            <a:r>
              <a:rPr lang="en-US" noProof="0" dirty="0"/>
              <a:t>After pressing „submit“, you will be presented your scores for review. Check and approve the data (by clicking „submit“ on the review page).</a:t>
            </a:r>
          </a:p>
          <a:p>
            <a:r>
              <a:rPr lang="en-US" noProof="0" dirty="0"/>
              <a:t>Skip the option to upload a file and go back to the index page.</a:t>
            </a:r>
            <a:br>
              <a:rPr lang="en-US" noProof="0" dirty="0"/>
            </a:br>
            <a:r>
              <a:rPr lang="en-US" noProof="0" dirty="0"/>
              <a:t>You will see your completed session listed and potential further selectable sessions for evaluation. </a:t>
            </a:r>
          </a:p>
        </p:txBody>
      </p:sp>
      <p:pic>
        <p:nvPicPr>
          <p:cNvPr id="14" name="Inhaltsplatzhalter 13">
            <a:extLst>
              <a:ext uri="{FF2B5EF4-FFF2-40B4-BE49-F238E27FC236}">
                <a16:creationId xmlns:a16="http://schemas.microsoft.com/office/drawing/2014/main" id="{D7A98A88-18C5-8E2D-9348-83936BA7E7C7}"/>
              </a:ext>
            </a:extLst>
          </p:cNvPr>
          <p:cNvPicPr>
            <a:picLocks noGrp="1" noChangeAspect="1"/>
          </p:cNvPicPr>
          <p:nvPr>
            <p:ph sz="half" idx="2"/>
          </p:nvPr>
        </p:nvPicPr>
        <p:blipFill>
          <a:blip r:embed="rId2"/>
          <a:stretch>
            <a:fillRect/>
          </a:stretch>
        </p:blipFill>
        <p:spPr>
          <a:xfrm>
            <a:off x="6405153" y="1825625"/>
            <a:ext cx="4715694" cy="4351338"/>
          </a:xfrm>
        </p:spPr>
      </p:pic>
      <p:sp>
        <p:nvSpPr>
          <p:cNvPr id="4" name="Datumsplatzhalter 3">
            <a:extLst>
              <a:ext uri="{FF2B5EF4-FFF2-40B4-BE49-F238E27FC236}">
                <a16:creationId xmlns:a16="http://schemas.microsoft.com/office/drawing/2014/main" id="{DD9CC33D-0817-FAAD-556D-E27B51A3AB9F}"/>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311471B9-2BC7-20B9-6226-FEAAC955FB8E}"/>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D585E4EA-317D-DD47-DBBC-3D034C573258}"/>
              </a:ext>
            </a:extLst>
          </p:cNvPr>
          <p:cNvSpPr>
            <a:spLocks noGrp="1"/>
          </p:cNvSpPr>
          <p:nvPr>
            <p:ph type="sldNum" sz="quarter" idx="12"/>
          </p:nvPr>
        </p:nvSpPr>
        <p:spPr/>
        <p:txBody>
          <a:bodyPr/>
          <a:lstStyle/>
          <a:p>
            <a:fld id="{9429C32C-BD22-42B8-ACA8-F9C9D70FE6D7}" type="slidenum">
              <a:rPr lang="en-US" noProof="0" smtClean="0"/>
              <a:t>5</a:t>
            </a:fld>
            <a:endParaRPr lang="en-US" noProof="0" dirty="0"/>
          </a:p>
        </p:txBody>
      </p:sp>
    </p:spTree>
    <p:extLst>
      <p:ext uri="{BB962C8B-B14F-4D97-AF65-F5344CB8AC3E}">
        <p14:creationId xmlns:p14="http://schemas.microsoft.com/office/powerpoint/2010/main" val="1265463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3D47EF-20CA-4442-4943-71B4F3D6B159}"/>
              </a:ext>
            </a:extLst>
          </p:cNvPr>
          <p:cNvSpPr>
            <a:spLocks noGrp="1"/>
          </p:cNvSpPr>
          <p:nvPr>
            <p:ph type="title"/>
          </p:nvPr>
        </p:nvSpPr>
        <p:spPr/>
        <p:txBody>
          <a:bodyPr/>
          <a:lstStyle/>
          <a:p>
            <a:r>
              <a:rPr lang="en-US" noProof="0" dirty="0"/>
              <a:t>DCR training session</a:t>
            </a:r>
          </a:p>
        </p:txBody>
      </p:sp>
      <p:sp>
        <p:nvSpPr>
          <p:cNvPr id="8" name="Inhaltsplatzhalter 7">
            <a:extLst>
              <a:ext uri="{FF2B5EF4-FFF2-40B4-BE49-F238E27FC236}">
                <a16:creationId xmlns:a16="http://schemas.microsoft.com/office/drawing/2014/main" id="{ED3F65B8-8D4D-1E9B-8DFE-B954F0321225}"/>
              </a:ext>
            </a:extLst>
          </p:cNvPr>
          <p:cNvSpPr>
            <a:spLocks noGrp="1"/>
          </p:cNvSpPr>
          <p:nvPr>
            <p:ph idx="1"/>
          </p:nvPr>
        </p:nvSpPr>
        <p:spPr/>
        <p:txBody>
          <a:bodyPr>
            <a:normAutofit fontScale="85000" lnSpcReduction="20000"/>
          </a:bodyPr>
          <a:lstStyle/>
          <a:p>
            <a:r>
              <a:rPr lang="en-US" noProof="0" dirty="0"/>
              <a:t>We will conduct two training sessions with all viewers participating in this slot</a:t>
            </a:r>
          </a:p>
          <a:p>
            <a:pPr lvl="1"/>
            <a:r>
              <a:rPr lang="en-US" noProof="0" dirty="0"/>
              <a:t>12 viewers sit in front of the TV screen with voting sheets</a:t>
            </a:r>
          </a:p>
          <a:p>
            <a:pPr lvl="1"/>
            <a:r>
              <a:rPr lang="en-US" noProof="0" dirty="0"/>
              <a:t>12 viewers stand behind the chairs following the session</a:t>
            </a:r>
          </a:p>
          <a:p>
            <a:r>
              <a:rPr lang="en-US" noProof="0" dirty="0"/>
              <a:t>The training sessions contains all test sequences shown in this slot. The training sessions shows you examples for high, mid, and low quality. </a:t>
            </a:r>
          </a:p>
          <a:p>
            <a:r>
              <a:rPr lang="en-US" noProof="0" dirty="0"/>
              <a:t>For the viewers with voting sheets: Please score the clips according to the scale. For the others: please make up your mind and score just mentally.</a:t>
            </a:r>
          </a:p>
          <a:p>
            <a:r>
              <a:rPr lang="en-US" noProof="0" dirty="0"/>
              <a:t>Self-calibration step: </a:t>
            </a:r>
            <a:br>
              <a:rPr lang="en-US" noProof="0" dirty="0"/>
            </a:br>
            <a:r>
              <a:rPr lang="en-US" noProof="0" dirty="0"/>
              <a:t>After completing the training session, the test coordinator will ask the viewers to tell their scores (only a subset may be asked for)</a:t>
            </a:r>
          </a:p>
          <a:p>
            <a:pPr lvl="1"/>
            <a:r>
              <a:rPr lang="en-US" noProof="0" dirty="0"/>
              <a:t>Please read out your score for the requested vote number. Observe the distribution of scores over the group</a:t>
            </a:r>
          </a:p>
          <a:p>
            <a:pPr lvl="1"/>
            <a:r>
              <a:rPr lang="en-US" noProof="0" dirty="0"/>
              <a:t>If the variation of scores is high for </a:t>
            </a:r>
            <a:r>
              <a:rPr lang="en-US" noProof="0"/>
              <a:t>a clip, </a:t>
            </a:r>
            <a:r>
              <a:rPr lang="en-US" noProof="0" dirty="0"/>
              <a:t>the test coordinator may show it again</a:t>
            </a:r>
          </a:p>
          <a:p>
            <a:pPr lvl="2"/>
            <a:r>
              <a:rPr lang="en-US" noProof="0" dirty="0"/>
              <a:t>Observe the clip and make up your mind how you would score it</a:t>
            </a:r>
          </a:p>
          <a:p>
            <a:pPr lvl="2"/>
            <a:r>
              <a:rPr lang="en-US" noProof="0" dirty="0"/>
              <a:t>Keep your score for your self. Do not share your potentially updated opinion</a:t>
            </a:r>
          </a:p>
          <a:p>
            <a:pPr lvl="1"/>
            <a:endParaRPr lang="en-US" noProof="0" dirty="0"/>
          </a:p>
        </p:txBody>
      </p:sp>
      <p:sp>
        <p:nvSpPr>
          <p:cNvPr id="5" name="Datumsplatzhalter 4">
            <a:extLst>
              <a:ext uri="{FF2B5EF4-FFF2-40B4-BE49-F238E27FC236}">
                <a16:creationId xmlns:a16="http://schemas.microsoft.com/office/drawing/2014/main" id="{41260BC1-94F2-6363-CBCF-7BB28F361338}"/>
              </a:ext>
            </a:extLst>
          </p:cNvPr>
          <p:cNvSpPr>
            <a:spLocks noGrp="1"/>
          </p:cNvSpPr>
          <p:nvPr>
            <p:ph type="dt" sz="half" idx="10"/>
          </p:nvPr>
        </p:nvSpPr>
        <p:spPr/>
        <p:txBody>
          <a:bodyPr/>
          <a:lstStyle/>
          <a:p>
            <a:r>
              <a:rPr lang="en-US" noProof="0"/>
              <a:t>Version 2025-10-12</a:t>
            </a:r>
            <a:endParaRPr lang="en-US" noProof="0" dirty="0"/>
          </a:p>
        </p:txBody>
      </p:sp>
      <p:sp>
        <p:nvSpPr>
          <p:cNvPr id="6" name="Fußzeilenplatzhalter 5">
            <a:extLst>
              <a:ext uri="{FF2B5EF4-FFF2-40B4-BE49-F238E27FC236}">
                <a16:creationId xmlns:a16="http://schemas.microsoft.com/office/drawing/2014/main" id="{53A82B0D-0622-71D8-B8A7-B8B628E0DF79}"/>
              </a:ext>
            </a:extLst>
          </p:cNvPr>
          <p:cNvSpPr>
            <a:spLocks noGrp="1"/>
          </p:cNvSpPr>
          <p:nvPr>
            <p:ph type="ftr" sz="quarter" idx="11"/>
          </p:nvPr>
        </p:nvSpPr>
        <p:spPr/>
        <p:txBody>
          <a:bodyPr/>
          <a:lstStyle/>
          <a:p>
            <a:r>
              <a:rPr lang="en-US" noProof="0"/>
              <a:t>AG 5 N179  |  ACR viewer instructions</a:t>
            </a:r>
            <a:endParaRPr lang="en-US" noProof="0" dirty="0"/>
          </a:p>
        </p:txBody>
      </p:sp>
      <p:sp>
        <p:nvSpPr>
          <p:cNvPr id="7" name="Foliennummernplatzhalter 6">
            <a:extLst>
              <a:ext uri="{FF2B5EF4-FFF2-40B4-BE49-F238E27FC236}">
                <a16:creationId xmlns:a16="http://schemas.microsoft.com/office/drawing/2014/main" id="{5DB1E852-6ABA-B908-A2D7-7FDF33F70B55}"/>
              </a:ext>
            </a:extLst>
          </p:cNvPr>
          <p:cNvSpPr>
            <a:spLocks noGrp="1"/>
          </p:cNvSpPr>
          <p:nvPr>
            <p:ph type="sldNum" sz="quarter" idx="12"/>
          </p:nvPr>
        </p:nvSpPr>
        <p:spPr/>
        <p:txBody>
          <a:bodyPr/>
          <a:lstStyle/>
          <a:p>
            <a:fld id="{9429C32C-BD22-42B8-ACA8-F9C9D70FE6D7}" type="slidenum">
              <a:rPr lang="en-US" noProof="0" smtClean="0"/>
              <a:t>6</a:t>
            </a:fld>
            <a:endParaRPr lang="en-US" noProof="0" dirty="0"/>
          </a:p>
        </p:txBody>
      </p:sp>
    </p:spTree>
    <p:extLst>
      <p:ext uri="{BB962C8B-B14F-4D97-AF65-F5344CB8AC3E}">
        <p14:creationId xmlns:p14="http://schemas.microsoft.com/office/powerpoint/2010/main" val="1509437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741F84-6150-694D-A46C-F7FA47591D54}"/>
              </a:ext>
            </a:extLst>
          </p:cNvPr>
          <p:cNvSpPr>
            <a:spLocks noGrp="1"/>
          </p:cNvSpPr>
          <p:nvPr>
            <p:ph type="title"/>
          </p:nvPr>
        </p:nvSpPr>
        <p:spPr/>
        <p:txBody>
          <a:bodyPr/>
          <a:lstStyle/>
          <a:p>
            <a:endParaRPr lang="en-US" noProof="0" dirty="0"/>
          </a:p>
        </p:txBody>
      </p:sp>
      <p:sp>
        <p:nvSpPr>
          <p:cNvPr id="3" name="Inhaltsplatzhalter 2">
            <a:extLst>
              <a:ext uri="{FF2B5EF4-FFF2-40B4-BE49-F238E27FC236}">
                <a16:creationId xmlns:a16="http://schemas.microsoft.com/office/drawing/2014/main" id="{D7AF4EB8-9808-3AD4-2661-1987EAD3921F}"/>
              </a:ext>
            </a:extLst>
          </p:cNvPr>
          <p:cNvSpPr>
            <a:spLocks noGrp="1"/>
          </p:cNvSpPr>
          <p:nvPr>
            <p:ph idx="1"/>
          </p:nvPr>
        </p:nvSpPr>
        <p:spPr/>
        <p:txBody>
          <a:bodyPr>
            <a:normAutofit fontScale="92500" lnSpcReduction="20000"/>
          </a:bodyPr>
          <a:lstStyle/>
          <a:p>
            <a:pPr marL="0" indent="0" algn="ctr">
              <a:buNone/>
            </a:pPr>
            <a:r>
              <a:rPr lang="en-US" sz="3600" noProof="0" dirty="0"/>
              <a:t>Do you have any further questions?</a:t>
            </a:r>
          </a:p>
          <a:p>
            <a:pPr marL="0" indent="0" algn="ctr">
              <a:buNone/>
            </a:pPr>
            <a:endParaRPr lang="en-US" sz="3600" noProof="0" dirty="0"/>
          </a:p>
          <a:p>
            <a:pPr marL="0" indent="0" algn="ctr">
              <a:buNone/>
            </a:pPr>
            <a:r>
              <a:rPr lang="en-US" sz="3600" noProof="0" dirty="0"/>
              <a:t>IMPORTANT: </a:t>
            </a:r>
            <a:br>
              <a:rPr lang="en-US" sz="3600" noProof="0" dirty="0"/>
            </a:br>
            <a:r>
              <a:rPr lang="en-US" sz="3600" noProof="0" dirty="0"/>
              <a:t>During the test sessions, please do not make any verbal expressions. Only express your opinion by entering your score on the voting sheet!</a:t>
            </a:r>
          </a:p>
          <a:p>
            <a:pPr marL="0" indent="0" algn="ctr">
              <a:buNone/>
            </a:pPr>
            <a:endParaRPr lang="en-US" sz="3600" noProof="0" dirty="0"/>
          </a:p>
          <a:p>
            <a:pPr marL="0" indent="0" algn="ctr">
              <a:buNone/>
            </a:pPr>
            <a:r>
              <a:rPr lang="en-US" sz="3600" noProof="0" dirty="0"/>
              <a:t>PLEASE KEEP YOUR PHONE IN FLIGHT MODE</a:t>
            </a:r>
            <a:br>
              <a:rPr lang="en-US" sz="3600" noProof="0" dirty="0"/>
            </a:br>
            <a:r>
              <a:rPr lang="en-US" sz="3600" noProof="0" dirty="0"/>
              <a:t>OR FULLY SILENT WITH NO VIBRATIONS ACTIVATE</a:t>
            </a:r>
            <a:br>
              <a:rPr lang="en-US" sz="3600" noProof="0" dirty="0"/>
            </a:br>
            <a:r>
              <a:rPr lang="en-US" sz="3600" noProof="0" dirty="0"/>
              <a:t>DURING THE TEST SESSIONS!</a:t>
            </a:r>
          </a:p>
        </p:txBody>
      </p:sp>
      <p:sp>
        <p:nvSpPr>
          <p:cNvPr id="4" name="Datumsplatzhalter 3">
            <a:extLst>
              <a:ext uri="{FF2B5EF4-FFF2-40B4-BE49-F238E27FC236}">
                <a16:creationId xmlns:a16="http://schemas.microsoft.com/office/drawing/2014/main" id="{2F29C618-9A1C-3BC9-EAC9-EE1DCD6E525C}"/>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B1B0856C-9478-5CC7-4AA9-43BD6EA15C5B}"/>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F4A8E2E8-DB5F-A54D-4AC7-7A3BBCEECD53}"/>
              </a:ext>
            </a:extLst>
          </p:cNvPr>
          <p:cNvSpPr>
            <a:spLocks noGrp="1"/>
          </p:cNvSpPr>
          <p:nvPr>
            <p:ph type="sldNum" sz="quarter" idx="12"/>
          </p:nvPr>
        </p:nvSpPr>
        <p:spPr/>
        <p:txBody>
          <a:bodyPr/>
          <a:lstStyle/>
          <a:p>
            <a:fld id="{9429C32C-BD22-42B8-ACA8-F9C9D70FE6D7}" type="slidenum">
              <a:rPr lang="en-US" noProof="0" smtClean="0"/>
              <a:t>7</a:t>
            </a:fld>
            <a:endParaRPr lang="en-US" noProof="0" dirty="0"/>
          </a:p>
        </p:txBody>
      </p:sp>
    </p:spTree>
    <p:extLst>
      <p:ext uri="{BB962C8B-B14F-4D97-AF65-F5344CB8AC3E}">
        <p14:creationId xmlns:p14="http://schemas.microsoft.com/office/powerpoint/2010/main" val="218255657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819</Words>
  <Application>Microsoft Office PowerPoint</Application>
  <PresentationFormat>Breitbild</PresentationFormat>
  <Paragraphs>60</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Aptos</vt:lpstr>
      <vt:lpstr>Aptos Display</vt:lpstr>
      <vt:lpstr>Arial</vt:lpstr>
      <vt:lpstr>Office</vt:lpstr>
      <vt:lpstr>Viewer Instructions DCR</vt:lpstr>
      <vt:lpstr>Welcome to this DCR test session</vt:lpstr>
      <vt:lpstr>DCR grading scale</vt:lpstr>
      <vt:lpstr>Organization of the test sessions </vt:lpstr>
      <vt:lpstr>Entering your scores</vt:lpstr>
      <vt:lpstr>DCR training session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Mathias Wien</dc:creator>
  <cp:lastModifiedBy>Mathias Wien</cp:lastModifiedBy>
  <cp:revision>12</cp:revision>
  <dcterms:created xsi:type="dcterms:W3CDTF">2025-06-26T21:22:28Z</dcterms:created>
  <dcterms:modified xsi:type="dcterms:W3CDTF">2025-10-12T11:01:22Z</dcterms:modified>
</cp:coreProperties>
</file>