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6"/>
  </p:notesMasterIdLst>
  <p:sldIdLst>
    <p:sldId id="409" r:id="rId2"/>
    <p:sldId id="408" r:id="rId3"/>
    <p:sldId id="417" r:id="rId4"/>
    <p:sldId id="416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15C56"/>
    <a:srgbClr val="6274D8"/>
    <a:srgbClr val="FF717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6614" autoAdjust="0"/>
    <p:restoredTop sz="90852" autoAdjust="0"/>
  </p:normalViewPr>
  <p:slideViewPr>
    <p:cSldViewPr snapToGrid="0">
      <p:cViewPr varScale="1">
        <p:scale>
          <a:sx n="112" d="100"/>
          <a:sy n="112" d="100"/>
        </p:scale>
        <p:origin x="1336" y="20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802600-A406-4230-B2D7-435EDCDF25CF}" type="datetimeFigureOut">
              <a:rPr lang="en-GB" smtClean="0"/>
              <a:t>07/07/2025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892C8E6-32BA-4645-BE3F-65A1F0665BB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64712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892C8E6-32BA-4645-BE3F-65A1F0665BB1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705144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41010AB-3D9E-EB1D-DF2F-FA2016AA510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E282D40-6BB2-8D65-CC46-1BB50349F47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CF370E9-44F5-14B6-7CA9-A9F37E0C553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46D99D5-41F6-7826-DC95-3E29C1CAC5E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B1EEF9-83F5-46AC-BD06-5FE4654C6024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4021315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B1EEF9-83F5-46AC-BD06-5FE4654C6024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881817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4464028"/>
            <a:ext cx="9144000" cy="1641490"/>
          </a:xfrm>
        </p:spPr>
        <p:txBody>
          <a:bodyPr wrap="none" anchor="t">
            <a:normAutofit/>
          </a:bodyPr>
          <a:lstStyle>
            <a:lvl1pPr algn="r">
              <a:defRPr sz="9600" b="0" spc="-300">
                <a:gradFill flip="none" rotWithShape="1">
                  <a:gsLst>
                    <a:gs pos="0">
                      <a:schemeClr val="tx1"/>
                    </a:gs>
                    <a:gs pos="68000">
                      <a:srgbClr val="F1F1F1"/>
                    </a:gs>
                    <a:gs pos="100000">
                      <a:schemeClr val="bg1">
                        <a:lumMod val="11000"/>
                        <a:lumOff val="89000"/>
                      </a:schemeClr>
                    </a:gs>
                  </a:gsLst>
                  <a:lin ang="54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</a:defRPr>
            </a:lvl1pPr>
          </a:lstStyle>
          <a:p>
            <a:pPr lvl="0" algn="r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799" y="3694375"/>
            <a:ext cx="9144000" cy="754025"/>
          </a:xfrm>
        </p:spPr>
        <p:txBody>
          <a:bodyPr vert="horz" lIns="91440" tIns="45720" rIns="91440" bIns="45720" rtlCol="0" anchor="b">
            <a:normAutofit/>
          </a:bodyPr>
          <a:lstStyle>
            <a:lvl1pPr marL="0" indent="0" algn="r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</a:lstStyle>
          <a:p>
            <a:pPr marL="0" lvl="0" indent="0" algn="r">
              <a:buNone/>
            </a:pPr>
            <a:r>
              <a:rPr lang="en-US" dirty="0"/>
              <a:t>Click to edit Master subtitle style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19FB2-3AAB-4D03-B13A-2960828C78E3}" type="datetimeFigureOut">
              <a:rPr lang="en-US" dirty="0"/>
              <a:t>7/7/25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367160"/>
            <a:ext cx="10515600" cy="81935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39788" y="987425"/>
            <a:ext cx="10515600" cy="337973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5186516"/>
            <a:ext cx="10514012" cy="682472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0C674-7DFC-42FE-B9CD-82963CDB1557}" type="datetimeFigureOut">
              <a:rPr lang="en-US" dirty="0"/>
              <a:t>7/7/25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353434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489399"/>
            <a:ext cx="10514012" cy="1501826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6456F-F47D-4F25-8053-2A695DA0CA7D}" type="datetimeFigureOut">
              <a:rPr lang="en-US" dirty="0"/>
              <a:t>7/7/25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365125"/>
            <a:ext cx="9302752" cy="2992904"/>
          </a:xfrm>
        </p:spPr>
        <p:txBody>
          <a:bodyPr anchor="ctr"/>
          <a:lstStyle>
            <a:lvl1pPr>
              <a:defRPr sz="4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501729"/>
            <a:ext cx="10512424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C7379-69CC-4837-9905-BEBA22830C8A}" type="datetimeFigureOut">
              <a:rPr lang="en-US" dirty="0"/>
              <a:t>7/7/25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111044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2326967"/>
            <a:ext cx="10515600" cy="2511835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850581"/>
            <a:ext cx="10514012" cy="1140644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B8B7E-8AEE-4F10-BFEE-C999AD004D36}" type="datetimeFigureOut">
              <a:rPr lang="en-US" dirty="0"/>
              <a:t>7/7/25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337282" y="188595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356798" y="257175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87994" y="1885950"/>
            <a:ext cx="2936241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/>
              <a:t>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77441" y="257175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29035" y="1885950"/>
            <a:ext cx="2932113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 dirty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/>
              <a:t>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29035" y="257175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8F3F9-58BC-440B-B37B-805B9055EF92}" type="datetimeFigureOut">
              <a:rPr lang="en-US" dirty="0"/>
              <a:t>7/7/25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332085" y="4297503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2085" y="2256354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332085" y="4873765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997" y="4297503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68996" y="2256354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7644" y="4873764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04322" y="4297503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04321" y="2256354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04197" y="4873762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A53AF-48EA-489D-8260-9DCAB666386A}" type="datetimeFigureOut">
              <a:rPr lang="en-US" dirty="0"/>
              <a:t>7/7/25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D02AE-B9A4-47BD-AF8E-97E16144138B}" type="datetimeFigureOut">
              <a:rPr lang="en-US" dirty="0"/>
              <a:t>7/7/25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FD78B-DB02-4362-BCDC-98A55456977C}" type="datetimeFigureOut">
              <a:rPr lang="en-US" dirty="0"/>
              <a:t>7/7/25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accent2"/>
                </a:solidFill>
              </a:defRPr>
            </a:lvl2pPr>
            <a:lvl3pPr>
              <a:defRPr>
                <a:solidFill>
                  <a:schemeClr val="accent3"/>
                </a:solidFill>
              </a:defRPr>
            </a:lvl3pPr>
            <a:lvl4pPr>
              <a:defRPr>
                <a:solidFill>
                  <a:schemeClr val="accent6">
                    <a:lumMod val="40000"/>
                    <a:lumOff val="60000"/>
                  </a:schemeClr>
                </a:solidFill>
              </a:defRPr>
            </a:lvl4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16976-5D93-46E4-A98A-FAD63E4D0EA8}" type="datetimeFigureOut">
              <a:rPr lang="en-US" dirty="0"/>
              <a:t>7/7/25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854532" y="4464028"/>
            <a:ext cx="9144000" cy="1641490"/>
          </a:xfrm>
        </p:spPr>
        <p:txBody>
          <a:bodyPr wrap="none" anchor="t">
            <a:normAutofit/>
          </a:bodyPr>
          <a:lstStyle>
            <a:lvl1pPr algn="l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32000"/>
                        <a:lumOff val="68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854532" y="3693674"/>
            <a:ext cx="9144000" cy="754025"/>
          </a:xfrm>
        </p:spPr>
        <p:txBody>
          <a:bodyPr anchor="b">
            <a:normAutofit/>
          </a:bodyPr>
          <a:lstStyle>
            <a:lvl1pPr marL="0" indent="0" algn="l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9F4F5-F4D2-4D2A-AB60-88D37ADCB869}" type="datetimeFigureOut">
              <a:rPr lang="en-US" dirty="0"/>
              <a:t>7/7/25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20000" y="1825625"/>
            <a:ext cx="5025216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19840" y="1825625"/>
            <a:ext cx="503396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BC6CE-6D1E-47E5-8859-F31AC5380EB2}" type="datetimeFigureOut">
              <a:rPr lang="en-US" dirty="0"/>
              <a:t>7/7/25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681163"/>
            <a:ext cx="5025216" cy="823912"/>
          </a:xfrm>
        </p:spPr>
        <p:txBody>
          <a:bodyPr anchor="b"/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20000" y="2505075"/>
            <a:ext cx="5025216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19840" y="1681163"/>
            <a:ext cx="5035548" cy="82391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19840" y="2505075"/>
            <a:ext cx="503554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4E7C4-4DA4-404D-9965-B13F2DD7D8BF}" type="datetimeFigureOut">
              <a:rPr lang="en-US" dirty="0"/>
              <a:t>7/7/25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FB7AA-4A53-424F-AD41-70827B6504BA}" type="datetimeFigureOut">
              <a:rPr lang="en-US" dirty="0"/>
              <a:t>7/7/25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84882-FB12-4BC8-9960-9AD8104D7FAE}" type="datetimeFigureOut">
              <a:rPr lang="en-US" dirty="0"/>
              <a:t>7/7/25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1BD23-6E54-4D9D-AD88-A2813C73CC25}" type="datetimeFigureOut">
              <a:rPr lang="en-US" dirty="0"/>
              <a:t>7/7/25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1A834-4F3C-4AF9-9C74-05EC35A0F292}" type="datetimeFigureOut">
              <a:rPr lang="en-US" dirty="0"/>
              <a:t>7/7/25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microsoft.com/office/2007/relationships/hdphoto" Target="../media/hdphoto1.wdp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9">
            <a:extLst>
              <a:ext uri="{BEBA8EAE-BF5A-486C-A8C5-ECC9F3942E4B}">
                <a14:imgProps xmlns:a14="http://schemas.microsoft.com/office/drawing/2010/main">
                  <a14:imgLayer r:embed="rId20">
                    <a14:imgEffect>
                      <a14:brightnessContrast bright="-35000" contrast="25000"/>
                    </a14:imgEffect>
                  </a14:imgLayer>
                </a14:imgProps>
              </a:ext>
            </a:extLst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825625"/>
            <a:ext cx="102338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51CF1133-3259-4C45-BABA-5B62D9C6F78D}" type="datetimeFigureOut">
              <a:rPr lang="en-US" dirty="0"/>
              <a:t>7/7/25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b="0" kern="1200">
          <a:gradFill flip="none" rotWithShape="1">
            <a:gsLst>
              <a:gs pos="28000">
                <a:schemeClr val="tx1">
                  <a:lumMod val="93000"/>
                </a:schemeClr>
              </a:gs>
              <a:gs pos="0">
                <a:schemeClr val="bg1">
                  <a:lumMod val="13000"/>
                  <a:lumOff val="87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  <a:tileRect/>
          </a:gra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13000"/>
                  <a:lumOff val="87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13000"/>
                  <a:lumOff val="87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13000"/>
                  <a:lumOff val="87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13000"/>
                  <a:lumOff val="87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13000"/>
                  <a:lumOff val="87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13" Type="http://schemas.openxmlformats.org/officeDocument/2006/relationships/image" Target="../media/image12.pn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12" Type="http://schemas.openxmlformats.org/officeDocument/2006/relationships/image" Target="../media/image1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11" Type="http://schemas.openxmlformats.org/officeDocument/2006/relationships/image" Target="../media/image10.jpg"/><Relationship Id="rId5" Type="http://schemas.openxmlformats.org/officeDocument/2006/relationships/image" Target="../media/image4.jpeg"/><Relationship Id="rId10" Type="http://schemas.openxmlformats.org/officeDocument/2006/relationships/image" Target="../media/image9.jpeg"/><Relationship Id="rId4" Type="http://schemas.openxmlformats.org/officeDocument/2006/relationships/image" Target="../media/image3.jpeg"/><Relationship Id="rId9" Type="http://schemas.openxmlformats.org/officeDocument/2006/relationships/image" Target="../media/image8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23548499"/>
              </p:ext>
            </p:extLst>
          </p:nvPr>
        </p:nvGraphicFramePr>
        <p:xfrm>
          <a:off x="794593" y="2654644"/>
          <a:ext cx="10573623" cy="256032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56646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00716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055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noProof="0" dirty="0">
                          <a:solidFill>
                            <a:schemeClr val="tx1"/>
                          </a:solidFill>
                          <a:effectLst/>
                        </a:rPr>
                        <a:t>Source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b="1" u="none" kern="1200" noProof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WG2 MPEG Technical Requirements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0207641"/>
                  </a:ext>
                </a:extLst>
              </a:tr>
              <a:tr h="3055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noProof="0" dirty="0">
                          <a:solidFill>
                            <a:schemeClr val="tx1"/>
                          </a:solidFill>
                          <a:effectLst/>
                        </a:rPr>
                        <a:t>Status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b="1" u="none" kern="1200" noProof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Approved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57048183"/>
                  </a:ext>
                </a:extLst>
              </a:tr>
              <a:tr h="3055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noProof="0" dirty="0">
                          <a:solidFill>
                            <a:schemeClr val="tx1"/>
                          </a:solidFill>
                          <a:effectLst/>
                        </a:rPr>
                        <a:t>Editors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b="1" u="none" kern="1200" noProof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Igor Curcio (Nokia), Arianne Hinds (Tencent), Sachin Deshpande (Sharp)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noProof="0" dirty="0">
                          <a:solidFill>
                            <a:schemeClr val="tx1"/>
                          </a:solidFill>
                          <a:effectLst/>
                        </a:rPr>
                        <a:t>Title</a:t>
                      </a:r>
                      <a:endParaRPr lang="en-GB" sz="2400" noProof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b="1" u="none" kern="1200" noProof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MPEG Roadmap after the MPEG 151 meeting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55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noProof="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SimSun"/>
                        </a:rPr>
                        <a:t>Serial Number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b="1" u="none" kern="1200" noProof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25519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53062632"/>
                  </a:ext>
                </a:extLst>
              </a:tr>
            </a:tbl>
          </a:graphicData>
        </a:graphic>
      </p:graphicFrame>
      <p:sp>
        <p:nvSpPr>
          <p:cNvPr id="5" name="Rectangle 1"/>
          <p:cNvSpPr>
            <a:spLocks noGrp="1" noChangeArrowheads="1"/>
          </p:cNvSpPr>
          <p:nvPr>
            <p:ph type="ctrTitle"/>
          </p:nvPr>
        </p:nvSpPr>
        <p:spPr bwMode="auto">
          <a:xfrm>
            <a:off x="1981200" y="490314"/>
            <a:ext cx="9558130" cy="18097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defTabSz="914400" fontAlgn="base">
              <a:spcAft>
                <a:spcPct val="0"/>
              </a:spcAft>
            </a:pPr>
            <a:r>
              <a:rPr lang="en-GB" altLang="zh-CN" sz="1400" b="1" spc="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INTERNATIONAL ORGANISATION FOR STANDARDISATION</a:t>
            </a:r>
            <a:endParaRPr lang="en-GB" altLang="zh-CN" sz="600" spc="0" dirty="0">
              <a:latin typeface="Arial" panose="020B0604020202020204" pitchFamily="34" charset="0"/>
              <a:cs typeface="Arial" pitchFamily="34" charset="0"/>
            </a:endParaRPr>
          </a:p>
          <a:p>
            <a:pPr defTabSz="914400" eaLnBrk="0" fontAlgn="base" hangingPunct="0">
              <a:spcAft>
                <a:spcPct val="0"/>
              </a:spcAft>
            </a:pPr>
            <a:r>
              <a:rPr lang="en-GB" altLang="zh-CN" sz="1400" b="1" spc="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ORGANISATION INTERNATIONALE DE NORMALISATION</a:t>
            </a:r>
            <a:endParaRPr lang="en-GB" altLang="zh-CN" sz="600" spc="0" dirty="0">
              <a:latin typeface="Arial" panose="020B0604020202020204" pitchFamily="34" charset="0"/>
              <a:cs typeface="Arial" pitchFamily="34" charset="0"/>
            </a:endParaRPr>
          </a:p>
          <a:p>
            <a:pPr defTabSz="914400" eaLnBrk="0" fontAlgn="base" hangingPunct="0">
              <a:spcAft>
                <a:spcPct val="0"/>
              </a:spcAft>
            </a:pPr>
            <a:r>
              <a:rPr lang="en-GB" altLang="zh-CN" sz="1400" b="1" spc="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ISO/IEC JTC 1/SC 29/WG 2</a:t>
            </a:r>
            <a:endParaRPr lang="en-GB" altLang="zh-CN" sz="600" spc="0" dirty="0">
              <a:latin typeface="Arial" panose="020B0604020202020204" pitchFamily="34" charset="0"/>
              <a:cs typeface="Arial" pitchFamily="34" charset="0"/>
            </a:endParaRPr>
          </a:p>
          <a:p>
            <a:pPr defTabSz="914400" eaLnBrk="0" fontAlgn="base" hangingPunct="0">
              <a:spcAft>
                <a:spcPct val="0"/>
              </a:spcAft>
            </a:pPr>
            <a:r>
              <a:rPr lang="en-GB" altLang="zh-CN" sz="1400" b="1" spc="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MPEG TECHNICAL REQUIREMENTS</a:t>
            </a:r>
            <a:br>
              <a:rPr lang="en-GB" altLang="zh-CN" sz="1400" b="1" spc="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</a:br>
            <a:br>
              <a:rPr lang="en-GB" altLang="zh-CN" sz="1400" b="1" spc="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</a:br>
            <a:endParaRPr lang="en-GB" altLang="zh-CN" sz="600" spc="0" dirty="0">
              <a:latin typeface="Arial" panose="020B0604020202020204" pitchFamily="34" charset="0"/>
              <a:cs typeface="Arial" pitchFamily="34" charset="0"/>
            </a:endParaRPr>
          </a:p>
          <a:p>
            <a:pPr eaLnBrk="0" fontAlgn="base" hangingPunct="0">
              <a:spcAft>
                <a:spcPct val="0"/>
              </a:spcAft>
            </a:pPr>
            <a:r>
              <a:rPr lang="en-GB" altLang="zh-CN" sz="1400" b="1" spc="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ISO/IEC JTC 1/SC 29/WG 2 </a:t>
            </a:r>
            <a:r>
              <a:rPr lang="en-GB" altLang="zh-CN" sz="3200" b="1" spc="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N00459 </a:t>
            </a:r>
            <a:endParaRPr lang="en-GB" altLang="zh-CN" sz="1400" b="1" spc="0" dirty="0">
              <a:solidFill>
                <a:srgbClr val="FF0000"/>
              </a:solidFill>
              <a:latin typeface="Arial" panose="020B0604020202020204" pitchFamily="34" charset="0"/>
              <a:ea typeface="SimSun" pitchFamily="2" charset="-122"/>
              <a:cs typeface="Arial" panose="020B0604020202020204" pitchFamily="34" charset="0"/>
            </a:endParaRPr>
          </a:p>
          <a:p>
            <a:pPr algn="r" defTabSz="914400" eaLnBrk="0" fontAlgn="base" hangingPunct="0">
              <a:spcAft>
                <a:spcPct val="0"/>
              </a:spcAft>
            </a:pPr>
            <a:r>
              <a:rPr lang="en-GB" altLang="zh-CN" sz="1400" b="1" spc="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Daejeon, South Korea – July 2025</a:t>
            </a:r>
            <a:endParaRPr lang="en-GB" altLang="zh-CN" sz="600" spc="0" dirty="0">
              <a:latin typeface="Arial" panose="020B0604020202020204" pitchFamily="34" charset="0"/>
              <a:cs typeface="Arial" pitchFamily="34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D86394D-8A0A-885C-BD96-9A4D48428B6B}"/>
              </a:ext>
            </a:extLst>
          </p:cNvPr>
          <p:cNvSpPr txBox="1"/>
          <p:nvPr/>
        </p:nvSpPr>
        <p:spPr>
          <a:xfrm>
            <a:off x="101600" y="410915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FI"/>
          </a:p>
        </p:txBody>
      </p:sp>
    </p:spTree>
    <p:extLst>
      <p:ext uri="{BB962C8B-B14F-4D97-AF65-F5344CB8AC3E}">
        <p14:creationId xmlns:p14="http://schemas.microsoft.com/office/powerpoint/2010/main" val="31123357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73BAF0DF-337D-0B4D-BF50-B263C6E43EC2}"/>
              </a:ext>
            </a:extLst>
          </p:cNvPr>
          <p:cNvSpPr txBox="1"/>
          <p:nvPr/>
        </p:nvSpPr>
        <p:spPr>
          <a:xfrm>
            <a:off x="829993" y="89644"/>
            <a:ext cx="1066330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solidFill>
                  <a:schemeClr val="tx2">
                    <a:lumMod val="20000"/>
                    <a:lumOff val="80000"/>
                  </a:schemeClr>
                </a:solidFill>
              </a:rPr>
              <a:t>MPEG organization under ISO/IEC JTC1/ SC29</a:t>
            </a:r>
          </a:p>
        </p:txBody>
      </p:sp>
      <p:sp>
        <p:nvSpPr>
          <p:cNvPr id="3" name="Left Brace 2">
            <a:extLst>
              <a:ext uri="{FF2B5EF4-FFF2-40B4-BE49-F238E27FC236}">
                <a16:creationId xmlns:a16="http://schemas.microsoft.com/office/drawing/2014/main" id="{A9A8D3F4-6AA3-1247-936F-6D369AC4A9E6}"/>
              </a:ext>
            </a:extLst>
          </p:cNvPr>
          <p:cNvSpPr/>
          <p:nvPr/>
        </p:nvSpPr>
        <p:spPr>
          <a:xfrm rot="16200000">
            <a:off x="5719149" y="-309642"/>
            <a:ext cx="803360" cy="11988447"/>
          </a:xfrm>
          <a:prstGeom prst="leftBrace">
            <a:avLst>
              <a:gd name="adj1" fmla="val 8333"/>
              <a:gd name="adj2" fmla="val 50098"/>
            </a:avLst>
          </a:prstGeom>
          <a:ln w="25400"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4C556853-BF66-3344-B9D5-98A677276FA7}"/>
              </a:ext>
            </a:extLst>
          </p:cNvPr>
          <p:cNvSpPr/>
          <p:nvPr/>
        </p:nvSpPr>
        <p:spPr>
          <a:xfrm>
            <a:off x="126608" y="1647445"/>
            <a:ext cx="1448972" cy="761066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WG 2</a:t>
            </a:r>
          </a:p>
          <a:p>
            <a:pPr algn="ctr"/>
            <a:r>
              <a:rPr lang="en-US" sz="1400" dirty="0">
                <a:solidFill>
                  <a:schemeClr val="bg1"/>
                </a:solidFill>
              </a:rPr>
              <a:t>MPEG Technical Requirements</a:t>
            </a:r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49152B2D-C128-1D42-A071-B998D73E4D78}"/>
              </a:ext>
            </a:extLst>
          </p:cNvPr>
          <p:cNvSpPr/>
          <p:nvPr/>
        </p:nvSpPr>
        <p:spPr>
          <a:xfrm>
            <a:off x="82059" y="3042550"/>
            <a:ext cx="1577926" cy="761066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WG 3</a:t>
            </a:r>
          </a:p>
          <a:p>
            <a:pPr algn="ctr"/>
            <a:r>
              <a:rPr lang="en-US" sz="1400" dirty="0">
                <a:solidFill>
                  <a:schemeClr val="bg1"/>
                </a:solidFill>
              </a:rPr>
              <a:t>MPEG </a:t>
            </a:r>
          </a:p>
          <a:p>
            <a:pPr algn="ctr"/>
            <a:r>
              <a:rPr lang="en-US" sz="1400" dirty="0">
                <a:solidFill>
                  <a:schemeClr val="bg1"/>
                </a:solidFill>
              </a:rPr>
              <a:t>Systems</a:t>
            </a:r>
          </a:p>
        </p:txBody>
      </p:sp>
      <p:sp>
        <p:nvSpPr>
          <p:cNvPr id="16" name="Rounded Rectangle 15">
            <a:extLst>
              <a:ext uri="{FF2B5EF4-FFF2-40B4-BE49-F238E27FC236}">
                <a16:creationId xmlns:a16="http://schemas.microsoft.com/office/drawing/2014/main" id="{AE78D38C-542B-234A-B521-A87F02628910}"/>
              </a:ext>
            </a:extLst>
          </p:cNvPr>
          <p:cNvSpPr/>
          <p:nvPr/>
        </p:nvSpPr>
        <p:spPr>
          <a:xfrm>
            <a:off x="126604" y="4594064"/>
            <a:ext cx="1533381" cy="711196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WG 4</a:t>
            </a:r>
          </a:p>
          <a:p>
            <a:pPr algn="ctr"/>
            <a:r>
              <a:rPr lang="en-US" sz="1400" dirty="0">
                <a:solidFill>
                  <a:schemeClr val="bg1"/>
                </a:solidFill>
              </a:rPr>
              <a:t>MPEG Video Coding</a:t>
            </a:r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EA72F415-3654-0045-819D-7719FC46CA77}"/>
              </a:ext>
            </a:extLst>
          </p:cNvPr>
          <p:cNvCxnSpPr>
            <a:cxnSpLocks/>
            <a:endCxn id="4" idx="3"/>
          </p:cNvCxnSpPr>
          <p:nvPr/>
        </p:nvCxnSpPr>
        <p:spPr>
          <a:xfrm flipH="1">
            <a:off x="1575580" y="2027978"/>
            <a:ext cx="201046" cy="0"/>
          </a:xfrm>
          <a:prstGeom prst="straightConnector1">
            <a:avLst/>
          </a:prstGeom>
          <a:ln w="25400">
            <a:solidFill>
              <a:schemeClr val="accent3">
                <a:lumMod val="40000"/>
                <a:lumOff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 descr="A person wearing a suit and tie&#10;&#10;Description automatically generated with low confidence">
            <a:extLst>
              <a:ext uri="{FF2B5EF4-FFF2-40B4-BE49-F238E27FC236}">
                <a16:creationId xmlns:a16="http://schemas.microsoft.com/office/drawing/2014/main" id="{D58E7D8D-4BC8-D845-B444-E027EA2E254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01560" y="1528871"/>
            <a:ext cx="1003323" cy="1003323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9DB2636E-5801-0045-AE54-A78CC6A2C2E2}"/>
              </a:ext>
            </a:extLst>
          </p:cNvPr>
          <p:cNvSpPr txBox="1"/>
          <p:nvPr/>
        </p:nvSpPr>
        <p:spPr>
          <a:xfrm>
            <a:off x="2821447" y="1760136"/>
            <a:ext cx="165998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Igor Curcio, </a:t>
            </a:r>
          </a:p>
          <a:p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WG2 </a:t>
            </a:r>
          </a:p>
          <a:p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Convenor</a:t>
            </a:r>
            <a:endParaRPr lang="en-US" b="1" dirty="0">
              <a:solidFill>
                <a:schemeClr val="accent3">
                  <a:lumMod val="40000"/>
                  <a:lumOff val="60000"/>
                </a:schemeClr>
              </a:solidFill>
            </a:endParaRPr>
          </a:p>
        </p:txBody>
      </p:sp>
      <p:pic>
        <p:nvPicPr>
          <p:cNvPr id="23" name="Picture 22" descr="Youngkwon Lim, WG3 Convenor&#10;">
            <a:extLst>
              <a:ext uri="{FF2B5EF4-FFF2-40B4-BE49-F238E27FC236}">
                <a16:creationId xmlns:a16="http://schemas.microsoft.com/office/drawing/2014/main" id="{BA04FF1D-5378-E448-A66E-F75C9D3D16C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63082" y="2930308"/>
            <a:ext cx="1012874" cy="1012874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CE60F113-6B2D-DD44-A446-CE4F9C8CEF2E}"/>
              </a:ext>
            </a:extLst>
          </p:cNvPr>
          <p:cNvSpPr txBox="1"/>
          <p:nvPr/>
        </p:nvSpPr>
        <p:spPr>
          <a:xfrm>
            <a:off x="2800537" y="3048482"/>
            <a:ext cx="148883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err="1">
                <a:solidFill>
                  <a:schemeClr val="accent3">
                    <a:lumMod val="40000"/>
                    <a:lumOff val="60000"/>
                  </a:schemeClr>
                </a:solidFill>
              </a:rPr>
              <a:t>Youngkwon</a:t>
            </a:r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 </a:t>
            </a:r>
          </a:p>
          <a:p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Lim, </a:t>
            </a:r>
          </a:p>
          <a:p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WG3 </a:t>
            </a:r>
          </a:p>
          <a:p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Convenor</a:t>
            </a:r>
          </a:p>
        </p:txBody>
      </p:sp>
      <p:pic>
        <p:nvPicPr>
          <p:cNvPr id="27" name="Picture 26" descr="A person wearing glasses&#10;&#10;Description automatically generated with medium confidence">
            <a:extLst>
              <a:ext uri="{FF2B5EF4-FFF2-40B4-BE49-F238E27FC236}">
                <a16:creationId xmlns:a16="http://schemas.microsoft.com/office/drawing/2014/main" id="{AB2EE162-1D61-CE40-97BE-E09BA747D8F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871895" y="4439208"/>
            <a:ext cx="829094" cy="1126479"/>
          </a:xfrm>
          <a:prstGeom prst="rect">
            <a:avLst/>
          </a:prstGeom>
        </p:spPr>
      </p:pic>
      <p:sp>
        <p:nvSpPr>
          <p:cNvPr id="31" name="TextBox 30">
            <a:extLst>
              <a:ext uri="{FF2B5EF4-FFF2-40B4-BE49-F238E27FC236}">
                <a16:creationId xmlns:a16="http://schemas.microsoft.com/office/drawing/2014/main" id="{97201A23-096B-824C-84E3-E760A8C9768E}"/>
              </a:ext>
            </a:extLst>
          </p:cNvPr>
          <p:cNvSpPr txBox="1"/>
          <p:nvPr/>
        </p:nvSpPr>
        <p:spPr>
          <a:xfrm>
            <a:off x="2654091" y="4700618"/>
            <a:ext cx="13551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Lu Yu, </a:t>
            </a:r>
          </a:p>
          <a:p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WG4 Convenor</a:t>
            </a:r>
          </a:p>
        </p:txBody>
      </p: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DAC30E57-D6E8-FF48-A1CB-0F0EFB51E956}"/>
              </a:ext>
            </a:extLst>
          </p:cNvPr>
          <p:cNvSpPr/>
          <p:nvPr/>
        </p:nvSpPr>
        <p:spPr>
          <a:xfrm>
            <a:off x="3912636" y="907351"/>
            <a:ext cx="1628778" cy="763414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WG 5</a:t>
            </a:r>
          </a:p>
          <a:p>
            <a:pPr algn="ctr"/>
            <a:r>
              <a:rPr lang="en-US" sz="1400" dirty="0">
                <a:solidFill>
                  <a:schemeClr val="bg1"/>
                </a:solidFill>
              </a:rPr>
              <a:t>Joint Video Coding Team with ITU</a:t>
            </a:r>
          </a:p>
        </p:txBody>
      </p:sp>
      <p:pic>
        <p:nvPicPr>
          <p:cNvPr id="49" name="Picture 48" descr="A person in a suit and tie&#10;&#10;Description automatically generated with low confidence">
            <a:extLst>
              <a:ext uri="{FF2B5EF4-FFF2-40B4-BE49-F238E27FC236}">
                <a16:creationId xmlns:a16="http://schemas.microsoft.com/office/drawing/2014/main" id="{DDB20A0A-22F7-B941-B3EF-064E7917E21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353966" y="2004358"/>
            <a:ext cx="735744" cy="1065266"/>
          </a:xfrm>
          <a:prstGeom prst="rect">
            <a:avLst/>
          </a:prstGeom>
        </p:spPr>
      </p:pic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D0B58471-A354-984C-A6E5-0C2052A2E429}"/>
              </a:ext>
            </a:extLst>
          </p:cNvPr>
          <p:cNvCxnSpPr>
            <a:cxnSpLocks/>
          </p:cNvCxnSpPr>
          <p:nvPr/>
        </p:nvCxnSpPr>
        <p:spPr>
          <a:xfrm flipV="1">
            <a:off x="4753625" y="1682142"/>
            <a:ext cx="1" cy="330950"/>
          </a:xfrm>
          <a:prstGeom prst="straightConnector1">
            <a:avLst/>
          </a:prstGeom>
          <a:ln w="25400">
            <a:solidFill>
              <a:schemeClr val="accent3">
                <a:lumMod val="40000"/>
                <a:lumOff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TextBox 53">
            <a:extLst>
              <a:ext uri="{FF2B5EF4-FFF2-40B4-BE49-F238E27FC236}">
                <a16:creationId xmlns:a16="http://schemas.microsoft.com/office/drawing/2014/main" id="{48A8387D-8C63-8C40-BE57-B3221EA045BB}"/>
              </a:ext>
            </a:extLst>
          </p:cNvPr>
          <p:cNvSpPr txBox="1"/>
          <p:nvPr/>
        </p:nvSpPr>
        <p:spPr>
          <a:xfrm>
            <a:off x="5072487" y="2115895"/>
            <a:ext cx="113929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Jens-Rainer Ohm, WG5 Convenor</a:t>
            </a:r>
          </a:p>
        </p:txBody>
      </p:sp>
      <p:sp>
        <p:nvSpPr>
          <p:cNvPr id="57" name="Rounded Rectangle 56">
            <a:extLst>
              <a:ext uri="{FF2B5EF4-FFF2-40B4-BE49-F238E27FC236}">
                <a16:creationId xmlns:a16="http://schemas.microsoft.com/office/drawing/2014/main" id="{26D8D3CD-A3BC-0741-9C50-2A7618A4420A}"/>
              </a:ext>
            </a:extLst>
          </p:cNvPr>
          <p:cNvSpPr/>
          <p:nvPr/>
        </p:nvSpPr>
        <p:spPr>
          <a:xfrm>
            <a:off x="3904868" y="3270730"/>
            <a:ext cx="1577926" cy="761066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WG 6</a:t>
            </a:r>
          </a:p>
          <a:p>
            <a:pPr algn="ctr"/>
            <a:r>
              <a:rPr lang="en-US" sz="1400" dirty="0">
                <a:solidFill>
                  <a:schemeClr val="bg1"/>
                </a:solidFill>
              </a:rPr>
              <a:t>MPEG Audio Coding</a:t>
            </a:r>
          </a:p>
        </p:txBody>
      </p:sp>
      <p:cxnSp>
        <p:nvCxnSpPr>
          <p:cNvPr id="58" name="Straight Arrow Connector 57">
            <a:extLst>
              <a:ext uri="{FF2B5EF4-FFF2-40B4-BE49-F238E27FC236}">
                <a16:creationId xmlns:a16="http://schemas.microsoft.com/office/drawing/2014/main" id="{A5CDEDFD-0C51-4C4E-92A0-C460C2E5CAF9}"/>
              </a:ext>
            </a:extLst>
          </p:cNvPr>
          <p:cNvCxnSpPr>
            <a:cxnSpLocks/>
          </p:cNvCxnSpPr>
          <p:nvPr/>
        </p:nvCxnSpPr>
        <p:spPr>
          <a:xfrm flipV="1">
            <a:off x="4666870" y="4029101"/>
            <a:ext cx="1" cy="330950"/>
          </a:xfrm>
          <a:prstGeom prst="straightConnector1">
            <a:avLst/>
          </a:prstGeom>
          <a:ln w="25400">
            <a:solidFill>
              <a:schemeClr val="accent3">
                <a:lumMod val="40000"/>
                <a:lumOff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TextBox 62">
            <a:extLst>
              <a:ext uri="{FF2B5EF4-FFF2-40B4-BE49-F238E27FC236}">
                <a16:creationId xmlns:a16="http://schemas.microsoft.com/office/drawing/2014/main" id="{6D09270A-FCD2-0A4B-A0F3-278C922E8526}"/>
              </a:ext>
            </a:extLst>
          </p:cNvPr>
          <p:cNvSpPr txBox="1"/>
          <p:nvPr/>
        </p:nvSpPr>
        <p:spPr>
          <a:xfrm>
            <a:off x="5084206" y="4420654"/>
            <a:ext cx="124733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Thomas </a:t>
            </a:r>
            <a:r>
              <a:rPr lang="en-US" sz="1400" b="1" dirty="0" err="1">
                <a:solidFill>
                  <a:schemeClr val="accent3">
                    <a:lumMod val="40000"/>
                    <a:lumOff val="60000"/>
                  </a:schemeClr>
                </a:solidFill>
              </a:rPr>
              <a:t>Sporer</a:t>
            </a:r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     WG6 Convenor</a:t>
            </a:r>
          </a:p>
        </p:txBody>
      </p:sp>
      <p:sp>
        <p:nvSpPr>
          <p:cNvPr id="64" name="Rounded Rectangle 63">
            <a:extLst>
              <a:ext uri="{FF2B5EF4-FFF2-40B4-BE49-F238E27FC236}">
                <a16:creationId xmlns:a16="http://schemas.microsoft.com/office/drawing/2014/main" id="{B36FBFD9-188A-3A48-B189-019A1B17F4BE}"/>
              </a:ext>
            </a:extLst>
          </p:cNvPr>
          <p:cNvSpPr/>
          <p:nvPr/>
        </p:nvSpPr>
        <p:spPr>
          <a:xfrm>
            <a:off x="6088664" y="926090"/>
            <a:ext cx="1831238" cy="742327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WG 7</a:t>
            </a:r>
          </a:p>
          <a:p>
            <a:pPr algn="ctr"/>
            <a:r>
              <a:rPr lang="en-US" sz="1400" dirty="0">
                <a:solidFill>
                  <a:schemeClr val="bg1"/>
                </a:solidFill>
              </a:rPr>
              <a:t>MPEG  Coding for 3D</a:t>
            </a:r>
          </a:p>
          <a:p>
            <a:pPr algn="ctr"/>
            <a:r>
              <a:rPr lang="en-US" sz="1400" dirty="0">
                <a:solidFill>
                  <a:schemeClr val="bg1"/>
                </a:solidFill>
              </a:rPr>
              <a:t>Graphics and Haptics</a:t>
            </a:r>
          </a:p>
        </p:txBody>
      </p:sp>
      <p:pic>
        <p:nvPicPr>
          <p:cNvPr id="66" name="Picture 65" descr="A person in a suit smiling&#10;&#10;Description automatically generated with low confidence">
            <a:extLst>
              <a:ext uri="{FF2B5EF4-FFF2-40B4-BE49-F238E27FC236}">
                <a16:creationId xmlns:a16="http://schemas.microsoft.com/office/drawing/2014/main" id="{781AD92D-45BF-EF43-B381-96504CF097B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364153" y="1962440"/>
            <a:ext cx="1012875" cy="1012875"/>
          </a:xfrm>
          <a:prstGeom prst="rect">
            <a:avLst/>
          </a:prstGeom>
        </p:spPr>
      </p:pic>
      <p:cxnSp>
        <p:nvCxnSpPr>
          <p:cNvPr id="67" name="Straight Arrow Connector 66">
            <a:extLst>
              <a:ext uri="{FF2B5EF4-FFF2-40B4-BE49-F238E27FC236}">
                <a16:creationId xmlns:a16="http://schemas.microsoft.com/office/drawing/2014/main" id="{700ED502-E32E-854E-8ABB-5C4ACBEA0F2C}"/>
              </a:ext>
            </a:extLst>
          </p:cNvPr>
          <p:cNvCxnSpPr>
            <a:cxnSpLocks/>
          </p:cNvCxnSpPr>
          <p:nvPr/>
        </p:nvCxnSpPr>
        <p:spPr>
          <a:xfrm flipV="1">
            <a:off x="6878797" y="1637591"/>
            <a:ext cx="1" cy="330950"/>
          </a:xfrm>
          <a:prstGeom prst="straightConnector1">
            <a:avLst/>
          </a:prstGeom>
          <a:ln w="25400">
            <a:solidFill>
              <a:schemeClr val="accent3">
                <a:lumMod val="40000"/>
                <a:lumOff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TextBox 68">
            <a:extLst>
              <a:ext uri="{FF2B5EF4-FFF2-40B4-BE49-F238E27FC236}">
                <a16:creationId xmlns:a16="http://schemas.microsoft.com/office/drawing/2014/main" id="{52A19579-05AD-5D43-A9CB-53AAC6EE7966}"/>
              </a:ext>
            </a:extLst>
          </p:cNvPr>
          <p:cNvSpPr txBox="1"/>
          <p:nvPr/>
        </p:nvSpPr>
        <p:spPr>
          <a:xfrm>
            <a:off x="7307852" y="1998667"/>
            <a:ext cx="101287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Marius </a:t>
            </a:r>
            <a:r>
              <a:rPr lang="en-US" sz="1400" b="1" dirty="0" err="1">
                <a:solidFill>
                  <a:schemeClr val="accent3">
                    <a:lumMod val="40000"/>
                    <a:lumOff val="60000"/>
                  </a:schemeClr>
                </a:solidFill>
              </a:rPr>
              <a:t>Preda</a:t>
            </a:r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, WG7 Convenor</a:t>
            </a:r>
          </a:p>
        </p:txBody>
      </p:sp>
      <p:sp>
        <p:nvSpPr>
          <p:cNvPr id="71" name="Rounded Rectangle 70">
            <a:extLst>
              <a:ext uri="{FF2B5EF4-FFF2-40B4-BE49-F238E27FC236}">
                <a16:creationId xmlns:a16="http://schemas.microsoft.com/office/drawing/2014/main" id="{95389743-944F-554B-8777-86D30FBC80CA}"/>
              </a:ext>
            </a:extLst>
          </p:cNvPr>
          <p:cNvSpPr/>
          <p:nvPr/>
        </p:nvSpPr>
        <p:spPr>
          <a:xfrm>
            <a:off x="6056642" y="3268376"/>
            <a:ext cx="1577926" cy="761066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WG 8</a:t>
            </a:r>
          </a:p>
          <a:p>
            <a:pPr algn="ctr"/>
            <a:r>
              <a:rPr lang="en-US" sz="1400" dirty="0">
                <a:solidFill>
                  <a:schemeClr val="bg1"/>
                </a:solidFill>
              </a:rPr>
              <a:t>MPEG Genomic</a:t>
            </a:r>
          </a:p>
          <a:p>
            <a:pPr algn="ctr"/>
            <a:r>
              <a:rPr lang="en-US" sz="1400" dirty="0">
                <a:solidFill>
                  <a:schemeClr val="bg1"/>
                </a:solidFill>
              </a:rPr>
              <a:t>Coding</a:t>
            </a:r>
          </a:p>
        </p:txBody>
      </p:sp>
      <p:cxnSp>
        <p:nvCxnSpPr>
          <p:cNvPr id="72" name="Straight Arrow Connector 71">
            <a:extLst>
              <a:ext uri="{FF2B5EF4-FFF2-40B4-BE49-F238E27FC236}">
                <a16:creationId xmlns:a16="http://schemas.microsoft.com/office/drawing/2014/main" id="{7630BAE4-01F8-9A4C-9E6C-E3D54E36D273}"/>
              </a:ext>
            </a:extLst>
          </p:cNvPr>
          <p:cNvCxnSpPr>
            <a:cxnSpLocks/>
          </p:cNvCxnSpPr>
          <p:nvPr/>
        </p:nvCxnSpPr>
        <p:spPr>
          <a:xfrm flipV="1">
            <a:off x="6874911" y="4026756"/>
            <a:ext cx="1" cy="330950"/>
          </a:xfrm>
          <a:prstGeom prst="straightConnector1">
            <a:avLst/>
          </a:prstGeom>
          <a:ln w="25400">
            <a:solidFill>
              <a:schemeClr val="accent3">
                <a:lumMod val="40000"/>
                <a:lumOff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4" name="Picture 73" descr="A person with dark hair&#10;&#10;Description automatically generated with low confidence">
            <a:extLst>
              <a:ext uri="{FF2B5EF4-FFF2-40B4-BE49-F238E27FC236}">
                <a16:creationId xmlns:a16="http://schemas.microsoft.com/office/drawing/2014/main" id="{757E8CCE-DD95-C54E-AB4E-62228E02A6B6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420837" y="4369978"/>
            <a:ext cx="888483" cy="888483"/>
          </a:xfrm>
          <a:prstGeom prst="rect">
            <a:avLst/>
          </a:prstGeom>
        </p:spPr>
      </p:pic>
      <p:sp>
        <p:nvSpPr>
          <p:cNvPr id="77" name="TextBox 76">
            <a:extLst>
              <a:ext uri="{FF2B5EF4-FFF2-40B4-BE49-F238E27FC236}">
                <a16:creationId xmlns:a16="http://schemas.microsoft.com/office/drawing/2014/main" id="{8AE4FAAA-D091-C244-A129-1078E0C795B9}"/>
              </a:ext>
            </a:extLst>
          </p:cNvPr>
          <p:cNvSpPr txBox="1"/>
          <p:nvPr/>
        </p:nvSpPr>
        <p:spPr>
          <a:xfrm>
            <a:off x="7332103" y="4317494"/>
            <a:ext cx="103713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Marco </a:t>
            </a:r>
            <a:r>
              <a:rPr lang="en-US" sz="1400" b="1" dirty="0" err="1">
                <a:solidFill>
                  <a:schemeClr val="accent3">
                    <a:lumMod val="40000"/>
                    <a:lumOff val="60000"/>
                  </a:schemeClr>
                </a:solidFill>
              </a:rPr>
              <a:t>Mattavelli</a:t>
            </a:r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, WG8 Convenor</a:t>
            </a:r>
          </a:p>
        </p:txBody>
      </p:sp>
      <p:sp>
        <p:nvSpPr>
          <p:cNvPr id="78" name="Rounded Rectangle 77">
            <a:extLst>
              <a:ext uri="{FF2B5EF4-FFF2-40B4-BE49-F238E27FC236}">
                <a16:creationId xmlns:a16="http://schemas.microsoft.com/office/drawing/2014/main" id="{94E1788D-92E1-B44E-A9E9-D9A1F44BB1C0}"/>
              </a:ext>
            </a:extLst>
          </p:cNvPr>
          <p:cNvSpPr/>
          <p:nvPr/>
        </p:nvSpPr>
        <p:spPr>
          <a:xfrm>
            <a:off x="10541588" y="1031613"/>
            <a:ext cx="1577926" cy="761066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AG 2</a:t>
            </a:r>
          </a:p>
          <a:p>
            <a:pPr algn="ctr"/>
            <a:r>
              <a:rPr lang="en-US" sz="1400" dirty="0">
                <a:solidFill>
                  <a:schemeClr val="bg1"/>
                </a:solidFill>
              </a:rPr>
              <a:t>MPEG  Technical</a:t>
            </a:r>
          </a:p>
          <a:p>
            <a:pPr algn="ctr"/>
            <a:r>
              <a:rPr lang="en-US" sz="1400" dirty="0">
                <a:solidFill>
                  <a:schemeClr val="bg1"/>
                </a:solidFill>
              </a:rPr>
              <a:t>Coordination</a:t>
            </a:r>
          </a:p>
        </p:txBody>
      </p:sp>
      <p:pic>
        <p:nvPicPr>
          <p:cNvPr id="80" name="Picture 79" descr="A person wearing glasses&#10;&#10;Description automatically generated with low confidence">
            <a:extLst>
              <a:ext uri="{FF2B5EF4-FFF2-40B4-BE49-F238E27FC236}">
                <a16:creationId xmlns:a16="http://schemas.microsoft.com/office/drawing/2014/main" id="{6FD6C5BB-4721-6D45-8586-ECB22B877E0B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9450891" y="863109"/>
            <a:ext cx="829371" cy="1161119"/>
          </a:xfrm>
          <a:prstGeom prst="rect">
            <a:avLst/>
          </a:prstGeom>
        </p:spPr>
      </p:pic>
      <p:cxnSp>
        <p:nvCxnSpPr>
          <p:cNvPr id="81" name="Straight Arrow Connector 80">
            <a:extLst>
              <a:ext uri="{FF2B5EF4-FFF2-40B4-BE49-F238E27FC236}">
                <a16:creationId xmlns:a16="http://schemas.microsoft.com/office/drawing/2014/main" id="{3965BD6F-EC65-3542-8C44-F23D423485C0}"/>
              </a:ext>
            </a:extLst>
          </p:cNvPr>
          <p:cNvCxnSpPr>
            <a:cxnSpLocks/>
          </p:cNvCxnSpPr>
          <p:nvPr/>
        </p:nvCxnSpPr>
        <p:spPr>
          <a:xfrm flipH="1">
            <a:off x="1629504" y="3437156"/>
            <a:ext cx="201046" cy="0"/>
          </a:xfrm>
          <a:prstGeom prst="straightConnector1">
            <a:avLst/>
          </a:prstGeom>
          <a:ln w="25400">
            <a:solidFill>
              <a:schemeClr val="accent3">
                <a:lumMod val="40000"/>
                <a:lumOff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Straight Arrow Connector 81">
            <a:extLst>
              <a:ext uri="{FF2B5EF4-FFF2-40B4-BE49-F238E27FC236}">
                <a16:creationId xmlns:a16="http://schemas.microsoft.com/office/drawing/2014/main" id="{AD16B1DB-F68D-5346-9950-FCF379D273AC}"/>
              </a:ext>
            </a:extLst>
          </p:cNvPr>
          <p:cNvCxnSpPr>
            <a:cxnSpLocks/>
          </p:cNvCxnSpPr>
          <p:nvPr/>
        </p:nvCxnSpPr>
        <p:spPr>
          <a:xfrm flipH="1">
            <a:off x="1627156" y="4955834"/>
            <a:ext cx="201046" cy="0"/>
          </a:xfrm>
          <a:prstGeom prst="straightConnector1">
            <a:avLst/>
          </a:prstGeom>
          <a:ln w="25400">
            <a:solidFill>
              <a:schemeClr val="accent3">
                <a:lumMod val="40000"/>
                <a:lumOff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Straight Arrow Connector 82">
            <a:extLst>
              <a:ext uri="{FF2B5EF4-FFF2-40B4-BE49-F238E27FC236}">
                <a16:creationId xmlns:a16="http://schemas.microsoft.com/office/drawing/2014/main" id="{B13EBAFA-F779-6440-8DE7-154377B61750}"/>
              </a:ext>
            </a:extLst>
          </p:cNvPr>
          <p:cNvCxnSpPr>
            <a:cxnSpLocks/>
          </p:cNvCxnSpPr>
          <p:nvPr/>
        </p:nvCxnSpPr>
        <p:spPr>
          <a:xfrm flipH="1">
            <a:off x="10344669" y="1439600"/>
            <a:ext cx="201046" cy="0"/>
          </a:xfrm>
          <a:prstGeom prst="straightConnector1">
            <a:avLst/>
          </a:prstGeom>
          <a:ln w="25400">
            <a:solidFill>
              <a:schemeClr val="accent3">
                <a:lumMod val="40000"/>
                <a:lumOff val="60000"/>
              </a:schemeClr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5" name="TextBox 84">
            <a:extLst>
              <a:ext uri="{FF2B5EF4-FFF2-40B4-BE49-F238E27FC236}">
                <a16:creationId xmlns:a16="http://schemas.microsoft.com/office/drawing/2014/main" id="{C0982ABD-332E-6048-B649-C2684886DE4A}"/>
              </a:ext>
            </a:extLst>
          </p:cNvPr>
          <p:cNvSpPr txBox="1"/>
          <p:nvPr/>
        </p:nvSpPr>
        <p:spPr>
          <a:xfrm>
            <a:off x="8364131" y="1012684"/>
            <a:ext cx="114388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err="1">
                <a:solidFill>
                  <a:schemeClr val="accent3">
                    <a:lumMod val="40000"/>
                    <a:lumOff val="60000"/>
                  </a:schemeClr>
                </a:solidFill>
              </a:rPr>
              <a:t>Jörn</a:t>
            </a:r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 Ostermann, AG2 Convenor</a:t>
            </a:r>
          </a:p>
        </p:txBody>
      </p:sp>
      <p:sp>
        <p:nvSpPr>
          <p:cNvPr id="86" name="Rounded Rectangle 85">
            <a:extLst>
              <a:ext uri="{FF2B5EF4-FFF2-40B4-BE49-F238E27FC236}">
                <a16:creationId xmlns:a16="http://schemas.microsoft.com/office/drawing/2014/main" id="{C47EAEF5-67BC-4E47-B1CC-6A7A5C63FEAF}"/>
              </a:ext>
            </a:extLst>
          </p:cNvPr>
          <p:cNvSpPr/>
          <p:nvPr/>
        </p:nvSpPr>
        <p:spPr>
          <a:xfrm>
            <a:off x="10521129" y="2675449"/>
            <a:ext cx="1617782" cy="761066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AG 3</a:t>
            </a:r>
          </a:p>
          <a:p>
            <a:pPr algn="ctr"/>
            <a:r>
              <a:rPr lang="en-US" sz="1400" dirty="0">
                <a:solidFill>
                  <a:schemeClr val="bg1"/>
                </a:solidFill>
              </a:rPr>
              <a:t>MPEG Liaison and Communication</a:t>
            </a:r>
          </a:p>
        </p:txBody>
      </p:sp>
      <p:pic>
        <p:nvPicPr>
          <p:cNvPr id="89" name="Picture 88" descr="A person smiling for the camera&#10;&#10;Description automatically generated with medium confidence">
            <a:extLst>
              <a:ext uri="{FF2B5EF4-FFF2-40B4-BE49-F238E27FC236}">
                <a16:creationId xmlns:a16="http://schemas.microsoft.com/office/drawing/2014/main" id="{2ABF95B9-E0E4-AA41-8B87-DE0F7CBCBC6D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9358206" y="2639447"/>
            <a:ext cx="1012874" cy="1012874"/>
          </a:xfrm>
          <a:prstGeom prst="rect">
            <a:avLst/>
          </a:prstGeom>
        </p:spPr>
      </p:pic>
      <p:sp>
        <p:nvSpPr>
          <p:cNvPr id="92" name="TextBox 91">
            <a:extLst>
              <a:ext uri="{FF2B5EF4-FFF2-40B4-BE49-F238E27FC236}">
                <a16:creationId xmlns:a16="http://schemas.microsoft.com/office/drawing/2014/main" id="{09ED5F45-4D42-314C-805A-5AB209D22E81}"/>
              </a:ext>
            </a:extLst>
          </p:cNvPr>
          <p:cNvSpPr txBox="1"/>
          <p:nvPr/>
        </p:nvSpPr>
        <p:spPr>
          <a:xfrm>
            <a:off x="8396043" y="2686701"/>
            <a:ext cx="97068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err="1">
                <a:solidFill>
                  <a:schemeClr val="accent3">
                    <a:lumMod val="40000"/>
                    <a:lumOff val="60000"/>
                  </a:schemeClr>
                </a:solidFill>
              </a:rPr>
              <a:t>Kyuheon</a:t>
            </a:r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 Kim, AG3 Convenor</a:t>
            </a:r>
          </a:p>
        </p:txBody>
      </p:sp>
      <p:sp>
        <p:nvSpPr>
          <p:cNvPr id="93" name="Rounded Rectangle 92">
            <a:extLst>
              <a:ext uri="{FF2B5EF4-FFF2-40B4-BE49-F238E27FC236}">
                <a16:creationId xmlns:a16="http://schemas.microsoft.com/office/drawing/2014/main" id="{39256BB7-C634-C840-99FA-BD966C569109}"/>
              </a:ext>
            </a:extLst>
          </p:cNvPr>
          <p:cNvSpPr/>
          <p:nvPr/>
        </p:nvSpPr>
        <p:spPr>
          <a:xfrm>
            <a:off x="10511626" y="4291064"/>
            <a:ext cx="1629502" cy="885755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AG 5</a:t>
            </a:r>
          </a:p>
          <a:p>
            <a:pPr algn="ctr"/>
            <a:r>
              <a:rPr lang="en-US" sz="1400" dirty="0">
                <a:solidFill>
                  <a:schemeClr val="bg1"/>
                </a:solidFill>
              </a:rPr>
              <a:t>MPEG Visual Quality Assessment</a:t>
            </a: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A717CB30-82BB-2346-B0C8-0BB9236E0CAB}"/>
              </a:ext>
            </a:extLst>
          </p:cNvPr>
          <p:cNvSpPr txBox="1"/>
          <p:nvPr/>
        </p:nvSpPr>
        <p:spPr>
          <a:xfrm>
            <a:off x="8470762" y="4285632"/>
            <a:ext cx="97068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Mathias Wien, AG5 Convenor</a:t>
            </a:r>
          </a:p>
        </p:txBody>
      </p:sp>
      <p:cxnSp>
        <p:nvCxnSpPr>
          <p:cNvPr id="51" name="Straight Arrow Connector 50">
            <a:extLst>
              <a:ext uri="{FF2B5EF4-FFF2-40B4-BE49-F238E27FC236}">
                <a16:creationId xmlns:a16="http://schemas.microsoft.com/office/drawing/2014/main" id="{E6E00074-4C64-8F40-A240-139D582BD07F}"/>
              </a:ext>
            </a:extLst>
          </p:cNvPr>
          <p:cNvCxnSpPr>
            <a:cxnSpLocks/>
          </p:cNvCxnSpPr>
          <p:nvPr/>
        </p:nvCxnSpPr>
        <p:spPr>
          <a:xfrm flipH="1">
            <a:off x="6773593" y="6373368"/>
            <a:ext cx="201046" cy="0"/>
          </a:xfrm>
          <a:prstGeom prst="straightConnector1">
            <a:avLst/>
          </a:prstGeom>
          <a:ln w="25400">
            <a:solidFill>
              <a:schemeClr val="accent3">
                <a:lumMod val="40000"/>
                <a:lumOff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6" descr="A person wearing glasses&#10;&#10;Description automatically generated with medium confidence">
            <a:extLst>
              <a:ext uri="{FF2B5EF4-FFF2-40B4-BE49-F238E27FC236}">
                <a16:creationId xmlns:a16="http://schemas.microsoft.com/office/drawing/2014/main" id="{33F2280B-6996-7B48-9300-5DFBFD956EAD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986130" y="5817212"/>
            <a:ext cx="884858" cy="1017342"/>
          </a:xfrm>
          <a:prstGeom prst="rect">
            <a:avLst/>
          </a:prstGeom>
        </p:spPr>
      </p:pic>
      <p:sp>
        <p:nvSpPr>
          <p:cNvPr id="56" name="TextBox 55">
            <a:extLst>
              <a:ext uri="{FF2B5EF4-FFF2-40B4-BE49-F238E27FC236}">
                <a16:creationId xmlns:a16="http://schemas.microsoft.com/office/drawing/2014/main" id="{C3B7F54F-5D3F-C346-97E8-2E81C2CD88BB}"/>
              </a:ext>
            </a:extLst>
          </p:cNvPr>
          <p:cNvSpPr txBox="1"/>
          <p:nvPr/>
        </p:nvSpPr>
        <p:spPr>
          <a:xfrm>
            <a:off x="7919902" y="5820390"/>
            <a:ext cx="97068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Gary Sullivan, SC29 Chairman</a:t>
            </a:r>
          </a:p>
        </p:txBody>
      </p:sp>
      <p:cxnSp>
        <p:nvCxnSpPr>
          <p:cNvPr id="65" name="Straight Arrow Connector 64">
            <a:extLst>
              <a:ext uri="{FF2B5EF4-FFF2-40B4-BE49-F238E27FC236}">
                <a16:creationId xmlns:a16="http://schemas.microsoft.com/office/drawing/2014/main" id="{348A01CA-6414-BC49-AEC0-03353B5F2977}"/>
              </a:ext>
            </a:extLst>
          </p:cNvPr>
          <p:cNvCxnSpPr>
            <a:cxnSpLocks/>
          </p:cNvCxnSpPr>
          <p:nvPr/>
        </p:nvCxnSpPr>
        <p:spPr>
          <a:xfrm flipH="1">
            <a:off x="10368477" y="3101156"/>
            <a:ext cx="201046" cy="0"/>
          </a:xfrm>
          <a:prstGeom prst="straightConnector1">
            <a:avLst/>
          </a:prstGeom>
          <a:ln w="25400">
            <a:solidFill>
              <a:schemeClr val="accent3">
                <a:lumMod val="40000"/>
                <a:lumOff val="60000"/>
              </a:schemeClr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Arrow Connector 83">
            <a:extLst>
              <a:ext uri="{FF2B5EF4-FFF2-40B4-BE49-F238E27FC236}">
                <a16:creationId xmlns:a16="http://schemas.microsoft.com/office/drawing/2014/main" id="{90474163-EE8C-B94D-9531-1B86B7002B2E}"/>
              </a:ext>
            </a:extLst>
          </p:cNvPr>
          <p:cNvCxnSpPr>
            <a:cxnSpLocks/>
          </p:cNvCxnSpPr>
          <p:nvPr/>
        </p:nvCxnSpPr>
        <p:spPr>
          <a:xfrm flipH="1">
            <a:off x="10349424" y="4761501"/>
            <a:ext cx="201046" cy="0"/>
          </a:xfrm>
          <a:prstGeom prst="straightConnector1">
            <a:avLst/>
          </a:prstGeom>
          <a:ln w="25400">
            <a:solidFill>
              <a:schemeClr val="accent3">
                <a:lumMod val="40000"/>
                <a:lumOff val="60000"/>
              </a:schemeClr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5" name="Picture 94" descr="A person smiling for the camera&#10;&#10;Description automatically generated with medium confidence">
            <a:extLst>
              <a:ext uri="{FF2B5EF4-FFF2-40B4-BE49-F238E27FC236}">
                <a16:creationId xmlns:a16="http://schemas.microsoft.com/office/drawing/2014/main" id="{CE76BCBF-8781-3342-AC49-C6E624DE0C93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9343769" y="4150691"/>
            <a:ext cx="1037138" cy="1037138"/>
          </a:xfrm>
          <a:prstGeom prst="rect">
            <a:avLst/>
          </a:prstGeom>
        </p:spPr>
      </p:pic>
      <p:sp>
        <p:nvSpPr>
          <p:cNvPr id="2" name="Snip Same Side Corner Rectangle 1">
            <a:extLst>
              <a:ext uri="{FF2B5EF4-FFF2-40B4-BE49-F238E27FC236}">
                <a16:creationId xmlns:a16="http://schemas.microsoft.com/office/drawing/2014/main" id="{51653DFF-F06F-8E40-9B46-E71CC70952D3}"/>
              </a:ext>
            </a:extLst>
          </p:cNvPr>
          <p:cNvSpPr/>
          <p:nvPr/>
        </p:nvSpPr>
        <p:spPr>
          <a:xfrm>
            <a:off x="5516867" y="5917253"/>
            <a:ext cx="1249682" cy="829671"/>
          </a:xfrm>
          <a:prstGeom prst="snip2SameRect">
            <a:avLst/>
          </a:prstGeom>
          <a:solidFill>
            <a:schemeClr val="accent1">
              <a:lumMod val="60000"/>
              <a:lumOff val="40000"/>
            </a:schemeClr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bg1"/>
                </a:solidFill>
              </a:rPr>
              <a:t>SC 29</a:t>
            </a:r>
          </a:p>
        </p:txBody>
      </p:sp>
      <p:pic>
        <p:nvPicPr>
          <p:cNvPr id="5" name="Picture 4" descr="A person with short hair wearing a green jacket&#10;&#10;Description automatically generated">
            <a:extLst>
              <a:ext uri="{FF2B5EF4-FFF2-40B4-BE49-F238E27FC236}">
                <a16:creationId xmlns:a16="http://schemas.microsoft.com/office/drawing/2014/main" id="{0EB6B9B0-17C5-C526-F88F-83460690EA2E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4239442" y="4380415"/>
            <a:ext cx="844859" cy="11264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46632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98CF1BA-4F43-D224-9F70-E83ACC299C6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8" name="Group 37">
            <a:extLst>
              <a:ext uri="{FF2B5EF4-FFF2-40B4-BE49-F238E27FC236}">
                <a16:creationId xmlns:a16="http://schemas.microsoft.com/office/drawing/2014/main" id="{944FD037-A065-C863-0608-8DADBEFA4184}"/>
              </a:ext>
            </a:extLst>
          </p:cNvPr>
          <p:cNvGrpSpPr/>
          <p:nvPr/>
        </p:nvGrpSpPr>
        <p:grpSpPr>
          <a:xfrm>
            <a:off x="1395742" y="128482"/>
            <a:ext cx="8702441" cy="6577838"/>
            <a:chOff x="2568812" y="128482"/>
            <a:chExt cx="7564737" cy="6577838"/>
          </a:xfrm>
        </p:grpSpPr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D5D39955-34AE-D216-62D1-7E673226CF83}"/>
                </a:ext>
              </a:extLst>
            </p:cNvPr>
            <p:cNvGrpSpPr/>
            <p:nvPr/>
          </p:nvGrpSpPr>
          <p:grpSpPr>
            <a:xfrm>
              <a:off x="3444306" y="128482"/>
              <a:ext cx="553387" cy="6577838"/>
              <a:chOff x="3433194" y="128482"/>
              <a:chExt cx="553387" cy="6577838"/>
            </a:xfrm>
          </p:grpSpPr>
          <p:cxnSp>
            <p:nvCxnSpPr>
              <p:cNvPr id="109" name="Straight Connector 108">
                <a:extLst>
                  <a:ext uri="{FF2B5EF4-FFF2-40B4-BE49-F238E27FC236}">
                    <a16:creationId xmlns:a16="http://schemas.microsoft.com/office/drawing/2014/main" id="{6F3DD3FE-681B-4296-4B04-C70A204F5E2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710760" y="680668"/>
                <a:ext cx="0" cy="6025652"/>
              </a:xfrm>
              <a:prstGeom prst="line">
                <a:avLst/>
              </a:prstGeom>
              <a:ln w="19050">
                <a:solidFill>
                  <a:schemeClr val="bg2">
                    <a:lumMod val="60000"/>
                    <a:lumOff val="40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38D6C3CA-5494-C500-7F81-7219EE4CBFB4}"/>
                  </a:ext>
                </a:extLst>
              </p:cNvPr>
              <p:cNvSpPr txBox="1"/>
              <p:nvPr/>
            </p:nvSpPr>
            <p:spPr>
              <a:xfrm>
                <a:off x="3433194" y="128482"/>
                <a:ext cx="553387" cy="353939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b="1" dirty="0"/>
                  <a:t>2024</a:t>
                </a:r>
              </a:p>
            </p:txBody>
          </p:sp>
        </p:grpSp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5B9D27DA-D283-2B0B-48B6-DF8A374AC2E3}"/>
                </a:ext>
              </a:extLst>
            </p:cNvPr>
            <p:cNvGrpSpPr/>
            <p:nvPr/>
          </p:nvGrpSpPr>
          <p:grpSpPr>
            <a:xfrm>
              <a:off x="5036246" y="128482"/>
              <a:ext cx="538703" cy="6577838"/>
              <a:chOff x="5027868" y="128482"/>
              <a:chExt cx="538703" cy="6577838"/>
            </a:xfrm>
          </p:grpSpPr>
          <p:cxnSp>
            <p:nvCxnSpPr>
              <p:cNvPr id="73" name="Straight Connector 72">
                <a:extLst>
                  <a:ext uri="{FF2B5EF4-FFF2-40B4-BE49-F238E27FC236}">
                    <a16:creationId xmlns:a16="http://schemas.microsoft.com/office/drawing/2014/main" id="{CDB52E6C-5F68-2972-052D-11542739686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292968" y="680668"/>
                <a:ext cx="0" cy="6025652"/>
              </a:xfrm>
              <a:prstGeom prst="line">
                <a:avLst/>
              </a:prstGeom>
              <a:ln w="19050">
                <a:solidFill>
                  <a:schemeClr val="bg2">
                    <a:lumMod val="60000"/>
                    <a:lumOff val="40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23AEE00F-0EDA-4EE2-DD1F-93C0AE3BB2DD}"/>
                  </a:ext>
                </a:extLst>
              </p:cNvPr>
              <p:cNvSpPr txBox="1"/>
              <p:nvPr/>
            </p:nvSpPr>
            <p:spPr>
              <a:xfrm>
                <a:off x="5027868" y="128482"/>
                <a:ext cx="538703" cy="353939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b="1" dirty="0"/>
                  <a:t>2025</a:t>
                </a:r>
              </a:p>
            </p:txBody>
          </p:sp>
        </p:grp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167EBB65-82A9-66E8-3B65-37C2D2EBBF41}"/>
                </a:ext>
              </a:extLst>
            </p:cNvPr>
            <p:cNvGrpSpPr/>
            <p:nvPr/>
          </p:nvGrpSpPr>
          <p:grpSpPr>
            <a:xfrm>
              <a:off x="6609738" y="131049"/>
              <a:ext cx="557706" cy="6575271"/>
              <a:chOff x="6598493" y="131049"/>
              <a:chExt cx="557706" cy="6575271"/>
            </a:xfrm>
          </p:grpSpPr>
          <p:cxnSp>
            <p:nvCxnSpPr>
              <p:cNvPr id="111" name="Straight Connector 110">
                <a:extLst>
                  <a:ext uri="{FF2B5EF4-FFF2-40B4-BE49-F238E27FC236}">
                    <a16:creationId xmlns:a16="http://schemas.microsoft.com/office/drawing/2014/main" id="{25E828DE-1814-E211-8960-0B4DD816353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875178" y="680668"/>
                <a:ext cx="0" cy="6025652"/>
              </a:xfrm>
              <a:prstGeom prst="line">
                <a:avLst/>
              </a:prstGeom>
              <a:ln w="19050">
                <a:solidFill>
                  <a:schemeClr val="bg2">
                    <a:lumMod val="60000"/>
                    <a:lumOff val="40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5" name="TextBox 54">
                <a:extLst>
                  <a:ext uri="{FF2B5EF4-FFF2-40B4-BE49-F238E27FC236}">
                    <a16:creationId xmlns:a16="http://schemas.microsoft.com/office/drawing/2014/main" id="{5FEC0AFE-099E-A8F4-2AF5-0F62FA4087BA}"/>
                  </a:ext>
                </a:extLst>
              </p:cNvPr>
              <p:cNvSpPr txBox="1"/>
              <p:nvPr/>
            </p:nvSpPr>
            <p:spPr>
              <a:xfrm>
                <a:off x="6598493" y="131049"/>
                <a:ext cx="557706" cy="353939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b="1" dirty="0"/>
                  <a:t>2026</a:t>
                </a:r>
              </a:p>
            </p:txBody>
          </p:sp>
        </p:grpSp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4B77F3E4-F0CA-9E04-7B04-C7DDEF56448D}"/>
                </a:ext>
              </a:extLst>
            </p:cNvPr>
            <p:cNvGrpSpPr/>
            <p:nvPr/>
          </p:nvGrpSpPr>
          <p:grpSpPr>
            <a:xfrm>
              <a:off x="8197058" y="131049"/>
              <a:ext cx="540719" cy="6575271"/>
              <a:chOff x="8185799" y="131049"/>
              <a:chExt cx="540719" cy="6575271"/>
            </a:xfrm>
          </p:grpSpPr>
          <p:cxnSp>
            <p:nvCxnSpPr>
              <p:cNvPr id="112" name="Straight Connector 111">
                <a:extLst>
                  <a:ext uri="{FF2B5EF4-FFF2-40B4-BE49-F238E27FC236}">
                    <a16:creationId xmlns:a16="http://schemas.microsoft.com/office/drawing/2014/main" id="{3499560A-AF2F-F204-2C56-14C4C6BF6F5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457386" y="680668"/>
                <a:ext cx="0" cy="6025652"/>
              </a:xfrm>
              <a:prstGeom prst="line">
                <a:avLst/>
              </a:prstGeom>
              <a:ln w="19050">
                <a:solidFill>
                  <a:schemeClr val="bg2">
                    <a:lumMod val="60000"/>
                    <a:lumOff val="40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42B81188-E5C1-BFFA-3989-1EC1EE7C2D46}"/>
                  </a:ext>
                </a:extLst>
              </p:cNvPr>
              <p:cNvSpPr txBox="1"/>
              <p:nvPr/>
            </p:nvSpPr>
            <p:spPr>
              <a:xfrm>
                <a:off x="8185799" y="131049"/>
                <a:ext cx="540719" cy="353939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b="1" dirty="0"/>
                  <a:t>2027</a:t>
                </a:r>
              </a:p>
            </p:txBody>
          </p:sp>
        </p:grpSp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3113B96D-94BB-8BD8-6166-3DE83A5E909D}"/>
                </a:ext>
              </a:extLst>
            </p:cNvPr>
            <p:cNvGrpSpPr/>
            <p:nvPr/>
          </p:nvGrpSpPr>
          <p:grpSpPr>
            <a:xfrm>
              <a:off x="9574403" y="131049"/>
              <a:ext cx="559146" cy="6575271"/>
              <a:chOff x="9554072" y="131049"/>
              <a:chExt cx="559146" cy="6575271"/>
            </a:xfrm>
          </p:grpSpPr>
          <p:cxnSp>
            <p:nvCxnSpPr>
              <p:cNvPr id="113" name="Straight Connector 112">
                <a:extLst>
                  <a:ext uri="{FF2B5EF4-FFF2-40B4-BE49-F238E27FC236}">
                    <a16:creationId xmlns:a16="http://schemas.microsoft.com/office/drawing/2014/main" id="{5F8A3ACF-4110-C45A-1A4A-BD7AC8658FF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31890" y="680668"/>
                <a:ext cx="0" cy="6025652"/>
              </a:xfrm>
              <a:prstGeom prst="line">
                <a:avLst/>
              </a:prstGeom>
              <a:ln w="19050">
                <a:solidFill>
                  <a:schemeClr val="bg2">
                    <a:lumMod val="60000"/>
                    <a:lumOff val="40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4" name="TextBox 63">
                <a:extLst>
                  <a:ext uri="{FF2B5EF4-FFF2-40B4-BE49-F238E27FC236}">
                    <a16:creationId xmlns:a16="http://schemas.microsoft.com/office/drawing/2014/main" id="{1F4560CD-0A93-A3F5-33B6-CF45905A5A7B}"/>
                  </a:ext>
                </a:extLst>
              </p:cNvPr>
              <p:cNvSpPr txBox="1"/>
              <p:nvPr/>
            </p:nvSpPr>
            <p:spPr>
              <a:xfrm>
                <a:off x="9554072" y="131049"/>
                <a:ext cx="559146" cy="353939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b="1" dirty="0"/>
                  <a:t>2028</a:t>
                </a:r>
              </a:p>
            </p:txBody>
          </p:sp>
        </p:grpSp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33224058-2F44-EAC2-1CF4-417D59DF2343}"/>
                </a:ext>
              </a:extLst>
            </p:cNvPr>
            <p:cNvGrpSpPr/>
            <p:nvPr/>
          </p:nvGrpSpPr>
          <p:grpSpPr>
            <a:xfrm>
              <a:off x="2568812" y="436009"/>
              <a:ext cx="6008940" cy="200051"/>
              <a:chOff x="2573747" y="456142"/>
              <a:chExt cx="6008940" cy="200051"/>
            </a:xfrm>
          </p:grpSpPr>
          <p:sp>
            <p:nvSpPr>
              <p:cNvPr id="72" name="TextBox 71">
                <a:extLst>
                  <a:ext uri="{FF2B5EF4-FFF2-40B4-BE49-F238E27FC236}">
                    <a16:creationId xmlns:a16="http://schemas.microsoft.com/office/drawing/2014/main" id="{51488E5F-1D06-2021-F9C1-8671E8FE2003}"/>
                  </a:ext>
                </a:extLst>
              </p:cNvPr>
              <p:cNvSpPr txBox="1"/>
              <p:nvPr/>
            </p:nvSpPr>
            <p:spPr>
              <a:xfrm>
                <a:off x="3585050" y="456142"/>
                <a:ext cx="268928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145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76" name="TextBox 75">
                <a:extLst>
                  <a:ext uri="{FF2B5EF4-FFF2-40B4-BE49-F238E27FC236}">
                    <a16:creationId xmlns:a16="http://schemas.microsoft.com/office/drawing/2014/main" id="{DC775E1D-DC93-4AC1-D533-7AA868008C13}"/>
                  </a:ext>
                </a:extLst>
              </p:cNvPr>
              <p:cNvSpPr txBox="1"/>
              <p:nvPr/>
            </p:nvSpPr>
            <p:spPr>
              <a:xfrm>
                <a:off x="5153853" y="456142"/>
                <a:ext cx="274502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149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77" name="TextBox 76">
                <a:extLst>
                  <a:ext uri="{FF2B5EF4-FFF2-40B4-BE49-F238E27FC236}">
                    <a16:creationId xmlns:a16="http://schemas.microsoft.com/office/drawing/2014/main" id="{38FB7C4D-6EB6-4BF2-142D-B0A1322533A3}"/>
                  </a:ext>
                </a:extLst>
              </p:cNvPr>
              <p:cNvSpPr txBox="1"/>
              <p:nvPr/>
            </p:nvSpPr>
            <p:spPr>
              <a:xfrm>
                <a:off x="6731120" y="456142"/>
                <a:ext cx="264749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153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78" name="TextBox 77">
                <a:extLst>
                  <a:ext uri="{FF2B5EF4-FFF2-40B4-BE49-F238E27FC236}">
                    <a16:creationId xmlns:a16="http://schemas.microsoft.com/office/drawing/2014/main" id="{9F7E19EF-A5D0-5943-8A68-668BEF2F1FB3}"/>
                  </a:ext>
                </a:extLst>
              </p:cNvPr>
              <p:cNvSpPr txBox="1"/>
              <p:nvPr/>
            </p:nvSpPr>
            <p:spPr>
              <a:xfrm>
                <a:off x="8317938" y="456142"/>
                <a:ext cx="264749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157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1" name="TextBox 80">
                <a:extLst>
                  <a:ext uri="{FF2B5EF4-FFF2-40B4-BE49-F238E27FC236}">
                    <a16:creationId xmlns:a16="http://schemas.microsoft.com/office/drawing/2014/main" id="{A4EF41B0-87AF-0424-BE2A-4092D86290E9}"/>
                  </a:ext>
                </a:extLst>
              </p:cNvPr>
              <p:cNvSpPr txBox="1"/>
              <p:nvPr/>
            </p:nvSpPr>
            <p:spPr>
              <a:xfrm>
                <a:off x="3978166" y="456142"/>
                <a:ext cx="274502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146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2" name="TextBox 81">
                <a:extLst>
                  <a:ext uri="{FF2B5EF4-FFF2-40B4-BE49-F238E27FC236}">
                    <a16:creationId xmlns:a16="http://schemas.microsoft.com/office/drawing/2014/main" id="{4B843827-CC5F-8E72-E99C-575EF8F24A7F}"/>
                  </a:ext>
                </a:extLst>
              </p:cNvPr>
              <p:cNvSpPr txBox="1"/>
              <p:nvPr/>
            </p:nvSpPr>
            <p:spPr>
              <a:xfrm>
                <a:off x="4373651" y="456142"/>
                <a:ext cx="268928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147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3" name="TextBox 82">
                <a:extLst>
                  <a:ext uri="{FF2B5EF4-FFF2-40B4-BE49-F238E27FC236}">
                    <a16:creationId xmlns:a16="http://schemas.microsoft.com/office/drawing/2014/main" id="{BAA9A313-A575-9995-BFEB-BB93EBDED574}"/>
                  </a:ext>
                </a:extLst>
              </p:cNvPr>
              <p:cNvSpPr txBox="1"/>
              <p:nvPr/>
            </p:nvSpPr>
            <p:spPr>
              <a:xfrm>
                <a:off x="4762063" y="456142"/>
                <a:ext cx="275896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148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5" name="TextBox 84">
                <a:extLst>
                  <a:ext uri="{FF2B5EF4-FFF2-40B4-BE49-F238E27FC236}">
                    <a16:creationId xmlns:a16="http://schemas.microsoft.com/office/drawing/2014/main" id="{A6CECAFD-EF60-7EDC-866C-771C114457FC}"/>
                  </a:ext>
                </a:extLst>
              </p:cNvPr>
              <p:cNvSpPr txBox="1"/>
              <p:nvPr/>
            </p:nvSpPr>
            <p:spPr>
              <a:xfrm>
                <a:off x="5550033" y="456142"/>
                <a:ext cx="267535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150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6" name="TextBox 85">
                <a:extLst>
                  <a:ext uri="{FF2B5EF4-FFF2-40B4-BE49-F238E27FC236}">
                    <a16:creationId xmlns:a16="http://schemas.microsoft.com/office/drawing/2014/main" id="{FCE4FD48-B0B1-CCA1-E66D-BE081806E69B}"/>
                  </a:ext>
                </a:extLst>
              </p:cNvPr>
              <p:cNvSpPr txBox="1"/>
              <p:nvPr/>
            </p:nvSpPr>
            <p:spPr>
              <a:xfrm>
                <a:off x="5943426" y="456142"/>
                <a:ext cx="266141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151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7" name="TextBox 86">
                <a:extLst>
                  <a:ext uri="{FF2B5EF4-FFF2-40B4-BE49-F238E27FC236}">
                    <a16:creationId xmlns:a16="http://schemas.microsoft.com/office/drawing/2014/main" id="{632DCD51-7DD2-EC98-38A5-7ADC9A52AF8E}"/>
                  </a:ext>
                </a:extLst>
              </p:cNvPr>
              <p:cNvSpPr txBox="1"/>
              <p:nvPr/>
            </p:nvSpPr>
            <p:spPr>
              <a:xfrm>
                <a:off x="6336925" y="456142"/>
                <a:ext cx="266141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152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8" name="TextBox 87">
                <a:extLst>
                  <a:ext uri="{FF2B5EF4-FFF2-40B4-BE49-F238E27FC236}">
                    <a16:creationId xmlns:a16="http://schemas.microsoft.com/office/drawing/2014/main" id="{F1388674-536B-E55E-A125-E5C065FC7A33}"/>
                  </a:ext>
                </a:extLst>
              </p:cNvPr>
              <p:cNvSpPr txBox="1"/>
              <p:nvPr/>
            </p:nvSpPr>
            <p:spPr>
              <a:xfrm>
                <a:off x="7123331" y="456142"/>
                <a:ext cx="268928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154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9" name="TextBox 88">
                <a:extLst>
                  <a:ext uri="{FF2B5EF4-FFF2-40B4-BE49-F238E27FC236}">
                    <a16:creationId xmlns:a16="http://schemas.microsoft.com/office/drawing/2014/main" id="{AA7AB116-F6E4-F913-3000-CEE64E8A5B9C}"/>
                  </a:ext>
                </a:extLst>
              </p:cNvPr>
              <p:cNvSpPr txBox="1"/>
              <p:nvPr/>
            </p:nvSpPr>
            <p:spPr>
              <a:xfrm>
                <a:off x="7522926" y="456142"/>
                <a:ext cx="264749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155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91" name="TextBox 90">
                <a:extLst>
                  <a:ext uri="{FF2B5EF4-FFF2-40B4-BE49-F238E27FC236}">
                    <a16:creationId xmlns:a16="http://schemas.microsoft.com/office/drawing/2014/main" id="{AA991224-E54F-FB70-2CBB-85AD9AC682CF}"/>
                  </a:ext>
                </a:extLst>
              </p:cNvPr>
              <p:cNvSpPr txBox="1"/>
              <p:nvPr/>
            </p:nvSpPr>
            <p:spPr>
              <a:xfrm>
                <a:off x="7917644" y="456142"/>
                <a:ext cx="270323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156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103" name="TextBox 102">
                <a:extLst>
                  <a:ext uri="{FF2B5EF4-FFF2-40B4-BE49-F238E27FC236}">
                    <a16:creationId xmlns:a16="http://schemas.microsoft.com/office/drawing/2014/main" id="{8D89CFCB-1F63-923E-6EEF-3147CB75589F}"/>
                  </a:ext>
                </a:extLst>
              </p:cNvPr>
              <p:cNvSpPr txBox="1"/>
              <p:nvPr/>
            </p:nvSpPr>
            <p:spPr>
              <a:xfrm>
                <a:off x="2573747" y="456142"/>
                <a:ext cx="849587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MPEG meeting: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</p:grp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B1CA45E7-3292-42D8-7497-A429F1920F91}"/>
              </a:ext>
            </a:extLst>
          </p:cNvPr>
          <p:cNvGrpSpPr/>
          <p:nvPr/>
        </p:nvGrpSpPr>
        <p:grpSpPr>
          <a:xfrm>
            <a:off x="57523" y="588310"/>
            <a:ext cx="12184459" cy="6398124"/>
            <a:chOff x="1047914" y="271607"/>
            <a:chExt cx="12184459" cy="6745008"/>
          </a:xfrm>
        </p:grpSpPr>
        <p:sp>
          <p:nvSpPr>
            <p:cNvPr id="107" name="TextBox 106">
              <a:extLst>
                <a:ext uri="{FF2B5EF4-FFF2-40B4-BE49-F238E27FC236}">
                  <a16:creationId xmlns:a16="http://schemas.microsoft.com/office/drawing/2014/main" id="{A7D7071C-C501-48E7-34F4-4F6D2C82B4C5}"/>
                </a:ext>
              </a:extLst>
            </p:cNvPr>
            <p:cNvSpPr txBox="1"/>
            <p:nvPr/>
          </p:nvSpPr>
          <p:spPr>
            <a:xfrm>
              <a:off x="11128352" y="1143840"/>
              <a:ext cx="1942180" cy="1378963"/>
            </a:xfrm>
            <a:prstGeom prst="rect">
              <a:avLst/>
            </a:prstGeom>
            <a:noFill/>
          </p:spPr>
          <p:txBody>
            <a:bodyPr wrap="square" lIns="76197" tIns="38098" rIns="76197" bIns="38098" rtlCol="0">
              <a:spAutoFit/>
            </a:bodyPr>
            <a:lstStyle/>
            <a:p>
              <a:pPr algn="r"/>
              <a:r>
                <a:rPr lang="en-GB" sz="4000" b="1" dirty="0">
                  <a:solidFill>
                    <a:srgbClr val="FF717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Media</a:t>
              </a:r>
              <a:br>
                <a:rPr lang="en-GB" sz="4000" b="1" dirty="0">
                  <a:solidFill>
                    <a:srgbClr val="FF717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</a:br>
              <a:r>
                <a:rPr lang="en-GB" sz="4000" b="1" dirty="0">
                  <a:solidFill>
                    <a:srgbClr val="FF717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Coding</a:t>
              </a:r>
              <a:endParaRPr lang="en-GB" sz="4400" b="1" dirty="0">
                <a:solidFill>
                  <a:srgbClr val="FF717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61" name="TextBox 60">
              <a:extLst>
                <a:ext uri="{FF2B5EF4-FFF2-40B4-BE49-F238E27FC236}">
                  <a16:creationId xmlns:a16="http://schemas.microsoft.com/office/drawing/2014/main" id="{A157716C-5AD1-27BD-3DE2-A0BDA9DC09EB}"/>
                </a:ext>
              </a:extLst>
            </p:cNvPr>
            <p:cNvSpPr txBox="1"/>
            <p:nvPr/>
          </p:nvSpPr>
          <p:spPr>
            <a:xfrm>
              <a:off x="1840777" y="520822"/>
              <a:ext cx="3688850" cy="186021"/>
            </a:xfrm>
            <a:prstGeom prst="rightArrow">
              <a:avLst>
                <a:gd name="adj1" fmla="val 59315"/>
                <a:gd name="adj2" fmla="val 50000"/>
              </a:avLst>
            </a:prstGeom>
            <a:gradFill>
              <a:gsLst>
                <a:gs pos="0">
                  <a:srgbClr val="615C56">
                    <a:alpha val="0"/>
                  </a:srgbClr>
                </a:gs>
                <a:gs pos="100000">
                  <a:srgbClr val="D01900"/>
                </a:gs>
              </a:gsLst>
              <a:lin ang="0" scaled="0"/>
            </a:gradFill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en-US"/>
              </a:defPPr>
              <a:lvl1pPr algn="ctr">
                <a:defRPr sz="1200" b="1"/>
              </a:lvl1pPr>
            </a:lstStyle>
            <a:p>
              <a:r>
                <a:rPr lang="en-GB" dirty="0"/>
                <a:t>MPEG Immersive Video v.2</a:t>
              </a: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DF84246E-8417-F9FA-F5EC-8EBB1F136879}"/>
                </a:ext>
              </a:extLst>
            </p:cNvPr>
            <p:cNvSpPr txBox="1"/>
            <p:nvPr/>
          </p:nvSpPr>
          <p:spPr>
            <a:xfrm>
              <a:off x="1390767" y="271607"/>
              <a:ext cx="4637529" cy="250676"/>
            </a:xfrm>
            <a:prstGeom prst="rightArrow">
              <a:avLst>
                <a:gd name="adj1" fmla="val 50969"/>
                <a:gd name="adj2" fmla="val 47829"/>
              </a:avLst>
            </a:prstGeom>
            <a:gradFill>
              <a:gsLst>
                <a:gs pos="0">
                  <a:srgbClr val="615C56">
                    <a:alpha val="0"/>
                  </a:srgbClr>
                </a:gs>
                <a:gs pos="100000">
                  <a:srgbClr val="D01900"/>
                </a:gs>
              </a:gsLst>
              <a:lin ang="0" scaled="0"/>
            </a:gradFill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nl-NL"/>
              </a:defPPr>
              <a:lvl1pPr algn="ctr">
                <a:defRPr sz="1400" b="1"/>
              </a:lvl1pPr>
            </a:lstStyle>
            <a:p>
              <a:r>
                <a:rPr lang="en-GB" sz="1200" dirty="0"/>
                <a:t>6 </a:t>
              </a:r>
              <a:r>
                <a:rPr lang="en-GB" sz="1200" dirty="0" err="1"/>
                <a:t>DoF</a:t>
              </a:r>
              <a:r>
                <a:rPr lang="en-GB" sz="1200" dirty="0"/>
                <a:t> Audio</a:t>
              </a:r>
            </a:p>
          </p:txBody>
        </p:sp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605777E5-69FE-FA58-DFBD-A4BD7E13E118}"/>
                </a:ext>
              </a:extLst>
            </p:cNvPr>
            <p:cNvGrpSpPr/>
            <p:nvPr/>
          </p:nvGrpSpPr>
          <p:grpSpPr>
            <a:xfrm>
              <a:off x="1943843" y="4437895"/>
              <a:ext cx="8821089" cy="1734275"/>
              <a:chOff x="3102767" y="4008162"/>
              <a:chExt cx="8821089" cy="1734275"/>
            </a:xfrm>
          </p:grpSpPr>
          <p:sp>
            <p:nvSpPr>
              <p:cNvPr id="66" name="TextBox 65">
                <a:extLst>
                  <a:ext uri="{FF2B5EF4-FFF2-40B4-BE49-F238E27FC236}">
                    <a16:creationId xmlns:a16="http://schemas.microsoft.com/office/drawing/2014/main" id="{58064019-6B47-6A88-2E88-81A40C44FC1B}"/>
                  </a:ext>
                </a:extLst>
              </p:cNvPr>
              <p:cNvSpPr txBox="1"/>
              <p:nvPr/>
            </p:nvSpPr>
            <p:spPr>
              <a:xfrm>
                <a:off x="3337329" y="4008162"/>
                <a:ext cx="5212478" cy="318189"/>
              </a:xfrm>
              <a:prstGeom prst="rightArrow">
                <a:avLst>
                  <a:gd name="adj1" fmla="val 61197"/>
                  <a:gd name="adj2" fmla="val 50000"/>
                </a:avLst>
              </a:prstGeom>
              <a:gradFill>
                <a:gsLst>
                  <a:gs pos="0">
                    <a:schemeClr val="bg1">
                      <a:alpha val="0"/>
                    </a:schemeClr>
                  </a:gs>
                  <a:gs pos="100000">
                    <a:schemeClr val="tx2">
                      <a:lumMod val="75000"/>
                    </a:schemeClr>
                  </a:gs>
                </a:gsLst>
                <a:lin ang="0" scaled="0"/>
              </a:gradFill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p:spPr>
            <p:txBody>
              <a:bodyPr wrap="square" anchor="ctr" anchorCtr="1">
                <a:noAutofit/>
              </a:bodyPr>
              <a:lstStyle>
                <a:defPPr>
                  <a:defRPr lang="en-US"/>
                </a:defPPr>
                <a:lvl1pPr algn="ctr">
                  <a:defRPr sz="1400" b="1"/>
                </a:lvl1pPr>
              </a:lstStyle>
              <a:p>
                <a:r>
                  <a:rPr lang="en-GB" sz="1200" dirty="0"/>
                  <a:t>Scene Description with Advanced Interactivity</a:t>
                </a:r>
              </a:p>
            </p:txBody>
          </p:sp>
          <p:sp>
            <p:nvSpPr>
              <p:cNvPr id="108" name="TextBox 107">
                <a:extLst>
                  <a:ext uri="{FF2B5EF4-FFF2-40B4-BE49-F238E27FC236}">
                    <a16:creationId xmlns:a16="http://schemas.microsoft.com/office/drawing/2014/main" id="{2E0F24F9-678D-4773-D8D0-881D390E0E11}"/>
                  </a:ext>
                </a:extLst>
              </p:cNvPr>
              <p:cNvSpPr txBox="1"/>
              <p:nvPr/>
            </p:nvSpPr>
            <p:spPr>
              <a:xfrm>
                <a:off x="3102767" y="5490286"/>
                <a:ext cx="8821089" cy="252151"/>
              </a:xfrm>
              <a:prstGeom prst="rightArrow">
                <a:avLst>
                  <a:gd name="adj1" fmla="val 61197"/>
                  <a:gd name="adj2" fmla="val 50000"/>
                </a:avLst>
              </a:prstGeom>
              <a:gradFill>
                <a:gsLst>
                  <a:gs pos="0">
                    <a:schemeClr val="bg1">
                      <a:alpha val="0"/>
                    </a:schemeClr>
                  </a:gs>
                  <a:gs pos="100000">
                    <a:schemeClr val="tx2">
                      <a:lumMod val="75000"/>
                    </a:schemeClr>
                  </a:gs>
                </a:gsLst>
                <a:lin ang="0" scaled="0"/>
              </a:gradFill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p:spPr>
            <p:txBody>
              <a:bodyPr wrap="square" anchor="ctr" anchorCtr="1">
                <a:noAutofit/>
              </a:bodyPr>
              <a:lstStyle>
                <a:defPPr>
                  <a:defRPr lang="en-US"/>
                </a:defPPr>
                <a:lvl1pPr algn="ctr">
                  <a:defRPr sz="1400" b="1"/>
                </a:lvl1pPr>
              </a:lstStyle>
              <a:p>
                <a:r>
                  <a:rPr lang="en-GB" sz="1200" dirty="0"/>
                  <a:t>Media authenticity and provenance indication</a:t>
                </a:r>
              </a:p>
            </p:txBody>
          </p:sp>
        </p:grpSp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E685A0A9-2F13-EB69-A744-CA30309DBC6F}"/>
                </a:ext>
              </a:extLst>
            </p:cNvPr>
            <p:cNvSpPr txBox="1"/>
            <p:nvPr/>
          </p:nvSpPr>
          <p:spPr>
            <a:xfrm>
              <a:off x="1315492" y="1709575"/>
              <a:ext cx="6101454" cy="295848"/>
            </a:xfrm>
            <a:prstGeom prst="rightArrow">
              <a:avLst>
                <a:gd name="adj1" fmla="val 54721"/>
                <a:gd name="adj2" fmla="val 50000"/>
              </a:avLst>
            </a:prstGeom>
            <a:gradFill>
              <a:gsLst>
                <a:gs pos="0">
                  <a:schemeClr val="bg1">
                    <a:alpha val="0"/>
                  </a:schemeClr>
                </a:gs>
                <a:gs pos="100000">
                  <a:srgbClr val="FF9191"/>
                </a:gs>
              </a:gsLst>
              <a:lin ang="0" scaled="0"/>
            </a:gra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en-US"/>
              </a:defPPr>
              <a:lvl1pPr algn="ctr">
                <a:defRPr sz="1200" b="1" i="1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</a:defRPr>
              </a:lvl1pPr>
            </a:lstStyle>
            <a:p>
              <a:pPr algn="r"/>
              <a:r>
                <a:rPr lang="en-GB" i="0" dirty="0"/>
                <a:t>Enhanced Geometry-based PCC (advanced compression tools)</a:t>
              </a:r>
            </a:p>
          </p:txBody>
        </p: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2BE9A158-B837-BD5A-A417-4EAD668F4D52}"/>
                </a:ext>
              </a:extLst>
            </p:cNvPr>
            <p:cNvSpPr txBox="1"/>
            <p:nvPr/>
          </p:nvSpPr>
          <p:spPr>
            <a:xfrm>
              <a:off x="1047914" y="3992100"/>
              <a:ext cx="4520385" cy="270764"/>
            </a:xfrm>
            <a:prstGeom prst="rightArrow">
              <a:avLst>
                <a:gd name="adj1" fmla="val 60230"/>
                <a:gd name="adj2" fmla="val 50000"/>
              </a:avLst>
            </a:prstGeom>
            <a:gradFill>
              <a:gsLst>
                <a:gs pos="0">
                  <a:schemeClr val="bg1">
                    <a:alpha val="0"/>
                  </a:schemeClr>
                </a:gs>
                <a:gs pos="100000">
                  <a:schemeClr val="tx2">
                    <a:lumMod val="75000"/>
                  </a:schemeClr>
                </a:gs>
              </a:gsLst>
              <a:lin ang="0" scaled="0"/>
            </a:gradFill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nl-NL"/>
              </a:defPPr>
              <a:lvl1pPr algn="ctr">
                <a:defRPr sz="1400" b="1"/>
              </a:lvl1pPr>
            </a:lstStyle>
            <a:p>
              <a:r>
                <a:rPr lang="en-GB" sz="1000" dirty="0"/>
                <a:t>Omnidirectional </a:t>
              </a:r>
              <a:r>
                <a:rPr lang="en-GB" sz="1000" dirty="0" err="1"/>
                <a:t>MediA</a:t>
              </a:r>
              <a:r>
                <a:rPr lang="en-GB" sz="1000" dirty="0"/>
                <a:t> Format (OMAF) – Server-Side Dynamic Adaptation</a:t>
              </a:r>
            </a:p>
          </p:txBody>
        </p:sp>
        <p:sp>
          <p:nvSpPr>
            <p:cNvPr id="67" name="TextBox 66">
              <a:extLst>
                <a:ext uri="{FF2B5EF4-FFF2-40B4-BE49-F238E27FC236}">
                  <a16:creationId xmlns:a16="http://schemas.microsoft.com/office/drawing/2014/main" id="{5177DE9A-F39A-D4A9-0C7E-93D80352465D}"/>
                </a:ext>
              </a:extLst>
            </p:cNvPr>
            <p:cNvSpPr txBox="1"/>
            <p:nvPr/>
          </p:nvSpPr>
          <p:spPr>
            <a:xfrm>
              <a:off x="1167654" y="4684156"/>
              <a:ext cx="8031577" cy="286518"/>
            </a:xfrm>
            <a:prstGeom prst="rightArrow">
              <a:avLst>
                <a:gd name="adj1" fmla="val 61197"/>
                <a:gd name="adj2" fmla="val 50000"/>
              </a:avLst>
            </a:prstGeom>
            <a:gradFill>
              <a:gsLst>
                <a:gs pos="0">
                  <a:schemeClr val="bg1">
                    <a:alpha val="0"/>
                  </a:schemeClr>
                </a:gs>
                <a:gs pos="100000">
                  <a:schemeClr val="tx2">
                    <a:lumMod val="75000"/>
                  </a:schemeClr>
                </a:gs>
              </a:gsLst>
              <a:lin ang="0" scaled="0"/>
            </a:gradFill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en-US"/>
              </a:defPPr>
              <a:lvl1pPr algn="ctr">
                <a:defRPr sz="1400" b="1"/>
              </a:lvl1pPr>
            </a:lstStyle>
            <a:p>
              <a:r>
                <a:rPr lang="en-GB" sz="1200" dirty="0"/>
                <a:t>Video Decoding  Interface</a:t>
              </a:r>
            </a:p>
          </p:txBody>
        </p: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D314126E-CB5C-4D4D-3476-6C81EDEF06D0}"/>
                </a:ext>
              </a:extLst>
            </p:cNvPr>
            <p:cNvSpPr txBox="1"/>
            <p:nvPr/>
          </p:nvSpPr>
          <p:spPr>
            <a:xfrm>
              <a:off x="10594548" y="5637652"/>
              <a:ext cx="2495240" cy="1378963"/>
            </a:xfrm>
            <a:prstGeom prst="rect">
              <a:avLst/>
            </a:prstGeom>
            <a:noFill/>
          </p:spPr>
          <p:txBody>
            <a:bodyPr wrap="square" lIns="76197" tIns="38098" rIns="76197" bIns="38098" rtlCol="0">
              <a:spAutoFit/>
            </a:bodyPr>
            <a:lstStyle/>
            <a:p>
              <a:pPr algn="r"/>
              <a:r>
                <a:rPr lang="en-GB" sz="4000" b="1" dirty="0">
                  <a:solidFill>
                    <a:srgbClr val="A3ACE5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Beyond Media</a:t>
              </a:r>
              <a:endParaRPr lang="en-GB" sz="6000" b="1" dirty="0">
                <a:solidFill>
                  <a:srgbClr val="A3ACE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59" name="TextBox 58">
              <a:extLst>
                <a:ext uri="{FF2B5EF4-FFF2-40B4-BE49-F238E27FC236}">
                  <a16:creationId xmlns:a16="http://schemas.microsoft.com/office/drawing/2014/main" id="{E68947CA-74AF-52BE-68BC-3D97FE171F41}"/>
                </a:ext>
              </a:extLst>
            </p:cNvPr>
            <p:cNvSpPr txBox="1"/>
            <p:nvPr/>
          </p:nvSpPr>
          <p:spPr>
            <a:xfrm>
              <a:off x="10336635" y="3680048"/>
              <a:ext cx="2895738" cy="1378963"/>
            </a:xfrm>
            <a:prstGeom prst="rect">
              <a:avLst/>
            </a:prstGeom>
            <a:noFill/>
          </p:spPr>
          <p:txBody>
            <a:bodyPr wrap="square" lIns="76197" tIns="38098" rIns="76197" bIns="38098" rtlCol="0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4000" b="1" i="0" u="none" strike="noStrike" kern="1200" cap="none" spc="0" normalizeH="0" baseline="0" dirty="0">
                  <a:ln>
                    <a:noFill/>
                  </a:ln>
                  <a:solidFill>
                    <a:srgbClr val="73CBB2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Corbel" panose="020B0503020204020204"/>
                  <a:ea typeface="+mn-ea"/>
                  <a:cs typeface="+mn-cs"/>
                </a:rPr>
                <a:t>Systems  and Tools</a:t>
              </a:r>
            </a:p>
          </p:txBody>
        </p:sp>
      </p:grpSp>
      <p:sp>
        <p:nvSpPr>
          <p:cNvPr id="117" name="TextBox 116">
            <a:extLst>
              <a:ext uri="{FF2B5EF4-FFF2-40B4-BE49-F238E27FC236}">
                <a16:creationId xmlns:a16="http://schemas.microsoft.com/office/drawing/2014/main" id="{6082F868-49E8-39A9-8441-37631A62A926}"/>
              </a:ext>
            </a:extLst>
          </p:cNvPr>
          <p:cNvSpPr txBox="1"/>
          <p:nvPr/>
        </p:nvSpPr>
        <p:spPr>
          <a:xfrm>
            <a:off x="400376" y="2793163"/>
            <a:ext cx="6906715" cy="326637"/>
          </a:xfrm>
          <a:prstGeom prst="rightArrow">
            <a:avLst>
              <a:gd name="adj1" fmla="val 59315"/>
              <a:gd name="adj2" fmla="val 50000"/>
            </a:avLst>
          </a:prstGeom>
          <a:gradFill>
            <a:gsLst>
              <a:gs pos="0">
                <a:srgbClr val="615C56">
                  <a:alpha val="0"/>
                </a:srgbClr>
              </a:gs>
              <a:gs pos="100000">
                <a:srgbClr val="D01900"/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200" b="1"/>
            </a:lvl1pPr>
          </a:lstStyle>
          <a:p>
            <a:r>
              <a:rPr lang="en-GB" dirty="0"/>
              <a:t>Video Coding for Machines</a:t>
            </a:r>
          </a:p>
        </p:txBody>
      </p:sp>
      <p:sp>
        <p:nvSpPr>
          <p:cNvPr id="119" name="TextBox 118">
            <a:extLst>
              <a:ext uri="{FF2B5EF4-FFF2-40B4-BE49-F238E27FC236}">
                <a16:creationId xmlns:a16="http://schemas.microsoft.com/office/drawing/2014/main" id="{A3A7FF75-69E3-82AC-DBC9-E9364F5E67BB}"/>
              </a:ext>
            </a:extLst>
          </p:cNvPr>
          <p:cNvSpPr txBox="1"/>
          <p:nvPr/>
        </p:nvSpPr>
        <p:spPr>
          <a:xfrm>
            <a:off x="1189977" y="4288930"/>
            <a:ext cx="7023814" cy="271783"/>
          </a:xfrm>
          <a:prstGeom prst="rightArrow">
            <a:avLst>
              <a:gd name="adj1" fmla="val 61197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tx2">
                  <a:lumMod val="75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400" b="1"/>
            </a:lvl1pPr>
          </a:lstStyle>
          <a:p>
            <a:r>
              <a:rPr lang="en-GB" sz="1200" dirty="0"/>
              <a:t>Carriage of Dynamic Mesh Compression</a:t>
            </a:r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7AECF629-6BD3-1BDC-1AA5-38598DBBA50E}"/>
              </a:ext>
            </a:extLst>
          </p:cNvPr>
          <p:cNvSpPr txBox="1"/>
          <p:nvPr/>
        </p:nvSpPr>
        <p:spPr>
          <a:xfrm>
            <a:off x="-245324" y="3667641"/>
            <a:ext cx="4823232" cy="290888"/>
          </a:xfrm>
          <a:prstGeom prst="rightArrow">
            <a:avLst>
              <a:gd name="adj1" fmla="val 61197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tx2">
                  <a:lumMod val="75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400" b="1"/>
            </a:lvl1pPr>
          </a:lstStyle>
          <a:p>
            <a:r>
              <a:rPr lang="en-GB" sz="1200" dirty="0"/>
              <a:t>Green metadata v.3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A58D56C-454F-817D-0CB9-E5089A60905B}"/>
              </a:ext>
            </a:extLst>
          </p:cNvPr>
          <p:cNvSpPr txBox="1"/>
          <p:nvPr/>
        </p:nvSpPr>
        <p:spPr>
          <a:xfrm>
            <a:off x="1029546" y="5182236"/>
            <a:ext cx="5384491" cy="276614"/>
          </a:xfrm>
          <a:prstGeom prst="rightArrow">
            <a:avLst>
              <a:gd name="adj1" fmla="val 61197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tx2">
                  <a:lumMod val="60000"/>
                  <a:lumOff val="40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400" b="1"/>
            </a:lvl1pPr>
          </a:lstStyle>
          <a:p>
            <a:r>
              <a:rPr lang="en-GB" sz="1100" dirty="0"/>
              <a:t>Holographic media to renderers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9F0E930-C68C-B950-DA7C-2C7890494156}"/>
              </a:ext>
            </a:extLst>
          </p:cNvPr>
          <p:cNvSpPr txBox="1"/>
          <p:nvPr/>
        </p:nvSpPr>
        <p:spPr>
          <a:xfrm>
            <a:off x="487387" y="3914781"/>
            <a:ext cx="3786111" cy="259551"/>
          </a:xfrm>
          <a:prstGeom prst="rightArrow">
            <a:avLst>
              <a:gd name="adj1" fmla="val 61197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tx2">
                  <a:lumMod val="60000"/>
                  <a:lumOff val="40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400" b="1"/>
            </a:lvl1pPr>
          </a:lstStyle>
          <a:p>
            <a:r>
              <a:rPr lang="en-GB" sz="1100" dirty="0"/>
              <a:t>Redundant Encoding and Packaging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A933DEF-B11F-7283-9B8E-CE4BD3A70BEB}"/>
              </a:ext>
            </a:extLst>
          </p:cNvPr>
          <p:cNvSpPr txBox="1"/>
          <p:nvPr/>
        </p:nvSpPr>
        <p:spPr>
          <a:xfrm>
            <a:off x="658864" y="3004292"/>
            <a:ext cx="4823232" cy="291188"/>
          </a:xfrm>
          <a:prstGeom prst="rightArrow">
            <a:avLst>
              <a:gd name="adj1" fmla="val 50969"/>
              <a:gd name="adj2" fmla="val 47829"/>
            </a:avLst>
          </a:prstGeom>
          <a:gradFill>
            <a:gsLst>
              <a:gs pos="0">
                <a:srgbClr val="615C56">
                  <a:alpha val="0"/>
                </a:srgbClr>
              </a:gs>
              <a:gs pos="100000">
                <a:srgbClr val="D01900"/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200" b="1"/>
            </a:lvl1pPr>
          </a:lstStyle>
          <a:p>
            <a:r>
              <a:rPr lang="en-GB" dirty="0"/>
              <a:t>Haptics  Coding v.2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E66653A-E328-3CA4-F45F-F842F64C143F}"/>
              </a:ext>
            </a:extLst>
          </p:cNvPr>
          <p:cNvSpPr txBox="1"/>
          <p:nvPr/>
        </p:nvSpPr>
        <p:spPr>
          <a:xfrm>
            <a:off x="2297890" y="3260489"/>
            <a:ext cx="5884992" cy="290888"/>
          </a:xfrm>
          <a:prstGeom prst="rightArrow">
            <a:avLst>
              <a:gd name="adj1" fmla="val 60230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tx2">
                  <a:lumMod val="75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nl-NL"/>
            </a:defPPr>
            <a:lvl1pPr algn="ctr">
              <a:defRPr sz="1400" b="1"/>
            </a:lvl1pPr>
          </a:lstStyle>
          <a:p>
            <a:r>
              <a:rPr lang="en-GB" sz="1200" dirty="0"/>
              <a:t>Carriage of Haptics Data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FB8821B-60D1-A81C-A826-58D13F64934D}"/>
              </a:ext>
            </a:extLst>
          </p:cNvPr>
          <p:cNvSpPr txBox="1"/>
          <p:nvPr/>
        </p:nvSpPr>
        <p:spPr>
          <a:xfrm>
            <a:off x="552777" y="2176283"/>
            <a:ext cx="5873773" cy="270723"/>
          </a:xfrm>
          <a:prstGeom prst="rightArrow">
            <a:avLst>
              <a:gd name="adj1" fmla="val 52605"/>
              <a:gd name="adj2" fmla="val 53919"/>
            </a:avLst>
          </a:prstGeom>
          <a:gradFill>
            <a:gsLst>
              <a:gs pos="0">
                <a:srgbClr val="615C56">
                  <a:alpha val="0"/>
                </a:srgbClr>
              </a:gs>
              <a:gs pos="100000">
                <a:srgbClr val="D01900"/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nl-NL"/>
            </a:defPPr>
            <a:lvl1pPr algn="ctr">
              <a:defRPr sz="1400" b="1"/>
            </a:lvl1pPr>
          </a:lstStyle>
          <a:p>
            <a:r>
              <a:rPr lang="en-GB" sz="1200" dirty="0"/>
              <a:t>Compression of LIDAR 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77618C7E-455D-4DD1-9E2F-8B5F9578F6A9}"/>
              </a:ext>
            </a:extLst>
          </p:cNvPr>
          <p:cNvSpPr txBox="1"/>
          <p:nvPr/>
        </p:nvSpPr>
        <p:spPr>
          <a:xfrm>
            <a:off x="9207395" y="445529"/>
            <a:ext cx="314183" cy="200051"/>
          </a:xfrm>
          <a:prstGeom prst="rect">
            <a:avLst/>
          </a:prstGeom>
          <a:noFill/>
        </p:spPr>
        <p:txBody>
          <a:bodyPr wrap="none" lIns="76197" tIns="38098" rIns="76197" bIns="38098" rtlCol="0">
            <a:spAutoFit/>
          </a:bodyPr>
          <a:lstStyle/>
          <a:p>
            <a:pPr algn="ctr"/>
            <a:r>
              <a:rPr lang="en-GB" sz="800" b="1" dirty="0">
                <a:solidFill>
                  <a:schemeClr val="tx1">
                    <a:lumMod val="50000"/>
                  </a:schemeClr>
                </a:solidFill>
              </a:rPr>
              <a:t>160</a:t>
            </a:r>
            <a:endParaRPr lang="en-GB" sz="1100" b="1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BD14AF92-C391-0161-3B29-D7A2D6141F75}"/>
              </a:ext>
            </a:extLst>
          </p:cNvPr>
          <p:cNvSpPr txBox="1"/>
          <p:nvPr/>
        </p:nvSpPr>
        <p:spPr>
          <a:xfrm>
            <a:off x="8444888" y="445529"/>
            <a:ext cx="312580" cy="200051"/>
          </a:xfrm>
          <a:prstGeom prst="rect">
            <a:avLst/>
          </a:prstGeom>
          <a:noFill/>
        </p:spPr>
        <p:txBody>
          <a:bodyPr wrap="none" lIns="76197" tIns="38098" rIns="76197" bIns="38098" rtlCol="0">
            <a:spAutoFit/>
          </a:bodyPr>
          <a:lstStyle/>
          <a:p>
            <a:pPr algn="ctr"/>
            <a:r>
              <a:rPr lang="en-GB" sz="800" b="1" dirty="0">
                <a:solidFill>
                  <a:schemeClr val="tx1">
                    <a:lumMod val="50000"/>
                  </a:schemeClr>
                </a:solidFill>
              </a:rPr>
              <a:t>158</a:t>
            </a:r>
            <a:endParaRPr lang="en-GB" sz="1100" b="1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6267A797-8DCF-6F44-2EEF-46D7D9DAFC2C}"/>
              </a:ext>
            </a:extLst>
          </p:cNvPr>
          <p:cNvSpPr txBox="1"/>
          <p:nvPr/>
        </p:nvSpPr>
        <p:spPr>
          <a:xfrm>
            <a:off x="8834115" y="445529"/>
            <a:ext cx="310978" cy="200051"/>
          </a:xfrm>
          <a:prstGeom prst="rect">
            <a:avLst/>
          </a:prstGeom>
          <a:noFill/>
        </p:spPr>
        <p:txBody>
          <a:bodyPr wrap="none" lIns="76197" tIns="38098" rIns="76197" bIns="38098" rtlCol="0">
            <a:spAutoFit/>
          </a:bodyPr>
          <a:lstStyle/>
          <a:p>
            <a:pPr algn="ctr"/>
            <a:r>
              <a:rPr lang="en-GB" sz="800" b="1" dirty="0">
                <a:solidFill>
                  <a:schemeClr val="tx1">
                    <a:lumMod val="50000"/>
                  </a:schemeClr>
                </a:solidFill>
              </a:rPr>
              <a:t>159</a:t>
            </a:r>
            <a:endParaRPr lang="en-GB" sz="1100" b="1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856F383-C230-4957-209A-14EBF74BB1F3}"/>
              </a:ext>
            </a:extLst>
          </p:cNvPr>
          <p:cNvSpPr txBox="1"/>
          <p:nvPr/>
        </p:nvSpPr>
        <p:spPr>
          <a:xfrm>
            <a:off x="177263" y="3480284"/>
            <a:ext cx="5376550" cy="264198"/>
          </a:xfrm>
          <a:prstGeom prst="rightArrow">
            <a:avLst>
              <a:gd name="adj1" fmla="val 61197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tx2">
                  <a:lumMod val="75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400" b="1"/>
            </a:lvl1pPr>
          </a:lstStyle>
          <a:p>
            <a:r>
              <a:rPr lang="en-GB" sz="1200" dirty="0"/>
              <a:t>Open Font Format v.5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86E8D07-D1F8-28BD-4239-992401994F16}"/>
              </a:ext>
            </a:extLst>
          </p:cNvPr>
          <p:cNvSpPr txBox="1"/>
          <p:nvPr/>
        </p:nvSpPr>
        <p:spPr>
          <a:xfrm>
            <a:off x="1143234" y="5718672"/>
            <a:ext cx="5242585" cy="276614"/>
          </a:xfrm>
          <a:prstGeom prst="rightArrow">
            <a:avLst>
              <a:gd name="adj1" fmla="val 61197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tx2">
                  <a:lumMod val="60000"/>
                  <a:lumOff val="40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400" b="1"/>
            </a:lvl1pPr>
          </a:lstStyle>
          <a:p>
            <a:r>
              <a:rPr lang="en-GB" sz="1200" dirty="0"/>
              <a:t>CMAF v.3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FC7AA3E-94C0-8304-AA50-D646AF18AD8B}"/>
              </a:ext>
            </a:extLst>
          </p:cNvPr>
          <p:cNvSpPr txBox="1"/>
          <p:nvPr/>
        </p:nvSpPr>
        <p:spPr>
          <a:xfrm>
            <a:off x="2108216" y="5425936"/>
            <a:ext cx="6456313" cy="157608"/>
          </a:xfrm>
          <a:prstGeom prst="rightArrow">
            <a:avLst>
              <a:gd name="adj1" fmla="val 60230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tx2">
                  <a:lumMod val="75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nl-NL"/>
            </a:defPPr>
            <a:lvl1pPr algn="ctr">
              <a:defRPr sz="1400" b="1"/>
            </a:lvl1pPr>
          </a:lstStyle>
          <a:p>
            <a:r>
              <a:rPr lang="en-GB" sz="1200" dirty="0"/>
              <a:t>DASH v.7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3A25AD73-CC27-19CF-3E99-4DAF6339FC92}"/>
              </a:ext>
            </a:extLst>
          </p:cNvPr>
          <p:cNvSpPr txBox="1"/>
          <p:nvPr/>
        </p:nvSpPr>
        <p:spPr>
          <a:xfrm>
            <a:off x="1544944" y="5531337"/>
            <a:ext cx="6658917" cy="236447"/>
          </a:xfrm>
          <a:prstGeom prst="rightArrow">
            <a:avLst>
              <a:gd name="adj1" fmla="val 61197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tx2">
                  <a:lumMod val="75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400" b="1"/>
            </a:lvl1pPr>
          </a:lstStyle>
          <a:p>
            <a:r>
              <a:rPr lang="en-GB" sz="1200" dirty="0"/>
              <a:t>File Format (ISOBMFF) v.9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18D383EF-6656-16CF-2A9F-1D18D127F96F}"/>
              </a:ext>
            </a:extLst>
          </p:cNvPr>
          <p:cNvSpPr txBox="1"/>
          <p:nvPr/>
        </p:nvSpPr>
        <p:spPr>
          <a:xfrm>
            <a:off x="1871009" y="6132643"/>
            <a:ext cx="6311872" cy="276614"/>
          </a:xfrm>
          <a:prstGeom prst="rightArrow">
            <a:avLst>
              <a:gd name="adj1" fmla="val 55129"/>
              <a:gd name="adj2" fmla="val 52152"/>
            </a:avLst>
          </a:prstGeom>
          <a:gradFill flip="none" rotWithShape="1">
            <a:gsLst>
              <a:gs pos="24000">
                <a:schemeClr val="accent4">
                  <a:lumMod val="67000"/>
                  <a:alpha val="3000"/>
                </a:schemeClr>
              </a:gs>
              <a:gs pos="48000">
                <a:schemeClr val="accent4">
                  <a:lumMod val="97000"/>
                  <a:lumOff val="3000"/>
                </a:schemeClr>
              </a:gs>
              <a:gs pos="100000">
                <a:schemeClr val="accent4">
                  <a:lumMod val="60000"/>
                  <a:lumOff val="40000"/>
                </a:schemeClr>
              </a:gs>
            </a:gsLst>
            <a:lin ang="2700000" scaled="1"/>
            <a:tileRect/>
          </a:gra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200" b="1" i="1">
                <a:solidFill>
                  <a:schemeClr val="tx1">
                    <a:lumMod val="50000"/>
                    <a:lumOff val="50000"/>
                  </a:schemeClr>
                </a:solidFill>
                <a:effectLst/>
              </a:defRPr>
            </a:lvl1pPr>
          </a:lstStyle>
          <a:p>
            <a:r>
              <a:rPr lang="en-GB" i="0" dirty="0"/>
              <a:t>Graph genome support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6B40F810-8A30-8BCE-6C4D-BA82746BFF28}"/>
              </a:ext>
            </a:extLst>
          </p:cNvPr>
          <p:cNvSpPr txBox="1"/>
          <p:nvPr/>
        </p:nvSpPr>
        <p:spPr>
          <a:xfrm>
            <a:off x="1851798" y="6332584"/>
            <a:ext cx="6300173" cy="276614"/>
          </a:xfrm>
          <a:prstGeom prst="rightArrow">
            <a:avLst>
              <a:gd name="adj1" fmla="val 55129"/>
              <a:gd name="adj2" fmla="val 52152"/>
            </a:avLst>
          </a:prstGeom>
          <a:gradFill flip="none" rotWithShape="1">
            <a:gsLst>
              <a:gs pos="28000">
                <a:schemeClr val="accent4">
                  <a:lumMod val="67000"/>
                  <a:alpha val="69000"/>
                </a:schemeClr>
              </a:gs>
              <a:gs pos="8000">
                <a:schemeClr val="accent4">
                  <a:lumMod val="97000"/>
                  <a:lumOff val="3000"/>
                  <a:alpha val="36387"/>
                </a:schemeClr>
              </a:gs>
              <a:gs pos="100000">
                <a:schemeClr val="accent4">
                  <a:lumMod val="60000"/>
                  <a:lumOff val="40000"/>
                </a:schemeClr>
              </a:gs>
            </a:gsLst>
            <a:lin ang="2700000" scaled="1"/>
            <a:tileRect/>
          </a:gra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200" b="1" i="1">
                <a:solidFill>
                  <a:schemeClr val="tx1">
                    <a:lumMod val="50000"/>
                    <a:lumOff val="50000"/>
                  </a:schemeClr>
                </a:solidFill>
                <a:effectLst/>
              </a:defRPr>
            </a:lvl1pPr>
          </a:lstStyle>
          <a:p>
            <a:r>
              <a:rPr lang="en-GB" i="0" dirty="0"/>
              <a:t>New search capabilities of genomic data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D65D35AD-5305-3184-D650-89CDF0812CD0}"/>
              </a:ext>
            </a:extLst>
          </p:cNvPr>
          <p:cNvSpPr txBox="1"/>
          <p:nvPr/>
        </p:nvSpPr>
        <p:spPr>
          <a:xfrm>
            <a:off x="1938030" y="2567409"/>
            <a:ext cx="4488519" cy="302250"/>
          </a:xfrm>
          <a:prstGeom prst="rightArrow">
            <a:avLst>
              <a:gd name="adj1" fmla="val 52605"/>
              <a:gd name="adj2" fmla="val 53919"/>
            </a:avLst>
          </a:prstGeom>
          <a:gradFill>
            <a:gsLst>
              <a:gs pos="0">
                <a:srgbClr val="615C56">
                  <a:alpha val="0"/>
                </a:srgbClr>
              </a:gs>
              <a:gs pos="100000">
                <a:srgbClr val="D01900"/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nl-NL"/>
            </a:defPPr>
            <a:lvl1pPr algn="ctr">
              <a:defRPr sz="1400" b="1"/>
            </a:lvl1pPr>
          </a:lstStyle>
          <a:p>
            <a:r>
              <a:rPr lang="en-GB" sz="1200" dirty="0"/>
              <a:t>AI Graphics Compression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AD532C29-2476-4634-1C14-C83123313718}"/>
              </a:ext>
            </a:extLst>
          </p:cNvPr>
          <p:cNvSpPr txBox="1"/>
          <p:nvPr/>
        </p:nvSpPr>
        <p:spPr>
          <a:xfrm>
            <a:off x="4508806" y="1148917"/>
            <a:ext cx="4488520" cy="294819"/>
          </a:xfrm>
          <a:prstGeom prst="rightArrow">
            <a:avLst>
              <a:gd name="adj1" fmla="val 52605"/>
              <a:gd name="adj2" fmla="val 53919"/>
            </a:avLst>
          </a:prstGeom>
          <a:gradFill>
            <a:gsLst>
              <a:gs pos="0">
                <a:srgbClr val="615C56">
                  <a:alpha val="0"/>
                </a:srgbClr>
              </a:gs>
              <a:gs pos="100000">
                <a:srgbClr val="D01900"/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nl-NL"/>
            </a:defPPr>
            <a:lvl1pPr algn="ctr">
              <a:defRPr sz="1400" b="1"/>
            </a:lvl1pPr>
          </a:lstStyle>
          <a:p>
            <a:r>
              <a:rPr lang="en-GB" sz="1200" dirty="0"/>
              <a:t>Feature Coding for Machines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CF4916DA-B611-D870-2F4D-B9F120A7CD29}"/>
              </a:ext>
            </a:extLst>
          </p:cNvPr>
          <p:cNvSpPr txBox="1"/>
          <p:nvPr/>
        </p:nvSpPr>
        <p:spPr>
          <a:xfrm>
            <a:off x="3104646" y="921062"/>
            <a:ext cx="2877425" cy="298750"/>
          </a:xfrm>
          <a:prstGeom prst="rightArrow">
            <a:avLst>
              <a:gd name="adj1" fmla="val 52605"/>
              <a:gd name="adj2" fmla="val 53919"/>
            </a:avLst>
          </a:prstGeom>
          <a:gradFill>
            <a:gsLst>
              <a:gs pos="0">
                <a:srgbClr val="615C56">
                  <a:alpha val="0"/>
                </a:srgbClr>
              </a:gs>
              <a:gs pos="100000">
                <a:srgbClr val="D01900"/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nl-NL"/>
            </a:defPPr>
            <a:lvl1pPr algn="ctr">
              <a:defRPr sz="1400" b="1"/>
            </a:lvl1pPr>
          </a:lstStyle>
          <a:p>
            <a:r>
              <a:rPr lang="en-GB" sz="900" dirty="0"/>
              <a:t>Video coding optimizations for machine analysis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3A5C8211-C0BD-6CE5-FB56-65EE19966367}"/>
              </a:ext>
            </a:extLst>
          </p:cNvPr>
          <p:cNvSpPr txBox="1"/>
          <p:nvPr/>
        </p:nvSpPr>
        <p:spPr>
          <a:xfrm>
            <a:off x="3857723" y="2378426"/>
            <a:ext cx="5233516" cy="289368"/>
          </a:xfrm>
          <a:prstGeom prst="rightArrow">
            <a:avLst>
              <a:gd name="adj1" fmla="val 52605"/>
              <a:gd name="adj2" fmla="val 53919"/>
            </a:avLst>
          </a:prstGeom>
          <a:gradFill>
            <a:gsLst>
              <a:gs pos="0">
                <a:srgbClr val="615C56">
                  <a:alpha val="0"/>
                </a:srgbClr>
              </a:gs>
              <a:gs pos="100000">
                <a:srgbClr val="D01900"/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nl-NL"/>
            </a:defPPr>
            <a:lvl1pPr algn="ctr">
              <a:defRPr sz="1400" b="1"/>
            </a:lvl1pPr>
          </a:lstStyle>
          <a:p>
            <a:r>
              <a:rPr lang="en-GB" sz="1200" dirty="0" err="1"/>
              <a:t>Lenslet</a:t>
            </a:r>
            <a:r>
              <a:rPr lang="en-GB" sz="1200" dirty="0"/>
              <a:t> Video Coding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EEE1859B-C0BF-302C-624E-7C43B4659D3F}"/>
              </a:ext>
            </a:extLst>
          </p:cNvPr>
          <p:cNvSpPr txBox="1"/>
          <p:nvPr/>
        </p:nvSpPr>
        <p:spPr>
          <a:xfrm>
            <a:off x="3213990" y="6556424"/>
            <a:ext cx="2728820" cy="276614"/>
          </a:xfrm>
          <a:prstGeom prst="rightArrow">
            <a:avLst>
              <a:gd name="adj1" fmla="val 55129"/>
              <a:gd name="adj2" fmla="val 52152"/>
            </a:avLst>
          </a:prstGeom>
          <a:gradFill flip="none" rotWithShape="1">
            <a:gsLst>
              <a:gs pos="28000">
                <a:schemeClr val="accent4">
                  <a:lumMod val="67000"/>
                  <a:alpha val="69000"/>
                </a:schemeClr>
              </a:gs>
              <a:gs pos="8000">
                <a:schemeClr val="accent4">
                  <a:lumMod val="97000"/>
                  <a:lumOff val="3000"/>
                  <a:alpha val="36387"/>
                </a:schemeClr>
              </a:gs>
              <a:gs pos="100000">
                <a:schemeClr val="accent4">
                  <a:lumMod val="60000"/>
                  <a:lumOff val="40000"/>
                </a:schemeClr>
              </a:gs>
            </a:gsLst>
            <a:lin ang="2700000" scaled="1"/>
            <a:tileRect/>
          </a:gra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200" b="1" i="1">
                <a:solidFill>
                  <a:schemeClr val="tx1">
                    <a:lumMod val="50000"/>
                    <a:lumOff val="50000"/>
                  </a:schemeClr>
                </a:solidFill>
                <a:effectLst/>
              </a:defRPr>
            </a:lvl1pPr>
          </a:lstStyle>
          <a:p>
            <a:r>
              <a:rPr lang="en-GB" i="0" dirty="0"/>
              <a:t>Biomedical waveform coding (BWC)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C80F1908-E679-4783-4CD3-6F8FF9717950}"/>
              </a:ext>
            </a:extLst>
          </p:cNvPr>
          <p:cNvSpPr txBox="1"/>
          <p:nvPr/>
        </p:nvSpPr>
        <p:spPr>
          <a:xfrm>
            <a:off x="653593" y="4977285"/>
            <a:ext cx="7910938" cy="261317"/>
          </a:xfrm>
          <a:prstGeom prst="rightArrow">
            <a:avLst>
              <a:gd name="adj1" fmla="val 61197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tx2">
                  <a:lumMod val="60000"/>
                  <a:lumOff val="40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400" b="1"/>
            </a:lvl1pPr>
          </a:lstStyle>
          <a:p>
            <a:r>
              <a:rPr lang="en-GB" sz="1200" dirty="0"/>
              <a:t>Avatar representation formats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8F0DF7A5-AEB8-50EF-FD96-0B8A116BB809}"/>
              </a:ext>
            </a:extLst>
          </p:cNvPr>
          <p:cNvSpPr txBox="1"/>
          <p:nvPr/>
        </p:nvSpPr>
        <p:spPr>
          <a:xfrm>
            <a:off x="400378" y="1719967"/>
            <a:ext cx="6026177" cy="312315"/>
          </a:xfrm>
          <a:prstGeom prst="rightArrow">
            <a:avLst>
              <a:gd name="adj1" fmla="val 52605"/>
              <a:gd name="adj2" fmla="val 53919"/>
            </a:avLst>
          </a:prstGeom>
          <a:gradFill>
            <a:gsLst>
              <a:gs pos="0">
                <a:srgbClr val="615C56">
                  <a:alpha val="0"/>
                </a:srgbClr>
              </a:gs>
              <a:gs pos="100000">
                <a:srgbClr val="D01900"/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nl-NL"/>
            </a:defPPr>
            <a:lvl1pPr algn="ctr">
              <a:defRPr sz="1400" b="1"/>
            </a:lvl1pPr>
          </a:lstStyle>
          <a:p>
            <a:r>
              <a:rPr lang="en-GB" sz="1200" dirty="0"/>
              <a:t>Dynamic Mesh Compression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1EBA7C48-8E6D-A47E-5950-04101A1CE321}"/>
              </a:ext>
            </a:extLst>
          </p:cNvPr>
          <p:cNvSpPr txBox="1"/>
          <p:nvPr/>
        </p:nvSpPr>
        <p:spPr>
          <a:xfrm>
            <a:off x="9594109" y="445539"/>
            <a:ext cx="386044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800" b="1" dirty="0">
                <a:solidFill>
                  <a:schemeClr val="tx1">
                    <a:lumMod val="50000"/>
                  </a:schemeClr>
                </a:solidFill>
              </a:rPr>
              <a:t>161</a:t>
            </a:r>
            <a:endParaRPr lang="en-US" sz="800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CC1328F7-E16E-DDF2-9C32-F0F7043521DF}"/>
              </a:ext>
            </a:extLst>
          </p:cNvPr>
          <p:cNvSpPr txBox="1"/>
          <p:nvPr/>
        </p:nvSpPr>
        <p:spPr>
          <a:xfrm>
            <a:off x="4508806" y="1377517"/>
            <a:ext cx="4488520" cy="294819"/>
          </a:xfrm>
          <a:prstGeom prst="rightArrow">
            <a:avLst>
              <a:gd name="adj1" fmla="val 52605"/>
              <a:gd name="adj2" fmla="val 53919"/>
            </a:avLst>
          </a:prstGeom>
          <a:gradFill>
            <a:gsLst>
              <a:gs pos="0">
                <a:srgbClr val="615C56">
                  <a:alpha val="0"/>
                </a:srgbClr>
              </a:gs>
              <a:gs pos="100000">
                <a:srgbClr val="D01900"/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nl-NL"/>
            </a:defPPr>
            <a:lvl1pPr algn="ctr">
              <a:defRPr sz="1400" b="1"/>
            </a:lvl1pPr>
          </a:lstStyle>
          <a:p>
            <a:r>
              <a:rPr lang="en-GB" sz="1200" dirty="0"/>
              <a:t>Solid Point Cloud Coding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6851EC0F-3047-E346-29B2-34F559ECE2CF}"/>
              </a:ext>
            </a:extLst>
          </p:cNvPr>
          <p:cNvSpPr txBox="1"/>
          <p:nvPr/>
        </p:nvSpPr>
        <p:spPr>
          <a:xfrm>
            <a:off x="4501186" y="1564207"/>
            <a:ext cx="4488520" cy="294819"/>
          </a:xfrm>
          <a:prstGeom prst="rightArrow">
            <a:avLst>
              <a:gd name="adj1" fmla="val 52605"/>
              <a:gd name="adj2" fmla="val 53919"/>
            </a:avLst>
          </a:prstGeom>
          <a:gradFill>
            <a:gsLst>
              <a:gs pos="0">
                <a:srgbClr val="615C56">
                  <a:alpha val="0"/>
                </a:srgbClr>
              </a:gs>
              <a:gs pos="100000">
                <a:srgbClr val="D01900"/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nl-NL"/>
            </a:defPPr>
            <a:lvl1pPr algn="ctr">
              <a:defRPr sz="1400" b="1"/>
            </a:lvl1pPr>
          </a:lstStyle>
          <a:p>
            <a:r>
              <a:rPr lang="en-GB" sz="1200" dirty="0"/>
              <a:t>Animation compression</a:t>
            </a:r>
          </a:p>
        </p:txBody>
      </p:sp>
    </p:spTree>
    <p:extLst>
      <p:ext uri="{BB962C8B-B14F-4D97-AF65-F5344CB8AC3E}">
        <p14:creationId xmlns:p14="http://schemas.microsoft.com/office/powerpoint/2010/main" val="37918330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8" name="Group 37">
            <a:extLst>
              <a:ext uri="{FF2B5EF4-FFF2-40B4-BE49-F238E27FC236}">
                <a16:creationId xmlns:a16="http://schemas.microsoft.com/office/drawing/2014/main" id="{D5C39BFA-1C6D-4D7E-AC4E-CD3EAA0B3CCA}"/>
              </a:ext>
            </a:extLst>
          </p:cNvPr>
          <p:cNvGrpSpPr/>
          <p:nvPr/>
        </p:nvGrpSpPr>
        <p:grpSpPr>
          <a:xfrm>
            <a:off x="667062" y="128482"/>
            <a:ext cx="8574024" cy="6577838"/>
            <a:chOff x="2568812" y="128482"/>
            <a:chExt cx="7700156" cy="6577838"/>
          </a:xfrm>
        </p:grpSpPr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6C859B63-4B1D-4529-B302-BF559381DDE5}"/>
                </a:ext>
              </a:extLst>
            </p:cNvPr>
            <p:cNvGrpSpPr/>
            <p:nvPr/>
          </p:nvGrpSpPr>
          <p:grpSpPr>
            <a:xfrm>
              <a:off x="3444305" y="128482"/>
              <a:ext cx="553387" cy="6577838"/>
              <a:chOff x="3433193" y="128482"/>
              <a:chExt cx="553387" cy="6577838"/>
            </a:xfrm>
          </p:grpSpPr>
          <p:cxnSp>
            <p:nvCxnSpPr>
              <p:cNvPr id="109" name="Straight Connector 108">
                <a:extLst>
                  <a:ext uri="{FF2B5EF4-FFF2-40B4-BE49-F238E27FC236}">
                    <a16:creationId xmlns:a16="http://schemas.microsoft.com/office/drawing/2014/main" id="{91786F98-A168-4D41-ABE0-8C10270213B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710760" y="680668"/>
                <a:ext cx="0" cy="6025652"/>
              </a:xfrm>
              <a:prstGeom prst="line">
                <a:avLst/>
              </a:prstGeom>
              <a:ln w="19050">
                <a:solidFill>
                  <a:schemeClr val="bg2">
                    <a:lumMod val="60000"/>
                    <a:lumOff val="40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" name="TextBox 4"/>
              <p:cNvSpPr txBox="1"/>
              <p:nvPr/>
            </p:nvSpPr>
            <p:spPr>
              <a:xfrm>
                <a:off x="3433193" y="128482"/>
                <a:ext cx="553387" cy="353939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b="1" dirty="0"/>
                  <a:t>2024</a:t>
                </a:r>
              </a:p>
            </p:txBody>
          </p:sp>
        </p:grpSp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3B616703-16FC-4070-9C1E-1CC437532D37}"/>
                </a:ext>
              </a:extLst>
            </p:cNvPr>
            <p:cNvGrpSpPr/>
            <p:nvPr/>
          </p:nvGrpSpPr>
          <p:grpSpPr>
            <a:xfrm>
              <a:off x="5036246" y="128482"/>
              <a:ext cx="538703" cy="6577838"/>
              <a:chOff x="5027868" y="128482"/>
              <a:chExt cx="538703" cy="6577838"/>
            </a:xfrm>
          </p:grpSpPr>
          <p:cxnSp>
            <p:nvCxnSpPr>
              <p:cNvPr id="73" name="Straight Connector 72"/>
              <p:cNvCxnSpPr>
                <a:cxnSpLocks/>
              </p:cNvCxnSpPr>
              <p:nvPr/>
            </p:nvCxnSpPr>
            <p:spPr>
              <a:xfrm>
                <a:off x="5292968" y="680668"/>
                <a:ext cx="0" cy="6025652"/>
              </a:xfrm>
              <a:prstGeom prst="line">
                <a:avLst/>
              </a:prstGeom>
              <a:ln w="19050">
                <a:solidFill>
                  <a:schemeClr val="bg2">
                    <a:lumMod val="60000"/>
                    <a:lumOff val="40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" name="TextBox 7"/>
              <p:cNvSpPr txBox="1"/>
              <p:nvPr/>
            </p:nvSpPr>
            <p:spPr>
              <a:xfrm>
                <a:off x="5027868" y="128482"/>
                <a:ext cx="538703" cy="353939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b="1" dirty="0"/>
                  <a:t>2025</a:t>
                </a:r>
              </a:p>
            </p:txBody>
          </p:sp>
        </p:grp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92F2C6FD-353D-4077-87E2-5AD4C55921B3}"/>
                </a:ext>
              </a:extLst>
            </p:cNvPr>
            <p:cNvGrpSpPr/>
            <p:nvPr/>
          </p:nvGrpSpPr>
          <p:grpSpPr>
            <a:xfrm>
              <a:off x="6609739" y="131049"/>
              <a:ext cx="557706" cy="6575271"/>
              <a:chOff x="6598494" y="131049"/>
              <a:chExt cx="557706" cy="6575271"/>
            </a:xfrm>
          </p:grpSpPr>
          <p:cxnSp>
            <p:nvCxnSpPr>
              <p:cNvPr id="111" name="Straight Connector 110">
                <a:extLst>
                  <a:ext uri="{FF2B5EF4-FFF2-40B4-BE49-F238E27FC236}">
                    <a16:creationId xmlns:a16="http://schemas.microsoft.com/office/drawing/2014/main" id="{F55A5888-A840-4A56-AF3C-CA09ECE91DC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875178" y="680668"/>
                <a:ext cx="0" cy="6025652"/>
              </a:xfrm>
              <a:prstGeom prst="line">
                <a:avLst/>
              </a:prstGeom>
              <a:ln w="19050">
                <a:solidFill>
                  <a:schemeClr val="bg2">
                    <a:lumMod val="60000"/>
                    <a:lumOff val="40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5" name="TextBox 54"/>
              <p:cNvSpPr txBox="1"/>
              <p:nvPr/>
            </p:nvSpPr>
            <p:spPr>
              <a:xfrm>
                <a:off x="6598494" y="131049"/>
                <a:ext cx="557706" cy="353939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b="1" dirty="0"/>
                  <a:t>2026</a:t>
                </a:r>
              </a:p>
            </p:txBody>
          </p:sp>
        </p:grpSp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3DD51B6C-5BE0-400F-A492-B8043F17AD32}"/>
                </a:ext>
              </a:extLst>
            </p:cNvPr>
            <p:cNvGrpSpPr/>
            <p:nvPr/>
          </p:nvGrpSpPr>
          <p:grpSpPr>
            <a:xfrm>
              <a:off x="8197059" y="131049"/>
              <a:ext cx="540719" cy="6575271"/>
              <a:chOff x="8185800" y="131049"/>
              <a:chExt cx="540719" cy="6575271"/>
            </a:xfrm>
          </p:grpSpPr>
          <p:cxnSp>
            <p:nvCxnSpPr>
              <p:cNvPr id="112" name="Straight Connector 111">
                <a:extLst>
                  <a:ext uri="{FF2B5EF4-FFF2-40B4-BE49-F238E27FC236}">
                    <a16:creationId xmlns:a16="http://schemas.microsoft.com/office/drawing/2014/main" id="{8D1C54F9-718A-44A5-BDDE-8A6A2DC9D73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457386" y="680668"/>
                <a:ext cx="0" cy="6025652"/>
              </a:xfrm>
              <a:prstGeom prst="line">
                <a:avLst/>
              </a:prstGeom>
              <a:ln w="19050">
                <a:solidFill>
                  <a:schemeClr val="bg2">
                    <a:lumMod val="60000"/>
                    <a:lumOff val="40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4BC0F3E0-DBDC-4BB7-9FA1-13031CFFF366}"/>
                  </a:ext>
                </a:extLst>
              </p:cNvPr>
              <p:cNvSpPr txBox="1"/>
              <p:nvPr/>
            </p:nvSpPr>
            <p:spPr>
              <a:xfrm>
                <a:off x="8185800" y="131049"/>
                <a:ext cx="540719" cy="353939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b="1" dirty="0"/>
                  <a:t>2027</a:t>
                </a:r>
              </a:p>
            </p:txBody>
          </p:sp>
        </p:grpSp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5EF75C18-86A1-4A26-9870-D85B94E986AE}"/>
                </a:ext>
              </a:extLst>
            </p:cNvPr>
            <p:cNvGrpSpPr/>
            <p:nvPr/>
          </p:nvGrpSpPr>
          <p:grpSpPr>
            <a:xfrm>
              <a:off x="9709822" y="131049"/>
              <a:ext cx="559146" cy="6575271"/>
              <a:chOff x="9689491" y="131049"/>
              <a:chExt cx="559146" cy="6575271"/>
            </a:xfrm>
          </p:grpSpPr>
          <p:cxnSp>
            <p:nvCxnSpPr>
              <p:cNvPr id="113" name="Straight Connector 112">
                <a:extLst>
                  <a:ext uri="{FF2B5EF4-FFF2-40B4-BE49-F238E27FC236}">
                    <a16:creationId xmlns:a16="http://schemas.microsoft.com/office/drawing/2014/main" id="{6D0EEB5D-2484-4889-AF2F-E609AD4D50F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967305" y="680668"/>
                <a:ext cx="0" cy="6025652"/>
              </a:xfrm>
              <a:prstGeom prst="line">
                <a:avLst/>
              </a:prstGeom>
              <a:ln w="19050">
                <a:solidFill>
                  <a:schemeClr val="bg2">
                    <a:lumMod val="60000"/>
                    <a:lumOff val="40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4" name="TextBox 63">
                <a:extLst>
                  <a:ext uri="{FF2B5EF4-FFF2-40B4-BE49-F238E27FC236}">
                    <a16:creationId xmlns:a16="http://schemas.microsoft.com/office/drawing/2014/main" id="{F2D9A760-730C-4070-B5DD-5B33307EF832}"/>
                  </a:ext>
                </a:extLst>
              </p:cNvPr>
              <p:cNvSpPr txBox="1"/>
              <p:nvPr/>
            </p:nvSpPr>
            <p:spPr>
              <a:xfrm>
                <a:off x="9689491" y="131049"/>
                <a:ext cx="559146" cy="353939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b="1" dirty="0"/>
                  <a:t>2028</a:t>
                </a:r>
              </a:p>
            </p:txBody>
          </p:sp>
        </p:grpSp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6353AD96-92B5-42CA-80FB-7F9C989EFC17}"/>
                </a:ext>
              </a:extLst>
            </p:cNvPr>
            <p:cNvGrpSpPr/>
            <p:nvPr/>
          </p:nvGrpSpPr>
          <p:grpSpPr>
            <a:xfrm>
              <a:off x="2568812" y="436009"/>
              <a:ext cx="6013324" cy="200051"/>
              <a:chOff x="2573747" y="456142"/>
              <a:chExt cx="6013324" cy="200051"/>
            </a:xfrm>
          </p:grpSpPr>
          <p:sp>
            <p:nvSpPr>
              <p:cNvPr id="72" name="TextBox 71">
                <a:extLst>
                  <a:ext uri="{FF2B5EF4-FFF2-40B4-BE49-F238E27FC236}">
                    <a16:creationId xmlns:a16="http://schemas.microsoft.com/office/drawing/2014/main" id="{322EDE35-E996-4E26-A2C4-B522BD2B54B9}"/>
                  </a:ext>
                </a:extLst>
              </p:cNvPr>
              <p:cNvSpPr txBox="1"/>
              <p:nvPr/>
            </p:nvSpPr>
            <p:spPr>
              <a:xfrm>
                <a:off x="3580594" y="456142"/>
                <a:ext cx="277842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145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76" name="TextBox 75">
                <a:extLst>
                  <a:ext uri="{FF2B5EF4-FFF2-40B4-BE49-F238E27FC236}">
                    <a16:creationId xmlns:a16="http://schemas.microsoft.com/office/drawing/2014/main" id="{5ED0DA2B-7F49-4238-BEAA-0F0EB751488C}"/>
                  </a:ext>
                </a:extLst>
              </p:cNvPr>
              <p:cNvSpPr txBox="1"/>
              <p:nvPr/>
            </p:nvSpPr>
            <p:spPr>
              <a:xfrm>
                <a:off x="5149303" y="456142"/>
                <a:ext cx="283601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149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77" name="TextBox 76">
                <a:extLst>
                  <a:ext uri="{FF2B5EF4-FFF2-40B4-BE49-F238E27FC236}">
                    <a16:creationId xmlns:a16="http://schemas.microsoft.com/office/drawing/2014/main" id="{D674251F-AD3A-4A84-ABBF-0028148E06B1}"/>
                  </a:ext>
                </a:extLst>
              </p:cNvPr>
              <p:cNvSpPr txBox="1"/>
              <p:nvPr/>
            </p:nvSpPr>
            <p:spPr>
              <a:xfrm>
                <a:off x="6726733" y="456142"/>
                <a:ext cx="273524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153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78" name="TextBox 77">
                <a:extLst>
                  <a:ext uri="{FF2B5EF4-FFF2-40B4-BE49-F238E27FC236}">
                    <a16:creationId xmlns:a16="http://schemas.microsoft.com/office/drawing/2014/main" id="{02C02753-2901-415E-BBC6-762696029A9A}"/>
                  </a:ext>
                </a:extLst>
              </p:cNvPr>
              <p:cNvSpPr txBox="1"/>
              <p:nvPr/>
            </p:nvSpPr>
            <p:spPr>
              <a:xfrm>
                <a:off x="8313546" y="456142"/>
                <a:ext cx="273525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157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1" name="TextBox 80">
                <a:extLst>
                  <a:ext uri="{FF2B5EF4-FFF2-40B4-BE49-F238E27FC236}">
                    <a16:creationId xmlns:a16="http://schemas.microsoft.com/office/drawing/2014/main" id="{0C810F66-2A0F-4106-933B-6080789A86CD}"/>
                  </a:ext>
                </a:extLst>
              </p:cNvPr>
              <p:cNvSpPr txBox="1"/>
              <p:nvPr/>
            </p:nvSpPr>
            <p:spPr>
              <a:xfrm>
                <a:off x="3973615" y="456142"/>
                <a:ext cx="283601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146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2" name="TextBox 81">
                <a:extLst>
                  <a:ext uri="{FF2B5EF4-FFF2-40B4-BE49-F238E27FC236}">
                    <a16:creationId xmlns:a16="http://schemas.microsoft.com/office/drawing/2014/main" id="{533A0AE2-9FA9-4441-B260-F5626E7C8923}"/>
                  </a:ext>
                </a:extLst>
              </p:cNvPr>
              <p:cNvSpPr txBox="1"/>
              <p:nvPr/>
            </p:nvSpPr>
            <p:spPr>
              <a:xfrm>
                <a:off x="4369193" y="456142"/>
                <a:ext cx="277842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147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3" name="TextBox 82">
                <a:extLst>
                  <a:ext uri="{FF2B5EF4-FFF2-40B4-BE49-F238E27FC236}">
                    <a16:creationId xmlns:a16="http://schemas.microsoft.com/office/drawing/2014/main" id="{9ABD7971-52EF-49D3-8606-17D2488D8C44}"/>
                  </a:ext>
                </a:extLst>
              </p:cNvPr>
              <p:cNvSpPr txBox="1"/>
              <p:nvPr/>
            </p:nvSpPr>
            <p:spPr>
              <a:xfrm>
                <a:off x="4757490" y="456142"/>
                <a:ext cx="285041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148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5" name="TextBox 84">
                <a:extLst>
                  <a:ext uri="{FF2B5EF4-FFF2-40B4-BE49-F238E27FC236}">
                    <a16:creationId xmlns:a16="http://schemas.microsoft.com/office/drawing/2014/main" id="{F8167102-02AA-408E-ADBD-EE81A9E64003}"/>
                  </a:ext>
                </a:extLst>
              </p:cNvPr>
              <p:cNvSpPr txBox="1"/>
              <p:nvPr/>
            </p:nvSpPr>
            <p:spPr>
              <a:xfrm>
                <a:off x="5545600" y="456142"/>
                <a:ext cx="276403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150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6" name="TextBox 85">
                <a:extLst>
                  <a:ext uri="{FF2B5EF4-FFF2-40B4-BE49-F238E27FC236}">
                    <a16:creationId xmlns:a16="http://schemas.microsoft.com/office/drawing/2014/main" id="{4E3C137F-D699-4894-8653-7C3D1699460F}"/>
                  </a:ext>
                </a:extLst>
              </p:cNvPr>
              <p:cNvSpPr txBox="1"/>
              <p:nvPr/>
            </p:nvSpPr>
            <p:spPr>
              <a:xfrm>
                <a:off x="5939014" y="456142"/>
                <a:ext cx="274963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151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7" name="TextBox 86">
                <a:extLst>
                  <a:ext uri="{FF2B5EF4-FFF2-40B4-BE49-F238E27FC236}">
                    <a16:creationId xmlns:a16="http://schemas.microsoft.com/office/drawing/2014/main" id="{4760B1AE-E318-48F7-9645-87FB1899D415}"/>
                  </a:ext>
                </a:extLst>
              </p:cNvPr>
              <p:cNvSpPr txBox="1"/>
              <p:nvPr/>
            </p:nvSpPr>
            <p:spPr>
              <a:xfrm>
                <a:off x="6332513" y="456142"/>
                <a:ext cx="274963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152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8" name="TextBox 87">
                <a:extLst>
                  <a:ext uri="{FF2B5EF4-FFF2-40B4-BE49-F238E27FC236}">
                    <a16:creationId xmlns:a16="http://schemas.microsoft.com/office/drawing/2014/main" id="{5B65AB71-9087-4E29-95DD-E3D7DFFFE7F4}"/>
                  </a:ext>
                </a:extLst>
              </p:cNvPr>
              <p:cNvSpPr txBox="1"/>
              <p:nvPr/>
            </p:nvSpPr>
            <p:spPr>
              <a:xfrm>
                <a:off x="7118875" y="456142"/>
                <a:ext cx="277842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154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9" name="TextBox 88">
                <a:extLst>
                  <a:ext uri="{FF2B5EF4-FFF2-40B4-BE49-F238E27FC236}">
                    <a16:creationId xmlns:a16="http://schemas.microsoft.com/office/drawing/2014/main" id="{D12775B8-0C14-45C8-9315-E3AA1A5543FC}"/>
                  </a:ext>
                </a:extLst>
              </p:cNvPr>
              <p:cNvSpPr txBox="1"/>
              <p:nvPr/>
            </p:nvSpPr>
            <p:spPr>
              <a:xfrm>
                <a:off x="7518537" y="456142"/>
                <a:ext cx="273524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155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91" name="TextBox 90">
                <a:extLst>
                  <a:ext uri="{FF2B5EF4-FFF2-40B4-BE49-F238E27FC236}">
                    <a16:creationId xmlns:a16="http://schemas.microsoft.com/office/drawing/2014/main" id="{0E99CD9B-E61E-47DE-9C23-3C41E5496959}"/>
                  </a:ext>
                </a:extLst>
              </p:cNvPr>
              <p:cNvSpPr txBox="1"/>
              <p:nvPr/>
            </p:nvSpPr>
            <p:spPr>
              <a:xfrm>
                <a:off x="7913165" y="456142"/>
                <a:ext cx="279283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156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103" name="TextBox 102">
                <a:extLst>
                  <a:ext uri="{FF2B5EF4-FFF2-40B4-BE49-F238E27FC236}">
                    <a16:creationId xmlns:a16="http://schemas.microsoft.com/office/drawing/2014/main" id="{08C20783-1301-4CC6-BE69-DA8DEE645539}"/>
                  </a:ext>
                </a:extLst>
              </p:cNvPr>
              <p:cNvSpPr txBox="1"/>
              <p:nvPr/>
            </p:nvSpPr>
            <p:spPr>
              <a:xfrm>
                <a:off x="2573747" y="456142"/>
                <a:ext cx="849587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MPEG meeting: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</p:grp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928997AE-938D-43B9-9947-37ED82B4A88A}"/>
              </a:ext>
            </a:extLst>
          </p:cNvPr>
          <p:cNvGrpSpPr/>
          <p:nvPr/>
        </p:nvGrpSpPr>
        <p:grpSpPr>
          <a:xfrm>
            <a:off x="209983" y="936996"/>
            <a:ext cx="11746235" cy="4860844"/>
            <a:chOff x="1778447" y="639196"/>
            <a:chExt cx="11896842" cy="5124370"/>
          </a:xfrm>
        </p:grpSpPr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4FB8998D-A96F-462E-99C3-05C6D5A1B856}"/>
                </a:ext>
              </a:extLst>
            </p:cNvPr>
            <p:cNvSpPr txBox="1"/>
            <p:nvPr/>
          </p:nvSpPr>
          <p:spPr>
            <a:xfrm>
              <a:off x="2795143" y="1169233"/>
              <a:ext cx="5218769" cy="336631"/>
            </a:xfrm>
            <a:prstGeom prst="rightArrow">
              <a:avLst>
                <a:gd name="adj1" fmla="val 54721"/>
                <a:gd name="adj2" fmla="val 50000"/>
              </a:avLst>
            </a:prstGeom>
            <a:gradFill>
              <a:gsLst>
                <a:gs pos="0">
                  <a:schemeClr val="bg1">
                    <a:alpha val="0"/>
                  </a:schemeClr>
                </a:gs>
                <a:gs pos="100000">
                  <a:schemeClr val="accent4">
                    <a:lumMod val="75000"/>
                  </a:schemeClr>
                </a:gs>
              </a:gsLst>
              <a:lin ang="0" scaled="0"/>
            </a:gra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en-US"/>
              </a:defPPr>
              <a:lvl1pPr algn="ctr">
                <a:defRPr sz="1200" b="1" i="1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</a:defRPr>
              </a:lvl1pPr>
            </a:lstStyle>
            <a:p>
              <a:pPr algn="r"/>
              <a:r>
                <a:rPr lang="en-GB" i="0" dirty="0"/>
                <a:t>Enhanced compression beyond VVC capabilities</a:t>
              </a:r>
            </a:p>
          </p:txBody>
        </p:sp>
        <p:sp>
          <p:nvSpPr>
            <p:cNvPr id="69" name="TextBox 68">
              <a:extLst>
                <a:ext uri="{FF2B5EF4-FFF2-40B4-BE49-F238E27FC236}">
                  <a16:creationId xmlns:a16="http://schemas.microsoft.com/office/drawing/2014/main" id="{46030D51-3357-4735-943D-3213D203B034}"/>
                </a:ext>
              </a:extLst>
            </p:cNvPr>
            <p:cNvSpPr txBox="1"/>
            <p:nvPr/>
          </p:nvSpPr>
          <p:spPr>
            <a:xfrm>
              <a:off x="1778447" y="639196"/>
              <a:ext cx="7116559" cy="367518"/>
            </a:xfrm>
            <a:prstGeom prst="rightArrow">
              <a:avLst>
                <a:gd name="adj1" fmla="val 52605"/>
                <a:gd name="adj2" fmla="val 53919"/>
              </a:avLst>
            </a:prstGeom>
            <a:gradFill>
              <a:gsLst>
                <a:gs pos="0">
                  <a:srgbClr val="615C56">
                    <a:alpha val="0"/>
                  </a:srgbClr>
                </a:gs>
                <a:gs pos="100000">
                  <a:schemeClr val="accent4">
                    <a:lumMod val="75000"/>
                  </a:schemeClr>
                </a:gs>
              </a:gsLst>
              <a:lin ang="0" scaled="0"/>
            </a:gradFill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nl-NL"/>
              </a:defPPr>
              <a:lvl1pPr algn="ctr">
                <a:defRPr sz="1400" b="1"/>
              </a:lvl1pPr>
            </a:lstStyle>
            <a:p>
              <a:r>
                <a:rPr lang="en-GB" sz="1200" dirty="0"/>
                <a:t>Neural network-based video compression</a:t>
              </a:r>
            </a:p>
          </p:txBody>
        </p:sp>
        <p:sp>
          <p:nvSpPr>
            <p:cNvPr id="59" name="TextBox 58">
              <a:extLst>
                <a:ext uri="{FF2B5EF4-FFF2-40B4-BE49-F238E27FC236}">
                  <a16:creationId xmlns:a16="http://schemas.microsoft.com/office/drawing/2014/main" id="{40D19399-7260-4B02-A87C-41EAEE11FCD2}"/>
                </a:ext>
              </a:extLst>
            </p:cNvPr>
            <p:cNvSpPr txBox="1"/>
            <p:nvPr/>
          </p:nvSpPr>
          <p:spPr>
            <a:xfrm>
              <a:off x="10482564" y="4027694"/>
              <a:ext cx="3192725" cy="173587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76197" tIns="38098" rIns="76197" bIns="38098" rtlCol="0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3400" b="1" i="0" u="none" strike="noStrike" kern="1200" cap="none" spc="0" normalizeH="0" baseline="0" dirty="0">
                  <a:ln>
                    <a:noFill/>
                  </a:ln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Corbel" panose="020B0503020204020204"/>
                  <a:ea typeface="+mn-ea"/>
                  <a:cs typeface="+mn-cs"/>
                </a:rPr>
                <a:t>Major Maintenance</a:t>
              </a:r>
              <a:r>
                <a:rPr lang="en-GB" sz="34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orbel" panose="020B0503020204020204"/>
                </a:rPr>
                <a:t> and</a:t>
              </a:r>
              <a:r>
                <a:rPr kumimoji="0" lang="en-GB" sz="3400" b="1" i="0" u="none" strike="noStrike" kern="1200" cap="none" spc="0" normalizeH="0" baseline="0" dirty="0">
                  <a:ln>
                    <a:noFill/>
                  </a:ln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Corbel" panose="020B0503020204020204"/>
                  <a:ea typeface="+mn-ea"/>
                  <a:cs typeface="+mn-cs"/>
                </a:rPr>
                <a:t> Extensions </a:t>
              </a:r>
            </a:p>
          </p:txBody>
        </p:sp>
        <p:sp>
          <p:nvSpPr>
            <p:cNvPr id="107" name="TextBox 106"/>
            <p:cNvSpPr txBox="1"/>
            <p:nvPr/>
          </p:nvSpPr>
          <p:spPr>
            <a:xfrm>
              <a:off x="10936719" y="2117244"/>
              <a:ext cx="2733897" cy="632698"/>
            </a:xfrm>
            <a:prstGeom prst="rect">
              <a:avLst/>
            </a:prstGeom>
            <a:noFill/>
          </p:spPr>
          <p:txBody>
            <a:bodyPr wrap="square" lIns="76197" tIns="38098" rIns="76197" bIns="38098" rtlCol="0">
              <a:spAutoFit/>
            </a:bodyPr>
            <a:lstStyle/>
            <a:p>
              <a:pPr algn="r"/>
              <a:r>
                <a:rPr lang="en-GB" sz="3400" b="1" dirty="0">
                  <a:solidFill>
                    <a:schemeClr val="accent4">
                      <a:lumMod val="60000"/>
                      <a:lumOff val="4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Explorations</a:t>
              </a:r>
            </a:p>
          </p:txBody>
        </p:sp>
      </p:grpSp>
      <p:sp>
        <p:nvSpPr>
          <p:cNvPr id="119" name="TextBox 118">
            <a:extLst>
              <a:ext uri="{FF2B5EF4-FFF2-40B4-BE49-F238E27FC236}">
                <a16:creationId xmlns:a16="http://schemas.microsoft.com/office/drawing/2014/main" id="{F61D987E-103C-4948-B11F-4CD5B3B95A31}"/>
              </a:ext>
            </a:extLst>
          </p:cNvPr>
          <p:cNvSpPr txBox="1"/>
          <p:nvPr/>
        </p:nvSpPr>
        <p:spPr>
          <a:xfrm>
            <a:off x="1669719" y="5487781"/>
            <a:ext cx="3453670" cy="279575"/>
          </a:xfrm>
          <a:prstGeom prst="rightArrow">
            <a:avLst>
              <a:gd name="adj1" fmla="val 61197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rgbClr val="FFFF00"/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400" b="1"/>
            </a:lvl1pPr>
          </a:lstStyle>
          <a:p>
            <a:r>
              <a:rPr lang="en-GB" sz="1200" dirty="0"/>
              <a:t>Video supplemental enhancement information v4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72871C4E-F280-5C6D-47B3-A9839C7288AF}"/>
              </a:ext>
            </a:extLst>
          </p:cNvPr>
          <p:cNvSpPr txBox="1"/>
          <p:nvPr/>
        </p:nvSpPr>
        <p:spPr>
          <a:xfrm>
            <a:off x="8763995" y="445529"/>
            <a:ext cx="312580" cy="200051"/>
          </a:xfrm>
          <a:prstGeom prst="rect">
            <a:avLst/>
          </a:prstGeom>
          <a:noFill/>
        </p:spPr>
        <p:txBody>
          <a:bodyPr wrap="none" lIns="76197" tIns="38098" rIns="76197" bIns="38098" rtlCol="0">
            <a:spAutoFit/>
          </a:bodyPr>
          <a:lstStyle/>
          <a:p>
            <a:pPr algn="ctr"/>
            <a:r>
              <a:rPr lang="en-GB" sz="800" b="1" dirty="0">
                <a:solidFill>
                  <a:schemeClr val="tx1">
                    <a:lumMod val="50000"/>
                  </a:schemeClr>
                </a:solidFill>
              </a:rPr>
              <a:t>161</a:t>
            </a:r>
            <a:endParaRPr lang="en-GB" sz="1100" b="1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76AEFA23-882C-E5BE-E0FA-C5529F640EE9}"/>
              </a:ext>
            </a:extLst>
          </p:cNvPr>
          <p:cNvSpPr txBox="1"/>
          <p:nvPr/>
        </p:nvSpPr>
        <p:spPr>
          <a:xfrm>
            <a:off x="7442915" y="445529"/>
            <a:ext cx="312580" cy="200051"/>
          </a:xfrm>
          <a:prstGeom prst="rect">
            <a:avLst/>
          </a:prstGeom>
          <a:noFill/>
        </p:spPr>
        <p:txBody>
          <a:bodyPr wrap="none" lIns="76197" tIns="38098" rIns="76197" bIns="38098" rtlCol="0">
            <a:spAutoFit/>
          </a:bodyPr>
          <a:lstStyle/>
          <a:p>
            <a:pPr algn="ctr"/>
            <a:r>
              <a:rPr lang="en-GB" sz="800" b="1" dirty="0">
                <a:solidFill>
                  <a:schemeClr val="tx1">
                    <a:lumMod val="50000"/>
                  </a:schemeClr>
                </a:solidFill>
              </a:rPr>
              <a:t>158</a:t>
            </a:r>
            <a:endParaRPr lang="en-GB" sz="1100" b="1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AE686581-8319-A3DA-176A-4AECA1A46F3D}"/>
              </a:ext>
            </a:extLst>
          </p:cNvPr>
          <p:cNvSpPr txBox="1"/>
          <p:nvPr/>
        </p:nvSpPr>
        <p:spPr>
          <a:xfrm>
            <a:off x="7879561" y="445529"/>
            <a:ext cx="310978" cy="200051"/>
          </a:xfrm>
          <a:prstGeom prst="rect">
            <a:avLst/>
          </a:prstGeom>
          <a:noFill/>
        </p:spPr>
        <p:txBody>
          <a:bodyPr wrap="none" lIns="76197" tIns="38098" rIns="76197" bIns="38098" rtlCol="0">
            <a:spAutoFit/>
          </a:bodyPr>
          <a:lstStyle/>
          <a:p>
            <a:pPr algn="ctr"/>
            <a:r>
              <a:rPr lang="en-GB" sz="800" b="1" dirty="0">
                <a:solidFill>
                  <a:schemeClr val="tx1">
                    <a:lumMod val="50000"/>
                  </a:schemeClr>
                </a:solidFill>
              </a:rPr>
              <a:t>159</a:t>
            </a:r>
            <a:endParaRPr lang="en-GB" sz="1100" b="1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50CAE41D-BF47-BBB9-19FE-CB6BE37EEC46}"/>
              </a:ext>
            </a:extLst>
          </p:cNvPr>
          <p:cNvSpPr txBox="1"/>
          <p:nvPr/>
        </p:nvSpPr>
        <p:spPr>
          <a:xfrm>
            <a:off x="8320577" y="445529"/>
            <a:ext cx="314183" cy="200051"/>
          </a:xfrm>
          <a:prstGeom prst="rect">
            <a:avLst/>
          </a:prstGeom>
          <a:noFill/>
        </p:spPr>
        <p:txBody>
          <a:bodyPr wrap="none" lIns="76197" tIns="38098" rIns="76197" bIns="38098" rtlCol="0">
            <a:spAutoFit/>
          </a:bodyPr>
          <a:lstStyle/>
          <a:p>
            <a:pPr algn="ctr"/>
            <a:r>
              <a:rPr lang="en-GB" sz="800" b="1" dirty="0">
                <a:solidFill>
                  <a:schemeClr val="tx1">
                    <a:lumMod val="50000"/>
                  </a:schemeClr>
                </a:solidFill>
              </a:rPr>
              <a:t>160</a:t>
            </a:r>
            <a:endParaRPr lang="en-GB" sz="1100" b="1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A79BF24C-D919-A155-A546-6C6B188BBCF1}"/>
              </a:ext>
            </a:extLst>
          </p:cNvPr>
          <p:cNvSpPr txBox="1"/>
          <p:nvPr/>
        </p:nvSpPr>
        <p:spPr>
          <a:xfrm>
            <a:off x="425556" y="2012627"/>
            <a:ext cx="6022641" cy="309285"/>
          </a:xfrm>
          <a:prstGeom prst="rightArrow">
            <a:avLst>
              <a:gd name="adj1" fmla="val 50969"/>
              <a:gd name="adj2" fmla="val 47829"/>
            </a:avLst>
          </a:prstGeom>
          <a:gradFill>
            <a:gsLst>
              <a:gs pos="0">
                <a:srgbClr val="615C56">
                  <a:alpha val="0"/>
                </a:srgbClr>
              </a:gs>
              <a:gs pos="100000">
                <a:schemeClr val="accent4">
                  <a:lumMod val="75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200" b="1"/>
            </a:lvl1pPr>
          </a:lstStyle>
          <a:p>
            <a:r>
              <a:rPr lang="en-GB" dirty="0"/>
              <a:t>6G opportunities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1130201-9F2A-853B-B1CC-1FF8AB3B4B86}"/>
              </a:ext>
            </a:extLst>
          </p:cNvPr>
          <p:cNvSpPr txBox="1"/>
          <p:nvPr/>
        </p:nvSpPr>
        <p:spPr>
          <a:xfrm>
            <a:off x="1996163" y="2331432"/>
            <a:ext cx="5245103" cy="380827"/>
          </a:xfrm>
          <a:prstGeom prst="rightArrow">
            <a:avLst>
              <a:gd name="adj1" fmla="val 50969"/>
              <a:gd name="adj2" fmla="val 47829"/>
            </a:avLst>
          </a:prstGeom>
          <a:gradFill>
            <a:gsLst>
              <a:gs pos="0">
                <a:srgbClr val="615C56">
                  <a:alpha val="0"/>
                </a:srgbClr>
              </a:gs>
              <a:gs pos="100000">
                <a:schemeClr val="accent4">
                  <a:lumMod val="75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200" b="1"/>
            </a:lvl1pPr>
          </a:lstStyle>
          <a:p>
            <a:r>
              <a:rPr lang="en-GB" dirty="0"/>
              <a:t>AI support for representation and search of genomic data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B8324F1A-AE0A-0F76-5234-6CBCED533A66}"/>
              </a:ext>
            </a:extLst>
          </p:cNvPr>
          <p:cNvSpPr txBox="1"/>
          <p:nvPr/>
        </p:nvSpPr>
        <p:spPr>
          <a:xfrm>
            <a:off x="1901134" y="2612817"/>
            <a:ext cx="5340135" cy="380827"/>
          </a:xfrm>
          <a:prstGeom prst="rightArrow">
            <a:avLst>
              <a:gd name="adj1" fmla="val 50969"/>
              <a:gd name="adj2" fmla="val 47829"/>
            </a:avLst>
          </a:prstGeom>
          <a:gradFill>
            <a:gsLst>
              <a:gs pos="0">
                <a:srgbClr val="615C56">
                  <a:alpha val="0"/>
                </a:srgbClr>
              </a:gs>
              <a:gs pos="100000">
                <a:schemeClr val="accent4">
                  <a:lumMod val="75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200" b="1"/>
            </a:lvl1pPr>
          </a:lstStyle>
          <a:p>
            <a:r>
              <a:rPr lang="en-GB" dirty="0"/>
              <a:t>Management of privacy and protection of genomic data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341DD45B-55C6-E264-EB11-A2F6FB1F5CBC}"/>
              </a:ext>
            </a:extLst>
          </p:cNvPr>
          <p:cNvSpPr txBox="1"/>
          <p:nvPr/>
        </p:nvSpPr>
        <p:spPr>
          <a:xfrm>
            <a:off x="1669013" y="2962648"/>
            <a:ext cx="4368358" cy="380827"/>
          </a:xfrm>
          <a:prstGeom prst="rightArrow">
            <a:avLst>
              <a:gd name="adj1" fmla="val 50969"/>
              <a:gd name="adj2" fmla="val 47829"/>
            </a:avLst>
          </a:prstGeom>
          <a:gradFill>
            <a:gsLst>
              <a:gs pos="0">
                <a:srgbClr val="615C56">
                  <a:alpha val="0"/>
                </a:srgbClr>
              </a:gs>
              <a:gs pos="100000">
                <a:schemeClr val="accent4">
                  <a:lumMod val="75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200" b="1"/>
            </a:lvl1pPr>
          </a:lstStyle>
          <a:p>
            <a:r>
              <a:rPr lang="en-GB" dirty="0"/>
              <a:t>Authenticity for media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1D7F9B97-2D67-0679-66C0-4C4C4F6B5F14}"/>
              </a:ext>
            </a:extLst>
          </p:cNvPr>
          <p:cNvSpPr txBox="1"/>
          <p:nvPr/>
        </p:nvSpPr>
        <p:spPr>
          <a:xfrm>
            <a:off x="1664551" y="5038162"/>
            <a:ext cx="3458839" cy="319803"/>
          </a:xfrm>
          <a:prstGeom prst="rightArrow">
            <a:avLst>
              <a:gd name="adj1" fmla="val 61197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rgbClr val="FFFF00"/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400" b="1"/>
            </a:lvl1pPr>
          </a:lstStyle>
          <a:p>
            <a:r>
              <a:rPr lang="en-GB" sz="1200" dirty="0"/>
              <a:t>Versatile Video Coding v 4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3D5754A-8734-8734-38BB-EE8AB0281226}"/>
              </a:ext>
            </a:extLst>
          </p:cNvPr>
          <p:cNvSpPr txBox="1"/>
          <p:nvPr/>
        </p:nvSpPr>
        <p:spPr>
          <a:xfrm>
            <a:off x="2594632" y="1153003"/>
            <a:ext cx="4603155" cy="347745"/>
          </a:xfrm>
          <a:prstGeom prst="rightArrow">
            <a:avLst>
              <a:gd name="adj1" fmla="val 52605"/>
              <a:gd name="adj2" fmla="val 53919"/>
            </a:avLst>
          </a:prstGeom>
          <a:gradFill>
            <a:gsLst>
              <a:gs pos="0">
                <a:srgbClr val="615C56">
                  <a:alpha val="0"/>
                </a:srgbClr>
              </a:gs>
              <a:gs pos="100000">
                <a:schemeClr val="accent4">
                  <a:lumMod val="75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nl-NL"/>
            </a:defPPr>
            <a:lvl1pPr algn="ctr">
              <a:defRPr sz="1400" b="1"/>
            </a:lvl1pPr>
          </a:lstStyle>
          <a:p>
            <a:r>
              <a:rPr lang="en-GB" sz="1200" dirty="0"/>
              <a:t>Compression of neural networks 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1715F44-6162-9819-1CD8-10ACBA3D403F}"/>
              </a:ext>
            </a:extLst>
          </p:cNvPr>
          <p:cNvSpPr txBox="1"/>
          <p:nvPr/>
        </p:nvSpPr>
        <p:spPr>
          <a:xfrm>
            <a:off x="2745004" y="1751138"/>
            <a:ext cx="4791119" cy="298909"/>
          </a:xfrm>
          <a:prstGeom prst="rightArrow">
            <a:avLst>
              <a:gd name="adj1" fmla="val 52605"/>
              <a:gd name="adj2" fmla="val 53919"/>
            </a:avLst>
          </a:prstGeom>
          <a:gradFill>
            <a:gsLst>
              <a:gs pos="0">
                <a:srgbClr val="615C56">
                  <a:alpha val="0"/>
                </a:srgbClr>
              </a:gs>
              <a:gs pos="100000">
                <a:schemeClr val="accent4">
                  <a:lumMod val="75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nl-NL"/>
            </a:defPPr>
            <a:lvl1pPr algn="ctr">
              <a:defRPr sz="1400" b="1"/>
            </a:lvl1pPr>
          </a:lstStyle>
          <a:p>
            <a:r>
              <a:rPr lang="en-GB" sz="1200" dirty="0"/>
              <a:t>Coding for Gaussian Splat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8A496B80-A676-310B-E0E2-3380F0941F90}"/>
              </a:ext>
            </a:extLst>
          </p:cNvPr>
          <p:cNvSpPr txBox="1"/>
          <p:nvPr/>
        </p:nvSpPr>
        <p:spPr>
          <a:xfrm>
            <a:off x="2372867" y="3346347"/>
            <a:ext cx="3355129" cy="499565"/>
          </a:xfrm>
          <a:prstGeom prst="rightArrow">
            <a:avLst>
              <a:gd name="adj1" fmla="val 50969"/>
              <a:gd name="adj2" fmla="val 47829"/>
            </a:avLst>
          </a:prstGeom>
          <a:gradFill>
            <a:gsLst>
              <a:gs pos="0">
                <a:srgbClr val="615C56">
                  <a:alpha val="0"/>
                </a:srgbClr>
              </a:gs>
              <a:gs pos="100000">
                <a:schemeClr val="accent4">
                  <a:lumMod val="75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200" b="1"/>
            </a:lvl1pPr>
          </a:lstStyle>
          <a:p>
            <a:r>
              <a:rPr lang="en-GB" dirty="0"/>
              <a:t>Audio Coding for Machines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E6E6418-B14A-4451-7B84-51E41B1E8AC5}"/>
              </a:ext>
            </a:extLst>
          </p:cNvPr>
          <p:cNvSpPr txBox="1"/>
          <p:nvPr/>
        </p:nvSpPr>
        <p:spPr>
          <a:xfrm>
            <a:off x="2912096" y="4223783"/>
            <a:ext cx="2211293" cy="256217"/>
          </a:xfrm>
          <a:prstGeom prst="rightArrow">
            <a:avLst>
              <a:gd name="adj1" fmla="val 61197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rgbClr val="FFFF00"/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400" b="1"/>
            </a:lvl1pPr>
          </a:lstStyle>
          <a:p>
            <a:r>
              <a:rPr lang="en-GB" sz="1200" dirty="0"/>
              <a:t>High Efficiency Video Coding Extensions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722549B-0E6F-746B-0775-BE34DDAAF3EE}"/>
              </a:ext>
            </a:extLst>
          </p:cNvPr>
          <p:cNvSpPr txBox="1"/>
          <p:nvPr/>
        </p:nvSpPr>
        <p:spPr>
          <a:xfrm>
            <a:off x="3064496" y="4639073"/>
            <a:ext cx="2531424" cy="279575"/>
          </a:xfrm>
          <a:prstGeom prst="rightArrow">
            <a:avLst>
              <a:gd name="adj1" fmla="val 61197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rgbClr val="FFFF00"/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400" b="1"/>
            </a:lvl1pPr>
          </a:lstStyle>
          <a:p>
            <a:r>
              <a:rPr lang="en-GB" sz="1200" dirty="0"/>
              <a:t>Advanced Video Coding Extensions</a:t>
            </a:r>
          </a:p>
        </p:txBody>
      </p:sp>
    </p:spTree>
    <p:extLst>
      <p:ext uri="{BB962C8B-B14F-4D97-AF65-F5344CB8AC3E}">
        <p14:creationId xmlns:p14="http://schemas.microsoft.com/office/powerpoint/2010/main" val="3687107027"/>
      </p:ext>
    </p:extLst>
  </p:cSld>
  <p:clrMapOvr>
    <a:masterClrMapping/>
  </p:clrMapOvr>
</p:sld>
</file>

<file path=ppt/theme/theme1.xml><?xml version="1.0" encoding="utf-8"?>
<a:theme xmlns:a="http://schemas.openxmlformats.org/drawingml/2006/main" name="Depth">
  <a:themeElements>
    <a:clrScheme name="Depth">
      <a:dk1>
        <a:sysClr val="windowText" lastClr="000000"/>
      </a:dk1>
      <a:lt1>
        <a:sysClr val="window" lastClr="FFFFFF"/>
      </a:lt1>
      <a:dk2>
        <a:srgbClr val="4B4B4B"/>
      </a:dk2>
      <a:lt2>
        <a:srgbClr val="8ED5C1"/>
      </a:lt2>
      <a:accent1>
        <a:srgbClr val="73CBB2"/>
      </a:accent1>
      <a:accent2>
        <a:srgbClr val="AACD5B"/>
      </a:accent2>
      <a:accent3>
        <a:srgbClr val="65A9E1"/>
      </a:accent3>
      <a:accent4>
        <a:srgbClr val="6274D8"/>
      </a:accent4>
      <a:accent5>
        <a:srgbClr val="AB54D7"/>
      </a:accent5>
      <a:accent6>
        <a:srgbClr val="D15B37"/>
      </a:accent6>
      <a:hlink>
        <a:srgbClr val="BFE962"/>
      </a:hlink>
      <a:folHlink>
        <a:srgbClr val="C0D591"/>
      </a:folHlink>
    </a:clrScheme>
    <a:fontScheme name="Depth">
      <a:maj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epth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pth" id="{7BEAFC2A-325C-49C4-AC08-2B765DA903F9}" vid="{47428100-C732-4B2E-A30A-5273F581A0F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TM04033923[[fn=Depth]]</Template>
  <TotalTime>24827</TotalTime>
  <Words>467</Words>
  <Application>Microsoft Macintosh PowerPoint</Application>
  <PresentationFormat>Widescreen</PresentationFormat>
  <Paragraphs>156</Paragraphs>
  <Slides>4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Calibri</vt:lpstr>
      <vt:lpstr>Corbel</vt:lpstr>
      <vt:lpstr>Times New Roman</vt:lpstr>
      <vt:lpstr>Depth</vt:lpstr>
      <vt:lpstr>INTERNATIONAL ORGANISATION FOR STANDARDISATION ORGANISATION INTERNATIONALE DE NORMALISATION ISO/IEC JTC 1/SC 29/WG 2 MPEG TECHNICAL REQUIREMENTS   ISO/IEC JTC 1/SC 29/WG 2 N00459  Daejeon, South Korea – July 2025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Requirements for OMAF V.2</dc:title>
  <dc:creator>Koenen, R.H. (Rob)</dc:creator>
  <cp:lastModifiedBy>Igor Curcio</cp:lastModifiedBy>
  <cp:revision>417</cp:revision>
  <dcterms:created xsi:type="dcterms:W3CDTF">2018-01-20T11:00:54Z</dcterms:created>
  <dcterms:modified xsi:type="dcterms:W3CDTF">2025-07-07T10:50:05Z</dcterms:modified>
</cp:coreProperties>
</file>