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409" r:id="rId2"/>
    <p:sldId id="402" r:id="rId3"/>
    <p:sldId id="268" r:id="rId4"/>
    <p:sldId id="269" r:id="rId5"/>
    <p:sldId id="391" r:id="rId6"/>
    <p:sldId id="408" r:id="rId7"/>
    <p:sldId id="399" r:id="rId8"/>
    <p:sldId id="270" r:id="rId9"/>
    <p:sldId id="400" r:id="rId10"/>
    <p:sldId id="417" r:id="rId11"/>
    <p:sldId id="401" r:id="rId12"/>
    <p:sldId id="274" r:id="rId13"/>
    <p:sldId id="275" r:id="rId14"/>
    <p:sldId id="289" r:id="rId15"/>
    <p:sldId id="413" r:id="rId16"/>
    <p:sldId id="426" r:id="rId17"/>
    <p:sldId id="302" r:id="rId18"/>
    <p:sldId id="39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C56"/>
    <a:srgbClr val="6274D8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94" autoAdjust="0"/>
    <p:restoredTop sz="90782" autoAdjust="0"/>
  </p:normalViewPr>
  <p:slideViewPr>
    <p:cSldViewPr snapToGrid="0">
      <p:cViewPr varScale="1">
        <p:scale>
          <a:sx n="112" d="100"/>
          <a:sy n="112" d="100"/>
        </p:scale>
        <p:origin x="125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E3361-3272-4487-9009-1B640CC4326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DE0A1A9-CC3F-47EF-97D3-285949C63CD4}">
      <dgm:prSet/>
      <dgm:spPr/>
      <dgm:t>
        <a:bodyPr/>
        <a:lstStyle/>
        <a:p>
          <a:r>
            <a:rPr lang="en-US" dirty="0"/>
            <a:t>Winner of 9 Emmy Awards </a:t>
          </a:r>
        </a:p>
      </dgm:t>
    </dgm:pt>
    <dgm:pt modelId="{FAADEDE7-4B6C-4FA8-A923-E6EDBD0124D4}" type="parTrans" cxnId="{6A58E996-CE91-4CBC-984B-88D2A602D4A2}">
      <dgm:prSet/>
      <dgm:spPr/>
      <dgm:t>
        <a:bodyPr/>
        <a:lstStyle/>
        <a:p>
          <a:endParaRPr lang="en-US"/>
        </a:p>
      </dgm:t>
    </dgm:pt>
    <dgm:pt modelId="{741AAA2B-471E-4FB1-881A-876FE80C043A}" type="sibTrans" cxnId="{6A58E996-CE91-4CBC-984B-88D2A602D4A2}">
      <dgm:prSet/>
      <dgm:spPr/>
      <dgm:t>
        <a:bodyPr/>
        <a:lstStyle/>
        <a:p>
          <a:endParaRPr lang="en-US"/>
        </a:p>
      </dgm:t>
    </dgm:pt>
    <dgm:pt modelId="{302ED086-2134-454E-9694-95B44772B1E8}">
      <dgm:prSet/>
      <dgm:spPr/>
      <dgm:t>
        <a:bodyPr/>
        <a:lstStyle/>
        <a:p>
          <a:r>
            <a:rPr lang="en-US"/>
            <a:t>Organized under ISO/IEC JTC1/SC29 </a:t>
          </a:r>
        </a:p>
      </dgm:t>
    </dgm:pt>
    <dgm:pt modelId="{13058758-0AB0-4035-AAD6-8FBF7DCC722F}" type="parTrans" cxnId="{3553A10B-C739-4F3A-A6A5-AAA4606313CE}">
      <dgm:prSet/>
      <dgm:spPr/>
      <dgm:t>
        <a:bodyPr/>
        <a:lstStyle/>
        <a:p>
          <a:endParaRPr lang="en-US"/>
        </a:p>
      </dgm:t>
    </dgm:pt>
    <dgm:pt modelId="{72E97806-E238-423E-A47A-71C286BBA19B}" type="sibTrans" cxnId="{3553A10B-C739-4F3A-A6A5-AAA4606313CE}">
      <dgm:prSet/>
      <dgm:spPr/>
      <dgm:t>
        <a:bodyPr/>
        <a:lstStyle/>
        <a:p>
          <a:endParaRPr lang="en-US"/>
        </a:p>
      </dgm:t>
    </dgm:pt>
    <dgm:pt modelId="{7D344BF8-73EE-49C9-A184-9932A2E0347E}">
      <dgm:prSet/>
      <dgm:spPr/>
      <dgm:t>
        <a:bodyPr/>
        <a:lstStyle/>
        <a:p>
          <a:r>
            <a:rPr lang="en-US" dirty="0"/>
            <a:t>Develops International Standards</a:t>
          </a:r>
        </a:p>
      </dgm:t>
    </dgm:pt>
    <dgm:pt modelId="{51C62D3F-CCD9-4E96-8BD0-FCE04C3818CC}" type="parTrans" cxnId="{D690CC7C-D5B0-4977-81D3-E300431FA1FB}">
      <dgm:prSet/>
      <dgm:spPr/>
      <dgm:t>
        <a:bodyPr/>
        <a:lstStyle/>
        <a:p>
          <a:endParaRPr lang="en-US"/>
        </a:p>
      </dgm:t>
    </dgm:pt>
    <dgm:pt modelId="{712ECBDF-5918-47AD-82C7-2FE72399DD61}" type="sibTrans" cxnId="{D690CC7C-D5B0-4977-81D3-E300431FA1FB}">
      <dgm:prSet/>
      <dgm:spPr/>
      <dgm:t>
        <a:bodyPr/>
        <a:lstStyle/>
        <a:p>
          <a:endParaRPr lang="en-US"/>
        </a:p>
      </dgm:t>
    </dgm:pt>
    <dgm:pt modelId="{8447FD57-225D-493C-93ED-1FE077D0BAD0}">
      <dgm:prSet/>
      <dgm:spPr/>
      <dgm:t>
        <a:bodyPr/>
        <a:lstStyle/>
        <a:p>
          <a:r>
            <a:rPr lang="en-US" dirty="0"/>
            <a:t>Forms basis of services &amp; applications</a:t>
          </a:r>
        </a:p>
      </dgm:t>
    </dgm:pt>
    <dgm:pt modelId="{19BCCD57-1A12-45A0-B9A2-A80EB5CE813F}" type="parTrans" cxnId="{D584D559-7108-4A61-95CD-FC803F7C7F10}">
      <dgm:prSet/>
      <dgm:spPr/>
      <dgm:t>
        <a:bodyPr/>
        <a:lstStyle/>
        <a:p>
          <a:endParaRPr lang="en-US"/>
        </a:p>
      </dgm:t>
    </dgm:pt>
    <dgm:pt modelId="{A28A4616-8A78-43D7-8BD6-FA5F8F3C77F3}" type="sibTrans" cxnId="{D584D559-7108-4A61-95CD-FC803F7C7F10}">
      <dgm:prSet/>
      <dgm:spPr/>
      <dgm:t>
        <a:bodyPr/>
        <a:lstStyle/>
        <a:p>
          <a:endParaRPr lang="en-US"/>
        </a:p>
      </dgm:t>
    </dgm:pt>
    <dgm:pt modelId="{F2174E2E-1630-4372-82AC-611E36D53EBD}">
      <dgm:prSet/>
      <dgm:spPr/>
      <dgm:t>
        <a:bodyPr/>
        <a:lstStyle/>
        <a:p>
          <a:r>
            <a:rPr lang="en-US"/>
            <a:t>coding of images, audio, moving pictures</a:t>
          </a:r>
          <a:r>
            <a:rPr lang="en-CA"/>
            <a:t> and some other types of digital data (such as genomics)</a:t>
          </a:r>
          <a:endParaRPr lang="en-US"/>
        </a:p>
      </dgm:t>
    </dgm:pt>
    <dgm:pt modelId="{309ABBA7-D27B-41A7-9CBB-973CF9AAF837}" type="parTrans" cxnId="{4E3897D9-7439-491C-B470-C644B7277DEB}">
      <dgm:prSet/>
      <dgm:spPr/>
      <dgm:t>
        <a:bodyPr/>
        <a:lstStyle/>
        <a:p>
          <a:endParaRPr lang="en-US"/>
        </a:p>
      </dgm:t>
    </dgm:pt>
    <dgm:pt modelId="{F3D96602-84B6-458E-987A-FCEF78E88DF4}" type="sibTrans" cxnId="{4E3897D9-7439-491C-B470-C644B7277DEB}">
      <dgm:prSet/>
      <dgm:spPr/>
      <dgm:t>
        <a:bodyPr/>
        <a:lstStyle/>
        <a:p>
          <a:endParaRPr lang="en-US"/>
        </a:p>
      </dgm:t>
    </dgm:pt>
    <dgm:pt modelId="{87A85428-C8D1-4E56-B8AE-98B606726D96}">
      <dgm:prSet/>
      <dgm:spPr/>
      <dgm:t>
        <a:bodyPr/>
        <a:lstStyle/>
        <a:p>
          <a:r>
            <a:rPr lang="en-CA"/>
            <a:t>digital information support for media technology in systems. </a:t>
          </a:r>
          <a:endParaRPr lang="en-US"/>
        </a:p>
      </dgm:t>
    </dgm:pt>
    <dgm:pt modelId="{1A6E8329-54C7-46DA-927C-EC8056E430D2}" type="parTrans" cxnId="{0CF73003-C5E5-48C0-8B35-2880939C09A9}">
      <dgm:prSet/>
      <dgm:spPr/>
      <dgm:t>
        <a:bodyPr/>
        <a:lstStyle/>
        <a:p>
          <a:endParaRPr lang="en-US"/>
        </a:p>
      </dgm:t>
    </dgm:pt>
    <dgm:pt modelId="{B032BA1B-7363-40D0-BB70-6830FDC5C719}" type="sibTrans" cxnId="{0CF73003-C5E5-48C0-8B35-2880939C09A9}">
      <dgm:prSet/>
      <dgm:spPr/>
      <dgm:t>
        <a:bodyPr/>
        <a:lstStyle/>
        <a:p>
          <a:endParaRPr lang="en-US"/>
        </a:p>
      </dgm:t>
    </dgm:pt>
    <dgm:pt modelId="{886A84B7-1FBC-4ABF-89AD-9D36E0D29E3F}" type="pres">
      <dgm:prSet presAssocID="{779E3361-3272-4487-9009-1B640CC4326F}" presName="root" presStyleCnt="0">
        <dgm:presLayoutVars>
          <dgm:dir/>
          <dgm:resizeHandles val="exact"/>
        </dgm:presLayoutVars>
      </dgm:prSet>
      <dgm:spPr/>
    </dgm:pt>
    <dgm:pt modelId="{A331B33E-2286-4FD9-9CCC-123FE735AA58}" type="pres">
      <dgm:prSet presAssocID="{CDE0A1A9-CC3F-47EF-97D3-285949C63CD4}" presName="compNode" presStyleCnt="0"/>
      <dgm:spPr/>
    </dgm:pt>
    <dgm:pt modelId="{68100AA2-2FA6-4669-84A2-E48D20601C19}" type="pres">
      <dgm:prSet presAssocID="{CDE0A1A9-CC3F-47EF-97D3-285949C63CD4}" presName="bgRect" presStyleLbl="bgShp" presStyleIdx="0" presStyleCnt="4"/>
      <dgm:spPr/>
    </dgm:pt>
    <dgm:pt modelId="{1ADAC821-8DC1-412A-9714-5679BA96207C}" type="pres">
      <dgm:prSet presAssocID="{CDE0A1A9-CC3F-47EF-97D3-285949C63CD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19213D36-F026-41AC-B36B-D06E6BDF940E}" type="pres">
      <dgm:prSet presAssocID="{CDE0A1A9-CC3F-47EF-97D3-285949C63CD4}" presName="spaceRect" presStyleCnt="0"/>
      <dgm:spPr/>
    </dgm:pt>
    <dgm:pt modelId="{4EC86FF6-F6D4-49D1-9E24-EA478FBCFF7D}" type="pres">
      <dgm:prSet presAssocID="{CDE0A1A9-CC3F-47EF-97D3-285949C63CD4}" presName="parTx" presStyleLbl="revTx" presStyleIdx="0" presStyleCnt="5">
        <dgm:presLayoutVars>
          <dgm:chMax val="0"/>
          <dgm:chPref val="0"/>
        </dgm:presLayoutVars>
      </dgm:prSet>
      <dgm:spPr/>
    </dgm:pt>
    <dgm:pt modelId="{CA5DCFC7-81D3-4348-80C3-4FDA3F82BFCF}" type="pres">
      <dgm:prSet presAssocID="{741AAA2B-471E-4FB1-881A-876FE80C043A}" presName="sibTrans" presStyleCnt="0"/>
      <dgm:spPr/>
    </dgm:pt>
    <dgm:pt modelId="{00B16C5C-3053-4FC9-9D40-FC7C1553D2D0}" type="pres">
      <dgm:prSet presAssocID="{302ED086-2134-454E-9694-95B44772B1E8}" presName="compNode" presStyleCnt="0"/>
      <dgm:spPr/>
    </dgm:pt>
    <dgm:pt modelId="{49D27EB5-7D08-489A-91F6-74DFCA092D8C}" type="pres">
      <dgm:prSet presAssocID="{302ED086-2134-454E-9694-95B44772B1E8}" presName="bgRect" presStyleLbl="bgShp" presStyleIdx="1" presStyleCnt="4"/>
      <dgm:spPr/>
    </dgm:pt>
    <dgm:pt modelId="{25FCB194-6DAF-4412-811E-51207EECBBBF}" type="pres">
      <dgm:prSet presAssocID="{302ED086-2134-454E-9694-95B44772B1E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B82A668-0445-40B2-B543-F2496EA0D1BE}" type="pres">
      <dgm:prSet presAssocID="{302ED086-2134-454E-9694-95B44772B1E8}" presName="spaceRect" presStyleCnt="0"/>
      <dgm:spPr/>
    </dgm:pt>
    <dgm:pt modelId="{C9FFC72C-4E1E-4D88-AE6F-A927DC23B1C7}" type="pres">
      <dgm:prSet presAssocID="{302ED086-2134-454E-9694-95B44772B1E8}" presName="parTx" presStyleLbl="revTx" presStyleIdx="1" presStyleCnt="5">
        <dgm:presLayoutVars>
          <dgm:chMax val="0"/>
          <dgm:chPref val="0"/>
        </dgm:presLayoutVars>
      </dgm:prSet>
      <dgm:spPr/>
    </dgm:pt>
    <dgm:pt modelId="{4657D5FF-3E85-40D7-9B23-B56C772D2978}" type="pres">
      <dgm:prSet presAssocID="{72E97806-E238-423E-A47A-71C286BBA19B}" presName="sibTrans" presStyleCnt="0"/>
      <dgm:spPr/>
    </dgm:pt>
    <dgm:pt modelId="{B1C2846E-D5A1-42F9-AED6-1AF442690628}" type="pres">
      <dgm:prSet presAssocID="{7D344BF8-73EE-49C9-A184-9932A2E0347E}" presName="compNode" presStyleCnt="0"/>
      <dgm:spPr/>
    </dgm:pt>
    <dgm:pt modelId="{F2FA0A6A-312B-4617-B689-7486B334C37A}" type="pres">
      <dgm:prSet presAssocID="{7D344BF8-73EE-49C9-A184-9932A2E0347E}" presName="bgRect" presStyleLbl="bgShp" presStyleIdx="2" presStyleCnt="4"/>
      <dgm:spPr/>
    </dgm:pt>
    <dgm:pt modelId="{A54EAD1D-1298-47B9-9175-E5E04BED3B93}" type="pres">
      <dgm:prSet presAssocID="{7D344BF8-73EE-49C9-A184-9932A2E034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AA13550-A34E-4E30-9658-9B1A3ADEC5C9}" type="pres">
      <dgm:prSet presAssocID="{7D344BF8-73EE-49C9-A184-9932A2E0347E}" presName="spaceRect" presStyleCnt="0"/>
      <dgm:spPr/>
    </dgm:pt>
    <dgm:pt modelId="{787A9344-4E26-45E2-A5BD-3CA4283CA7F5}" type="pres">
      <dgm:prSet presAssocID="{7D344BF8-73EE-49C9-A184-9932A2E0347E}" presName="parTx" presStyleLbl="revTx" presStyleIdx="2" presStyleCnt="5">
        <dgm:presLayoutVars>
          <dgm:chMax val="0"/>
          <dgm:chPref val="0"/>
        </dgm:presLayoutVars>
      </dgm:prSet>
      <dgm:spPr/>
    </dgm:pt>
    <dgm:pt modelId="{EA649CB3-E68B-407D-AD3D-E23BF640893A}" type="pres">
      <dgm:prSet presAssocID="{712ECBDF-5918-47AD-82C7-2FE72399DD61}" presName="sibTrans" presStyleCnt="0"/>
      <dgm:spPr/>
    </dgm:pt>
    <dgm:pt modelId="{4D573182-6FEF-45A2-8140-130463920542}" type="pres">
      <dgm:prSet presAssocID="{8447FD57-225D-493C-93ED-1FE077D0BAD0}" presName="compNode" presStyleCnt="0"/>
      <dgm:spPr/>
    </dgm:pt>
    <dgm:pt modelId="{FB9BC9FB-831C-4846-B823-84794FAA321C}" type="pres">
      <dgm:prSet presAssocID="{8447FD57-225D-493C-93ED-1FE077D0BAD0}" presName="bgRect" presStyleLbl="bgShp" presStyleIdx="3" presStyleCnt="4"/>
      <dgm:spPr/>
    </dgm:pt>
    <dgm:pt modelId="{62A5DF66-A2E7-4B66-A748-4A1B0C7EDC34}" type="pres">
      <dgm:prSet presAssocID="{8447FD57-225D-493C-93ED-1FE077D0BA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293F7F70-D93D-4CF9-BBE7-BD9B9FB8A452}" type="pres">
      <dgm:prSet presAssocID="{8447FD57-225D-493C-93ED-1FE077D0BAD0}" presName="spaceRect" presStyleCnt="0"/>
      <dgm:spPr/>
    </dgm:pt>
    <dgm:pt modelId="{15E25771-1A2A-49F7-8C8F-5EC0484EF723}" type="pres">
      <dgm:prSet presAssocID="{8447FD57-225D-493C-93ED-1FE077D0BAD0}" presName="parTx" presStyleLbl="revTx" presStyleIdx="3" presStyleCnt="5">
        <dgm:presLayoutVars>
          <dgm:chMax val="0"/>
          <dgm:chPref val="0"/>
        </dgm:presLayoutVars>
      </dgm:prSet>
      <dgm:spPr/>
    </dgm:pt>
    <dgm:pt modelId="{BB1F21E8-F30F-4BAA-914D-BC86E3AADA55}" type="pres">
      <dgm:prSet presAssocID="{8447FD57-225D-493C-93ED-1FE077D0BAD0}" presName="desTx" presStyleLbl="revTx" presStyleIdx="4" presStyleCnt="5">
        <dgm:presLayoutVars/>
      </dgm:prSet>
      <dgm:spPr/>
    </dgm:pt>
  </dgm:ptLst>
  <dgm:cxnLst>
    <dgm:cxn modelId="{0CF73003-C5E5-48C0-8B35-2880939C09A9}" srcId="{8447FD57-225D-493C-93ED-1FE077D0BAD0}" destId="{87A85428-C8D1-4E56-B8AE-98B606726D96}" srcOrd="1" destOrd="0" parTransId="{1A6E8329-54C7-46DA-927C-EC8056E430D2}" sibTransId="{B032BA1B-7363-40D0-BB70-6830FDC5C719}"/>
    <dgm:cxn modelId="{2B1EB203-2FC0-422A-81CD-B7E3458F5A14}" type="presOf" srcId="{87A85428-C8D1-4E56-B8AE-98B606726D96}" destId="{BB1F21E8-F30F-4BAA-914D-BC86E3AADA55}" srcOrd="0" destOrd="1" presId="urn:microsoft.com/office/officeart/2018/2/layout/IconVerticalSolidList"/>
    <dgm:cxn modelId="{3553A10B-C739-4F3A-A6A5-AAA4606313CE}" srcId="{779E3361-3272-4487-9009-1B640CC4326F}" destId="{302ED086-2134-454E-9694-95B44772B1E8}" srcOrd="1" destOrd="0" parTransId="{13058758-0AB0-4035-AAD6-8FBF7DCC722F}" sibTransId="{72E97806-E238-423E-A47A-71C286BBA19B}"/>
    <dgm:cxn modelId="{10E60E2E-1F09-4F42-9023-32DDB6B572F9}" type="presOf" srcId="{F2174E2E-1630-4372-82AC-611E36D53EBD}" destId="{BB1F21E8-F30F-4BAA-914D-BC86E3AADA55}" srcOrd="0" destOrd="0" presId="urn:microsoft.com/office/officeart/2018/2/layout/IconVerticalSolidList"/>
    <dgm:cxn modelId="{F20E1938-04B1-4A96-8AFE-33AAE841060B}" type="presOf" srcId="{7D344BF8-73EE-49C9-A184-9932A2E0347E}" destId="{787A9344-4E26-45E2-A5BD-3CA4283CA7F5}" srcOrd="0" destOrd="0" presId="urn:microsoft.com/office/officeart/2018/2/layout/IconVerticalSolidList"/>
    <dgm:cxn modelId="{8A569559-CD0B-460A-939C-B6B2FE06C6DB}" type="presOf" srcId="{CDE0A1A9-CC3F-47EF-97D3-285949C63CD4}" destId="{4EC86FF6-F6D4-49D1-9E24-EA478FBCFF7D}" srcOrd="0" destOrd="0" presId="urn:microsoft.com/office/officeart/2018/2/layout/IconVerticalSolidList"/>
    <dgm:cxn modelId="{D584D559-7108-4A61-95CD-FC803F7C7F10}" srcId="{779E3361-3272-4487-9009-1B640CC4326F}" destId="{8447FD57-225D-493C-93ED-1FE077D0BAD0}" srcOrd="3" destOrd="0" parTransId="{19BCCD57-1A12-45A0-B9A2-A80EB5CE813F}" sibTransId="{A28A4616-8A78-43D7-8BD6-FA5F8F3C77F3}"/>
    <dgm:cxn modelId="{DB328267-3A61-49EB-BB3E-1D94D560933B}" type="presOf" srcId="{779E3361-3272-4487-9009-1B640CC4326F}" destId="{886A84B7-1FBC-4ABF-89AD-9D36E0D29E3F}" srcOrd="0" destOrd="0" presId="urn:microsoft.com/office/officeart/2018/2/layout/IconVerticalSolidList"/>
    <dgm:cxn modelId="{D690CC7C-D5B0-4977-81D3-E300431FA1FB}" srcId="{779E3361-3272-4487-9009-1B640CC4326F}" destId="{7D344BF8-73EE-49C9-A184-9932A2E0347E}" srcOrd="2" destOrd="0" parTransId="{51C62D3F-CCD9-4E96-8BD0-FCE04C3818CC}" sibTransId="{712ECBDF-5918-47AD-82C7-2FE72399DD61}"/>
    <dgm:cxn modelId="{6A58E996-CE91-4CBC-984B-88D2A602D4A2}" srcId="{779E3361-3272-4487-9009-1B640CC4326F}" destId="{CDE0A1A9-CC3F-47EF-97D3-285949C63CD4}" srcOrd="0" destOrd="0" parTransId="{FAADEDE7-4B6C-4FA8-A923-E6EDBD0124D4}" sibTransId="{741AAA2B-471E-4FB1-881A-876FE80C043A}"/>
    <dgm:cxn modelId="{944E66C5-A02A-477E-830C-4A3E1AC13575}" type="presOf" srcId="{8447FD57-225D-493C-93ED-1FE077D0BAD0}" destId="{15E25771-1A2A-49F7-8C8F-5EC0484EF723}" srcOrd="0" destOrd="0" presId="urn:microsoft.com/office/officeart/2018/2/layout/IconVerticalSolidList"/>
    <dgm:cxn modelId="{4E3897D9-7439-491C-B470-C644B7277DEB}" srcId="{8447FD57-225D-493C-93ED-1FE077D0BAD0}" destId="{F2174E2E-1630-4372-82AC-611E36D53EBD}" srcOrd="0" destOrd="0" parTransId="{309ABBA7-D27B-41A7-9CBB-973CF9AAF837}" sibTransId="{F3D96602-84B6-458E-987A-FCEF78E88DF4}"/>
    <dgm:cxn modelId="{498620EC-75AC-4F23-960C-C57140BE3CFD}" type="presOf" srcId="{302ED086-2134-454E-9694-95B44772B1E8}" destId="{C9FFC72C-4E1E-4D88-AE6F-A927DC23B1C7}" srcOrd="0" destOrd="0" presId="urn:microsoft.com/office/officeart/2018/2/layout/IconVerticalSolidList"/>
    <dgm:cxn modelId="{4ACFE180-80C0-453A-98AC-B0CADB35F370}" type="presParOf" srcId="{886A84B7-1FBC-4ABF-89AD-9D36E0D29E3F}" destId="{A331B33E-2286-4FD9-9CCC-123FE735AA58}" srcOrd="0" destOrd="0" presId="urn:microsoft.com/office/officeart/2018/2/layout/IconVerticalSolidList"/>
    <dgm:cxn modelId="{505B43A8-CBDC-4111-8A87-168484A913AB}" type="presParOf" srcId="{A331B33E-2286-4FD9-9CCC-123FE735AA58}" destId="{68100AA2-2FA6-4669-84A2-E48D20601C19}" srcOrd="0" destOrd="0" presId="urn:microsoft.com/office/officeart/2018/2/layout/IconVerticalSolidList"/>
    <dgm:cxn modelId="{8D423A25-3F7E-4AC9-9DAD-1C15D950AE89}" type="presParOf" srcId="{A331B33E-2286-4FD9-9CCC-123FE735AA58}" destId="{1ADAC821-8DC1-412A-9714-5679BA96207C}" srcOrd="1" destOrd="0" presId="urn:microsoft.com/office/officeart/2018/2/layout/IconVerticalSolidList"/>
    <dgm:cxn modelId="{0CBFF98F-06BC-4D6E-B667-4B123132F755}" type="presParOf" srcId="{A331B33E-2286-4FD9-9CCC-123FE735AA58}" destId="{19213D36-F026-41AC-B36B-D06E6BDF940E}" srcOrd="2" destOrd="0" presId="urn:microsoft.com/office/officeart/2018/2/layout/IconVerticalSolidList"/>
    <dgm:cxn modelId="{1A9254FE-1E5E-477F-9B6D-778788AF1499}" type="presParOf" srcId="{A331B33E-2286-4FD9-9CCC-123FE735AA58}" destId="{4EC86FF6-F6D4-49D1-9E24-EA478FBCFF7D}" srcOrd="3" destOrd="0" presId="urn:microsoft.com/office/officeart/2018/2/layout/IconVerticalSolidList"/>
    <dgm:cxn modelId="{0BD5BCC5-ED51-4FCB-B505-9DFF99165868}" type="presParOf" srcId="{886A84B7-1FBC-4ABF-89AD-9D36E0D29E3F}" destId="{CA5DCFC7-81D3-4348-80C3-4FDA3F82BFCF}" srcOrd="1" destOrd="0" presId="urn:microsoft.com/office/officeart/2018/2/layout/IconVerticalSolidList"/>
    <dgm:cxn modelId="{BCF169B4-2B6C-42F1-BA88-C0A0A56FB295}" type="presParOf" srcId="{886A84B7-1FBC-4ABF-89AD-9D36E0D29E3F}" destId="{00B16C5C-3053-4FC9-9D40-FC7C1553D2D0}" srcOrd="2" destOrd="0" presId="urn:microsoft.com/office/officeart/2018/2/layout/IconVerticalSolidList"/>
    <dgm:cxn modelId="{0F11B63C-4317-463C-9E37-038DEB67784E}" type="presParOf" srcId="{00B16C5C-3053-4FC9-9D40-FC7C1553D2D0}" destId="{49D27EB5-7D08-489A-91F6-74DFCA092D8C}" srcOrd="0" destOrd="0" presId="urn:microsoft.com/office/officeart/2018/2/layout/IconVerticalSolidList"/>
    <dgm:cxn modelId="{910E5DBC-F675-4EC7-B107-D807844B3FCB}" type="presParOf" srcId="{00B16C5C-3053-4FC9-9D40-FC7C1553D2D0}" destId="{25FCB194-6DAF-4412-811E-51207EECBBBF}" srcOrd="1" destOrd="0" presId="urn:microsoft.com/office/officeart/2018/2/layout/IconVerticalSolidList"/>
    <dgm:cxn modelId="{FC868B65-36C7-435B-B05F-A635A9466742}" type="presParOf" srcId="{00B16C5C-3053-4FC9-9D40-FC7C1553D2D0}" destId="{BB82A668-0445-40B2-B543-F2496EA0D1BE}" srcOrd="2" destOrd="0" presId="urn:microsoft.com/office/officeart/2018/2/layout/IconVerticalSolidList"/>
    <dgm:cxn modelId="{DC6CC1E9-2B8C-48CE-9AD9-1AEE9DBC1233}" type="presParOf" srcId="{00B16C5C-3053-4FC9-9D40-FC7C1553D2D0}" destId="{C9FFC72C-4E1E-4D88-AE6F-A927DC23B1C7}" srcOrd="3" destOrd="0" presId="urn:microsoft.com/office/officeart/2018/2/layout/IconVerticalSolidList"/>
    <dgm:cxn modelId="{0B8B17E8-04B1-4D4D-A863-1AA5EE773BD1}" type="presParOf" srcId="{886A84B7-1FBC-4ABF-89AD-9D36E0D29E3F}" destId="{4657D5FF-3E85-40D7-9B23-B56C772D2978}" srcOrd="3" destOrd="0" presId="urn:microsoft.com/office/officeart/2018/2/layout/IconVerticalSolidList"/>
    <dgm:cxn modelId="{A7A4902A-55C0-41FF-A1FE-B8CF61AE9ABE}" type="presParOf" srcId="{886A84B7-1FBC-4ABF-89AD-9D36E0D29E3F}" destId="{B1C2846E-D5A1-42F9-AED6-1AF442690628}" srcOrd="4" destOrd="0" presId="urn:microsoft.com/office/officeart/2018/2/layout/IconVerticalSolidList"/>
    <dgm:cxn modelId="{BB6A808B-A21F-43FC-9BFE-1020AA0FD7AF}" type="presParOf" srcId="{B1C2846E-D5A1-42F9-AED6-1AF442690628}" destId="{F2FA0A6A-312B-4617-B689-7486B334C37A}" srcOrd="0" destOrd="0" presId="urn:microsoft.com/office/officeart/2018/2/layout/IconVerticalSolidList"/>
    <dgm:cxn modelId="{19DF65B5-C1C7-4B77-AE1F-7CC48D0932D5}" type="presParOf" srcId="{B1C2846E-D5A1-42F9-AED6-1AF442690628}" destId="{A54EAD1D-1298-47B9-9175-E5E04BED3B93}" srcOrd="1" destOrd="0" presId="urn:microsoft.com/office/officeart/2018/2/layout/IconVerticalSolidList"/>
    <dgm:cxn modelId="{065ECC22-6A3D-4E8B-BBD8-FAC37ED55280}" type="presParOf" srcId="{B1C2846E-D5A1-42F9-AED6-1AF442690628}" destId="{EAA13550-A34E-4E30-9658-9B1A3ADEC5C9}" srcOrd="2" destOrd="0" presId="urn:microsoft.com/office/officeart/2018/2/layout/IconVerticalSolidList"/>
    <dgm:cxn modelId="{F04B59AE-2237-4078-9A02-60AFB21250D7}" type="presParOf" srcId="{B1C2846E-D5A1-42F9-AED6-1AF442690628}" destId="{787A9344-4E26-45E2-A5BD-3CA4283CA7F5}" srcOrd="3" destOrd="0" presId="urn:microsoft.com/office/officeart/2018/2/layout/IconVerticalSolidList"/>
    <dgm:cxn modelId="{3D7E1310-FA40-4C70-8BCB-324C38C85A04}" type="presParOf" srcId="{886A84B7-1FBC-4ABF-89AD-9D36E0D29E3F}" destId="{EA649CB3-E68B-407D-AD3D-E23BF640893A}" srcOrd="5" destOrd="0" presId="urn:microsoft.com/office/officeart/2018/2/layout/IconVerticalSolidList"/>
    <dgm:cxn modelId="{35EFD7A7-9724-4357-8003-1572A91C0F22}" type="presParOf" srcId="{886A84B7-1FBC-4ABF-89AD-9D36E0D29E3F}" destId="{4D573182-6FEF-45A2-8140-130463920542}" srcOrd="6" destOrd="0" presId="urn:microsoft.com/office/officeart/2018/2/layout/IconVerticalSolidList"/>
    <dgm:cxn modelId="{B6F560C7-928D-4BCD-AC85-B413AE621852}" type="presParOf" srcId="{4D573182-6FEF-45A2-8140-130463920542}" destId="{FB9BC9FB-831C-4846-B823-84794FAA321C}" srcOrd="0" destOrd="0" presId="urn:microsoft.com/office/officeart/2018/2/layout/IconVerticalSolidList"/>
    <dgm:cxn modelId="{91EEDA6F-C2AD-44E1-883E-E4545B337623}" type="presParOf" srcId="{4D573182-6FEF-45A2-8140-130463920542}" destId="{62A5DF66-A2E7-4B66-A748-4A1B0C7EDC34}" srcOrd="1" destOrd="0" presId="urn:microsoft.com/office/officeart/2018/2/layout/IconVerticalSolidList"/>
    <dgm:cxn modelId="{71E793AA-47BC-4D6F-99B9-364D51CD21D2}" type="presParOf" srcId="{4D573182-6FEF-45A2-8140-130463920542}" destId="{293F7F70-D93D-4CF9-BBE7-BD9B9FB8A452}" srcOrd="2" destOrd="0" presId="urn:microsoft.com/office/officeart/2018/2/layout/IconVerticalSolidList"/>
    <dgm:cxn modelId="{F55D9968-1D5C-4D50-9749-BD837A5A4F52}" type="presParOf" srcId="{4D573182-6FEF-45A2-8140-130463920542}" destId="{15E25771-1A2A-49F7-8C8F-5EC0484EF723}" srcOrd="3" destOrd="0" presId="urn:microsoft.com/office/officeart/2018/2/layout/IconVerticalSolidList"/>
    <dgm:cxn modelId="{3CAD129D-3FEC-4C1D-B442-E6D5F59CA658}" type="presParOf" srcId="{4D573182-6FEF-45A2-8140-130463920542}" destId="{BB1F21E8-F30F-4BAA-914D-BC86E3AADA5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00AA2-2FA6-4669-84A2-E48D20601C19}">
      <dsp:nvSpPr>
        <dsp:cNvPr id="0" name=""/>
        <dsp:cNvSpPr/>
      </dsp:nvSpPr>
      <dsp:spPr>
        <a:xfrm>
          <a:off x="0" y="5001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AC821-8DC1-412A-9714-5679BA96207C}">
      <dsp:nvSpPr>
        <dsp:cNvPr id="0" name=""/>
        <dsp:cNvSpPr/>
      </dsp:nvSpPr>
      <dsp:spPr>
        <a:xfrm>
          <a:off x="352096" y="266890"/>
          <a:ext cx="640174" cy="640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86FF6-F6D4-49D1-9E24-EA478FBCFF7D}">
      <dsp:nvSpPr>
        <dsp:cNvPr id="0" name=""/>
        <dsp:cNvSpPr/>
      </dsp:nvSpPr>
      <dsp:spPr>
        <a:xfrm>
          <a:off x="1344366" y="5001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Winner of 9 Emmy Awards </a:t>
          </a:r>
        </a:p>
      </dsp:txBody>
      <dsp:txXfrm>
        <a:off x="1344366" y="5001"/>
        <a:ext cx="4966469" cy="1163953"/>
      </dsp:txXfrm>
    </dsp:sp>
    <dsp:sp modelId="{49D27EB5-7D08-489A-91F6-74DFCA092D8C}">
      <dsp:nvSpPr>
        <dsp:cNvPr id="0" name=""/>
        <dsp:cNvSpPr/>
      </dsp:nvSpPr>
      <dsp:spPr>
        <a:xfrm>
          <a:off x="0" y="1459943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CB194-6DAF-4412-811E-51207EECBBBF}">
      <dsp:nvSpPr>
        <dsp:cNvPr id="0" name=""/>
        <dsp:cNvSpPr/>
      </dsp:nvSpPr>
      <dsp:spPr>
        <a:xfrm>
          <a:off x="352096" y="1721833"/>
          <a:ext cx="640174" cy="6401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FC72C-4E1E-4D88-AE6F-A927DC23B1C7}">
      <dsp:nvSpPr>
        <dsp:cNvPr id="0" name=""/>
        <dsp:cNvSpPr/>
      </dsp:nvSpPr>
      <dsp:spPr>
        <a:xfrm>
          <a:off x="1344366" y="1459943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Organized under ISO/IEC JTC1/SC29 </a:t>
          </a:r>
        </a:p>
      </dsp:txBody>
      <dsp:txXfrm>
        <a:off x="1344366" y="1459943"/>
        <a:ext cx="4966469" cy="1163953"/>
      </dsp:txXfrm>
    </dsp:sp>
    <dsp:sp modelId="{F2FA0A6A-312B-4617-B689-7486B334C37A}">
      <dsp:nvSpPr>
        <dsp:cNvPr id="0" name=""/>
        <dsp:cNvSpPr/>
      </dsp:nvSpPr>
      <dsp:spPr>
        <a:xfrm>
          <a:off x="0" y="2914885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4EAD1D-1298-47B9-9175-E5E04BED3B93}">
      <dsp:nvSpPr>
        <dsp:cNvPr id="0" name=""/>
        <dsp:cNvSpPr/>
      </dsp:nvSpPr>
      <dsp:spPr>
        <a:xfrm>
          <a:off x="352096" y="3176775"/>
          <a:ext cx="640174" cy="640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A9344-4E26-45E2-A5BD-3CA4283CA7F5}">
      <dsp:nvSpPr>
        <dsp:cNvPr id="0" name=""/>
        <dsp:cNvSpPr/>
      </dsp:nvSpPr>
      <dsp:spPr>
        <a:xfrm>
          <a:off x="1344366" y="2914885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Develops International Standards</a:t>
          </a:r>
        </a:p>
      </dsp:txBody>
      <dsp:txXfrm>
        <a:off x="1344366" y="2914885"/>
        <a:ext cx="4966469" cy="1163953"/>
      </dsp:txXfrm>
    </dsp:sp>
    <dsp:sp modelId="{FB9BC9FB-831C-4846-B823-84794FAA321C}">
      <dsp:nvSpPr>
        <dsp:cNvPr id="0" name=""/>
        <dsp:cNvSpPr/>
      </dsp:nvSpPr>
      <dsp:spPr>
        <a:xfrm>
          <a:off x="0" y="4369828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5DF66-A2E7-4B66-A748-4A1B0C7EDC34}">
      <dsp:nvSpPr>
        <dsp:cNvPr id="0" name=""/>
        <dsp:cNvSpPr/>
      </dsp:nvSpPr>
      <dsp:spPr>
        <a:xfrm>
          <a:off x="352096" y="4631717"/>
          <a:ext cx="640174" cy="6401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25771-1A2A-49F7-8C8F-5EC0484EF723}">
      <dsp:nvSpPr>
        <dsp:cNvPr id="0" name=""/>
        <dsp:cNvSpPr/>
      </dsp:nvSpPr>
      <dsp:spPr>
        <a:xfrm>
          <a:off x="1344366" y="4369828"/>
          <a:ext cx="2840467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Forms basis of services &amp; applications</a:t>
          </a:r>
        </a:p>
      </dsp:txBody>
      <dsp:txXfrm>
        <a:off x="1344366" y="4369828"/>
        <a:ext cx="2840467" cy="1163953"/>
      </dsp:txXfrm>
    </dsp:sp>
    <dsp:sp modelId="{BB1F21E8-F30F-4BAA-914D-BC86E3AADA55}">
      <dsp:nvSpPr>
        <dsp:cNvPr id="0" name=""/>
        <dsp:cNvSpPr/>
      </dsp:nvSpPr>
      <dsp:spPr>
        <a:xfrm>
          <a:off x="4184834" y="4369828"/>
          <a:ext cx="2126001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coding of images, audio, moving pictures</a:t>
          </a:r>
          <a:r>
            <a:rPr lang="en-CA" sz="1100" kern="1200"/>
            <a:t> and some other types of digital data (such as genomics)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/>
            <a:t>digital information support for media technology in systems. </a:t>
          </a:r>
          <a:endParaRPr lang="en-US" sz="1100" kern="1200"/>
        </a:p>
      </dsp:txBody>
      <dsp:txXfrm>
        <a:off x="4184834" y="4369828"/>
        <a:ext cx="2126001" cy="1163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21/07/2024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47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49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35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7/21/24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390833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147 meeting (extended PPT)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24315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</a:t>
            </a:r>
            <a:r>
              <a:rPr lang="en-GB" altLang="zh-CN" sz="3200" b="1" spc="0" dirty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401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Sapporo, Japan – July 2024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053" y="4841542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MPEG-1,2,4,5,CD,G,H,I</a:t>
            </a:r>
          </a:p>
        </p:txBody>
      </p:sp>
      <p:sp>
        <p:nvSpPr>
          <p:cNvPr id="5" name="Oval 4"/>
          <p:cNvSpPr/>
          <p:nvPr/>
        </p:nvSpPr>
        <p:spPr>
          <a:xfrm>
            <a:off x="1617713" y="4259606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061554" y="3775119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4478369" y="315491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5943650" y="2569137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CICP,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473644" y="1986145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8938925" y="1501932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889" y="3159024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030499" y="4482463"/>
            <a:ext cx="45005" cy="359079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55853" y="2366893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17853" y="3290223"/>
            <a:ext cx="43152" cy="4848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184539" y="4799765"/>
            <a:ext cx="1957593" cy="51330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323883" y="5904461"/>
            <a:ext cx="930699" cy="271068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05714" y="962563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708095" y="3875139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238095" y="1885893"/>
            <a:ext cx="528281" cy="382465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</p:cNvCxnSpPr>
          <p:nvPr/>
        </p:nvCxnSpPr>
        <p:spPr>
          <a:xfrm flipH="1" flipV="1">
            <a:off x="7592469" y="4213992"/>
            <a:ext cx="3021165" cy="983237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9938376" y="3429000"/>
            <a:ext cx="440736" cy="446139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E56D9478-0486-57E7-C866-89EB00F8DA53}"/>
              </a:ext>
            </a:extLst>
          </p:cNvPr>
          <p:cNvSpPr/>
          <p:nvPr/>
        </p:nvSpPr>
        <p:spPr>
          <a:xfrm>
            <a:off x="10253919" y="792182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 - AI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03CB438-9F85-7B33-60C9-579B4E45591D}"/>
              </a:ext>
            </a:extLst>
          </p:cNvPr>
          <p:cNvSpPr txBox="1"/>
          <p:nvPr/>
        </p:nvSpPr>
        <p:spPr>
          <a:xfrm>
            <a:off x="8937083" y="396507"/>
            <a:ext cx="1975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AI for multimedia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B47EA19-F11F-9FD3-ECFE-A454FEF2AEB5}"/>
              </a:ext>
            </a:extLst>
          </p:cNvPr>
          <p:cNvCxnSpPr>
            <a:cxnSpLocks/>
          </p:cNvCxnSpPr>
          <p:nvPr/>
        </p:nvCxnSpPr>
        <p:spPr>
          <a:xfrm>
            <a:off x="9924691" y="771193"/>
            <a:ext cx="528281" cy="382465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5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15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3F14E71-2B47-ED4A-87D1-DF79DCCCDA49}"/>
              </a:ext>
            </a:extLst>
          </p:cNvPr>
          <p:cNvCxnSpPr>
            <a:cxnSpLocks/>
          </p:cNvCxnSpPr>
          <p:nvPr/>
        </p:nvCxnSpPr>
        <p:spPr>
          <a:xfrm>
            <a:off x="10754577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7A72CE1-E4A4-B946-B466-7737D3431972}"/>
              </a:ext>
            </a:extLst>
          </p:cNvPr>
          <p:cNvCxnSpPr>
            <a:cxnSpLocks/>
          </p:cNvCxnSpPr>
          <p:nvPr/>
        </p:nvCxnSpPr>
        <p:spPr>
          <a:xfrm>
            <a:off x="9518895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0813F8B-977F-0B42-B932-F0831A0022D8}"/>
              </a:ext>
            </a:extLst>
          </p:cNvPr>
          <p:cNvCxnSpPr>
            <a:cxnSpLocks/>
          </p:cNvCxnSpPr>
          <p:nvPr/>
        </p:nvCxnSpPr>
        <p:spPr>
          <a:xfrm>
            <a:off x="8246144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2B1A28D-CE5C-8E4B-B7F4-585474B5EBB7}"/>
              </a:ext>
            </a:extLst>
          </p:cNvPr>
          <p:cNvCxnSpPr>
            <a:cxnSpLocks/>
          </p:cNvCxnSpPr>
          <p:nvPr/>
        </p:nvCxnSpPr>
        <p:spPr>
          <a:xfrm>
            <a:off x="683747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AE425D7-5EB6-994D-B91B-06833A881AB9}"/>
              </a:ext>
            </a:extLst>
          </p:cNvPr>
          <p:cNvCxnSpPr>
            <a:cxnSpLocks/>
          </p:cNvCxnSpPr>
          <p:nvPr/>
        </p:nvCxnSpPr>
        <p:spPr>
          <a:xfrm>
            <a:off x="1589956" y="109980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902162-5877-D948-A332-F9BF5438FFE4}"/>
              </a:ext>
            </a:extLst>
          </p:cNvPr>
          <p:cNvCxnSpPr>
            <a:cxnSpLocks/>
          </p:cNvCxnSpPr>
          <p:nvPr/>
        </p:nvCxnSpPr>
        <p:spPr>
          <a:xfrm>
            <a:off x="426726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67AD1C9-CFF2-6D48-825B-E2F25617F252}"/>
              </a:ext>
            </a:extLst>
          </p:cNvPr>
          <p:cNvCxnSpPr>
            <a:cxnSpLocks/>
          </p:cNvCxnSpPr>
          <p:nvPr/>
        </p:nvCxnSpPr>
        <p:spPr>
          <a:xfrm>
            <a:off x="2932725" y="110805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9"/>
          <p:cNvSpPr txBox="1"/>
          <p:nvPr/>
        </p:nvSpPr>
        <p:spPr>
          <a:xfrm>
            <a:off x="2125502" y="5925500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057993" y="5869154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063131" y="5869154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068270" y="5869154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7044965" y="5869154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057993" y="6229041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063131" y="6228854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8050104" y="6229041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8050103" y="5868968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074654" y="6221927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073408" y="6229041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9" name="Straight Connector 68"/>
          <p:cNvCxnSpPr>
            <a:cxnSpLocks/>
          </p:cNvCxnSpPr>
          <p:nvPr/>
        </p:nvCxnSpPr>
        <p:spPr>
          <a:xfrm>
            <a:off x="5572960" y="107922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03182" y="777408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2073" y="771445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0963" y="777408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2097" y="777408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5816" y="777408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94942" y="777408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4283" y="2007521"/>
            <a:ext cx="11180805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77834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576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9969" y="4347781"/>
            <a:ext cx="11385118" cy="667501"/>
            <a:chOff x="91826" y="3998288"/>
            <a:chExt cx="10322187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5342" y="3196083"/>
            <a:ext cx="11239745" cy="1841984"/>
            <a:chOff x="232161" y="2846591"/>
            <a:chExt cx="10190385" cy="1841984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9290699" cy="5005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0" y="3187733"/>
              <a:ext cx="809790" cy="316582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CDVS/CDVA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4388575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5061" y="1198471"/>
            <a:ext cx="11200027" cy="659672"/>
            <a:chOff x="259638" y="848978"/>
            <a:chExt cx="8910136" cy="659672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02" y="848978"/>
              <a:ext cx="737878" cy="326251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4351" y="2428775"/>
            <a:ext cx="11350736" cy="2577051"/>
            <a:chOff x="413829" y="2079282"/>
            <a:chExt cx="10291015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 flipV="1">
              <a:off x="1447800" y="2725176"/>
              <a:ext cx="9257044" cy="37012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202387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477275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220467" y="777408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9041004" y="6048928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934112" y="4343913"/>
            <a:ext cx="750647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OMAF</a:t>
            </a:r>
          </a:p>
        </p:txBody>
      </p:sp>
      <p:sp>
        <p:nvSpPr>
          <p:cNvPr id="83" name="Rectangle 36">
            <a:extLst>
              <a:ext uri="{FF2B5EF4-FFF2-40B4-BE49-F238E27FC236}">
                <a16:creationId xmlns:a16="http://schemas.microsoft.com/office/drawing/2014/main" id="{1DCFE72F-7913-E24F-91B9-5AFE5ADA3B3A}"/>
              </a:ext>
            </a:extLst>
          </p:cNvPr>
          <p:cNvSpPr/>
          <p:nvPr/>
        </p:nvSpPr>
        <p:spPr>
          <a:xfrm>
            <a:off x="8919174" y="208463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VVC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AF52431-66EF-514F-A23C-C36B9091B4CB}"/>
              </a:ext>
            </a:extLst>
          </p:cNvPr>
          <p:cNvSpPr txBox="1"/>
          <p:nvPr/>
        </p:nvSpPr>
        <p:spPr>
          <a:xfrm>
            <a:off x="10439672" y="777406"/>
            <a:ext cx="6046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10" name="Rectangle 36">
            <a:extLst>
              <a:ext uri="{FF2B5EF4-FFF2-40B4-BE49-F238E27FC236}">
                <a16:creationId xmlns:a16="http://schemas.microsoft.com/office/drawing/2014/main" id="{B8B45D6D-4854-DE41-92B1-ED033AC26102}"/>
              </a:ext>
            </a:extLst>
          </p:cNvPr>
          <p:cNvSpPr/>
          <p:nvPr/>
        </p:nvSpPr>
        <p:spPr>
          <a:xfrm>
            <a:off x="9349807" y="3014737"/>
            <a:ext cx="846715" cy="267047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V/G-PCC</a:t>
            </a:r>
          </a:p>
        </p:txBody>
      </p:sp>
      <p:sp>
        <p:nvSpPr>
          <p:cNvPr id="111" name="Rectangle 36">
            <a:extLst>
              <a:ext uri="{FF2B5EF4-FFF2-40B4-BE49-F238E27FC236}">
                <a16:creationId xmlns:a16="http://schemas.microsoft.com/office/drawing/2014/main" id="{8588FBF3-B58C-DD4C-BD61-A76D9C3766E8}"/>
              </a:ext>
            </a:extLst>
          </p:cNvPr>
          <p:cNvSpPr/>
          <p:nvPr/>
        </p:nvSpPr>
        <p:spPr>
          <a:xfrm>
            <a:off x="9488353" y="256921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MIV</a:t>
            </a:r>
          </a:p>
        </p:txBody>
      </p:sp>
      <p:sp>
        <p:nvSpPr>
          <p:cNvPr id="112" name="Rectangle 36">
            <a:extLst>
              <a:ext uri="{FF2B5EF4-FFF2-40B4-BE49-F238E27FC236}">
                <a16:creationId xmlns:a16="http://schemas.microsoft.com/office/drawing/2014/main" id="{65147841-0712-6442-956B-8F2B74B84CD1}"/>
              </a:ext>
            </a:extLst>
          </p:cNvPr>
          <p:cNvSpPr/>
          <p:nvPr/>
        </p:nvSpPr>
        <p:spPr>
          <a:xfrm>
            <a:off x="9613044" y="1097052"/>
            <a:ext cx="960000" cy="43622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Immersive</a:t>
            </a:r>
          </a:p>
          <a:p>
            <a:r>
              <a:rPr lang="en-US" sz="1300" b="1" dirty="0"/>
              <a:t> Audio</a:t>
            </a:r>
          </a:p>
        </p:txBody>
      </p:sp>
      <p:sp>
        <p:nvSpPr>
          <p:cNvPr id="113" name="Rectangle 36">
            <a:extLst>
              <a:ext uri="{FF2B5EF4-FFF2-40B4-BE49-F238E27FC236}">
                <a16:creationId xmlns:a16="http://schemas.microsoft.com/office/drawing/2014/main" id="{CEF9C1BE-F0BC-594C-8100-BAC0FF10F6DB}"/>
              </a:ext>
            </a:extLst>
          </p:cNvPr>
          <p:cNvSpPr/>
          <p:nvPr/>
        </p:nvSpPr>
        <p:spPr>
          <a:xfrm>
            <a:off x="9765445" y="4350540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Scene </a:t>
            </a:r>
          </a:p>
          <a:p>
            <a:r>
              <a:rPr lang="en-US" sz="1300" b="1" dirty="0"/>
              <a:t>Description</a:t>
            </a:r>
          </a:p>
        </p:txBody>
      </p:sp>
      <p:sp>
        <p:nvSpPr>
          <p:cNvPr id="114" name="Rectangle 36">
            <a:extLst>
              <a:ext uri="{FF2B5EF4-FFF2-40B4-BE49-F238E27FC236}">
                <a16:creationId xmlns:a16="http://schemas.microsoft.com/office/drawing/2014/main" id="{E4FE6DEB-26FC-1D48-9B7B-8719F2E1E3E5}"/>
              </a:ext>
            </a:extLst>
          </p:cNvPr>
          <p:cNvSpPr/>
          <p:nvPr/>
        </p:nvSpPr>
        <p:spPr>
          <a:xfrm>
            <a:off x="9377517" y="3713237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Metadata</a:t>
            </a:r>
          </a:p>
        </p:txBody>
      </p:sp>
      <p:sp>
        <p:nvSpPr>
          <p:cNvPr id="115" name="Rectangle 36">
            <a:extLst>
              <a:ext uri="{FF2B5EF4-FFF2-40B4-BE49-F238E27FC236}">
                <a16:creationId xmlns:a16="http://schemas.microsoft.com/office/drawing/2014/main" id="{5E48C5A5-5DCC-CF4D-AC25-ADE88B28A9F5}"/>
              </a:ext>
            </a:extLst>
          </p:cNvPr>
          <p:cNvSpPr/>
          <p:nvPr/>
        </p:nvSpPr>
        <p:spPr>
          <a:xfrm>
            <a:off x="9516068" y="3375364"/>
            <a:ext cx="770880" cy="325886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Haptics</a:t>
            </a:r>
          </a:p>
        </p:txBody>
      </p:sp>
      <p:sp>
        <p:nvSpPr>
          <p:cNvPr id="90" name="Rectangle 32">
            <a:extLst>
              <a:ext uri="{FF2B5EF4-FFF2-40B4-BE49-F238E27FC236}">
                <a16:creationId xmlns:a16="http://schemas.microsoft.com/office/drawing/2014/main" id="{F67ADA63-01EA-3E41-A1D8-A99D09D3B2A7}"/>
              </a:ext>
            </a:extLst>
          </p:cNvPr>
          <p:cNvSpPr/>
          <p:nvPr/>
        </p:nvSpPr>
        <p:spPr>
          <a:xfrm>
            <a:off x="6049350" y="5878674"/>
            <a:ext cx="960000" cy="30000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MPEG-5</a:t>
            </a:r>
          </a:p>
        </p:txBody>
      </p:sp>
      <p:sp>
        <p:nvSpPr>
          <p:cNvPr id="91" name="Rectangle 32">
            <a:extLst>
              <a:ext uri="{FF2B5EF4-FFF2-40B4-BE49-F238E27FC236}">
                <a16:creationId xmlns:a16="http://schemas.microsoft.com/office/drawing/2014/main" id="{D5680EAC-73DA-F640-B287-FBEB58EF46E7}"/>
              </a:ext>
            </a:extLst>
          </p:cNvPr>
          <p:cNvSpPr/>
          <p:nvPr/>
        </p:nvSpPr>
        <p:spPr>
          <a:xfrm>
            <a:off x="7078050" y="6235874"/>
            <a:ext cx="960000" cy="30000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MPEG-G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DA77C06-276E-E64E-BBD5-BFF05D90A563}"/>
              </a:ext>
            </a:extLst>
          </p:cNvPr>
          <p:cNvGrpSpPr/>
          <p:nvPr/>
        </p:nvGrpSpPr>
        <p:grpSpPr>
          <a:xfrm>
            <a:off x="101250" y="5309945"/>
            <a:ext cx="11380310" cy="353939"/>
            <a:chOff x="96186" y="4153134"/>
            <a:chExt cx="10317827" cy="35393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888363D-2B63-C640-A1FB-07DD56EF649D}"/>
                </a:ext>
              </a:extLst>
            </p:cNvPr>
            <p:cNvSpPr txBox="1"/>
            <p:nvPr/>
          </p:nvSpPr>
          <p:spPr>
            <a:xfrm>
              <a:off x="96186" y="4153134"/>
              <a:ext cx="90688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Genome</a:t>
              </a:r>
            </a:p>
          </p:txBody>
        </p:sp>
        <p:cxnSp>
          <p:nvCxnSpPr>
            <p:cNvPr id="99" name="Connecteur droit avec flèche 13">
              <a:extLst>
                <a:ext uri="{FF2B5EF4-FFF2-40B4-BE49-F238E27FC236}">
                  <a16:creationId xmlns:a16="http://schemas.microsoft.com/office/drawing/2014/main" id="{B8193E6B-5699-B946-80B9-D9CC78AA8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Rectangle 32">
            <a:extLst>
              <a:ext uri="{FF2B5EF4-FFF2-40B4-BE49-F238E27FC236}">
                <a16:creationId xmlns:a16="http://schemas.microsoft.com/office/drawing/2014/main" id="{166E8007-11FD-A94A-9C82-F9583025C43C}"/>
              </a:ext>
            </a:extLst>
          </p:cNvPr>
          <p:cNvSpPr/>
          <p:nvPr/>
        </p:nvSpPr>
        <p:spPr>
          <a:xfrm>
            <a:off x="8626780" y="5286434"/>
            <a:ext cx="1392844" cy="394272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Genome compression</a:t>
            </a:r>
          </a:p>
        </p:txBody>
      </p:sp>
      <p:sp>
        <p:nvSpPr>
          <p:cNvPr id="100" name="Rectangle 32">
            <a:extLst>
              <a:ext uri="{FF2B5EF4-FFF2-40B4-BE49-F238E27FC236}">
                <a16:creationId xmlns:a16="http://schemas.microsoft.com/office/drawing/2014/main" id="{1471B373-3197-BD45-B5FA-0C8B97EA4588}"/>
              </a:ext>
            </a:extLst>
          </p:cNvPr>
          <p:cNvSpPr/>
          <p:nvPr/>
        </p:nvSpPr>
        <p:spPr>
          <a:xfrm>
            <a:off x="8956643" y="1845733"/>
            <a:ext cx="687280" cy="273213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EVC</a:t>
            </a:r>
          </a:p>
        </p:txBody>
      </p:sp>
      <p:sp>
        <p:nvSpPr>
          <p:cNvPr id="101" name="Rectangle 32">
            <a:extLst>
              <a:ext uri="{FF2B5EF4-FFF2-40B4-BE49-F238E27FC236}">
                <a16:creationId xmlns:a16="http://schemas.microsoft.com/office/drawing/2014/main" id="{C0F56B31-6EB3-F84D-9414-A4868DE41542}"/>
              </a:ext>
            </a:extLst>
          </p:cNvPr>
          <p:cNvSpPr/>
          <p:nvPr/>
        </p:nvSpPr>
        <p:spPr>
          <a:xfrm>
            <a:off x="9533267" y="2200698"/>
            <a:ext cx="687280" cy="269465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LCEVC</a:t>
            </a:r>
          </a:p>
        </p:txBody>
      </p:sp>
      <p:sp>
        <p:nvSpPr>
          <p:cNvPr id="102" name="Rectangle 36">
            <a:extLst>
              <a:ext uri="{FF2B5EF4-FFF2-40B4-BE49-F238E27FC236}">
                <a16:creationId xmlns:a16="http://schemas.microsoft.com/office/drawing/2014/main" id="{63BD4022-9691-AF45-B7AF-8B1766DD20E5}"/>
              </a:ext>
            </a:extLst>
          </p:cNvPr>
          <p:cNvSpPr/>
          <p:nvPr/>
        </p:nvSpPr>
        <p:spPr>
          <a:xfrm>
            <a:off x="9603683" y="4071228"/>
            <a:ext cx="726866" cy="22579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NNC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8" y="365125"/>
            <a:ext cx="1197768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Roadmap shaped by significant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872901"/>
            <a:ext cx="10520065" cy="386114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relentless increase of IP-distributed and mobile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Higher quality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immersion (UHD, VR, AR, Light Fields, Holography)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Internet of Media Things &amp; Wearables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Cloud-based media processing, storage and delivery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high-speed networks including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fiber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5G mobile, and cable 10G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emerging technologies (machine vision, AI)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395742" y="128482"/>
            <a:ext cx="8563766" cy="6577838"/>
            <a:chOff x="2568812" y="128482"/>
            <a:chExt cx="769094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51649" y="128482"/>
              <a:ext cx="538703" cy="6577838"/>
              <a:chOff x="3440537" y="128482"/>
              <a:chExt cx="538703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40537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28904" y="128482"/>
              <a:ext cx="553387" cy="6577838"/>
              <a:chOff x="5020526" y="128482"/>
              <a:chExt cx="553387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0526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19240" y="131049"/>
              <a:ext cx="538703" cy="6575271"/>
              <a:chOff x="6607995" y="131049"/>
              <a:chExt cx="538703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607995" y="131049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88564" y="131049"/>
              <a:ext cx="557706" cy="6575271"/>
              <a:chOff x="8177305" y="131049"/>
              <a:chExt cx="557706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77305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19036" y="131049"/>
              <a:ext cx="540719" cy="6575271"/>
              <a:chOff x="9698705" y="131049"/>
              <a:chExt cx="540719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98705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3326" cy="200051"/>
              <a:chOff x="2573747" y="456142"/>
              <a:chExt cx="6013326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79873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5218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169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13549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5776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919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8931" y="456142"/>
                <a:ext cx="28216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2001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7577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27475" y="456142"/>
                <a:ext cx="2850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9594" y="456142"/>
                <a:ext cx="27640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7819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5324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04387" y="588309"/>
            <a:ext cx="12137595" cy="6398125"/>
            <a:chOff x="1094778" y="271606"/>
            <a:chExt cx="12137595" cy="6745009"/>
          </a:xfrm>
        </p:grpSpPr>
        <p:sp>
          <p:nvSpPr>
            <p:cNvPr id="107" name="TextBox 106"/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1840776" y="593119"/>
              <a:ext cx="5368603" cy="255225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90767" y="271606"/>
              <a:ext cx="6299973" cy="349522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6 </a:t>
              </a:r>
              <a:r>
                <a:rPr lang="en-GB" sz="1200" dirty="0" err="1"/>
                <a:t>DoF</a:t>
              </a:r>
              <a:r>
                <a:rPr lang="en-GB" sz="1200" dirty="0"/>
                <a:t>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3542347" y="4437895"/>
              <a:ext cx="6794288" cy="1842124"/>
              <a:chOff x="4701271" y="4008162"/>
              <a:chExt cx="6794288" cy="1842124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901964" y="4008162"/>
                <a:ext cx="5212478" cy="368398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4701271" y="5490286"/>
                <a:ext cx="6794288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Decentralized Media Rights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1" y="1564979"/>
              <a:ext cx="7658111" cy="36365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Geometry-based PCC v.2 (advanced compression tools)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9" y="1307973"/>
              <a:ext cx="7582834" cy="352536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94778" y="3962771"/>
              <a:ext cx="6070115" cy="238922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– Server 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1840777" y="4684156"/>
              <a:ext cx="8753755" cy="332794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2155841" y="4993288"/>
            <a:ext cx="5838130" cy="340019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400377" y="2747443"/>
            <a:ext cx="7546666" cy="349888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2632690" y="4288930"/>
            <a:ext cx="7023814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Carriage of Dynamic Mesh Compression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1387045" y="3667641"/>
            <a:ext cx="4823232" cy="33356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1742815" y="5182236"/>
            <a:ext cx="6222312" cy="33063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1842051" y="3847051"/>
            <a:ext cx="3786111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658863" y="3004291"/>
            <a:ext cx="6397749" cy="37342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 Coding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297889" y="3260489"/>
            <a:ext cx="7358615" cy="349889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9E658-3BA8-5423-8D48-367DEF92F6E3}"/>
              </a:ext>
            </a:extLst>
          </p:cNvPr>
          <p:cNvSpPr txBox="1"/>
          <p:nvPr/>
        </p:nvSpPr>
        <p:spPr>
          <a:xfrm>
            <a:off x="552777" y="2039123"/>
            <a:ext cx="7394267" cy="398973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949668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157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8166425" y="445529"/>
            <a:ext cx="309374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154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8611447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155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9050859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156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1694483" y="3480284"/>
            <a:ext cx="5376550" cy="349452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F8DD64-FA9A-6A64-D58F-0DD2B4891DC5}"/>
              </a:ext>
            </a:extLst>
          </p:cNvPr>
          <p:cNvSpPr txBox="1"/>
          <p:nvPr/>
        </p:nvSpPr>
        <p:spPr>
          <a:xfrm>
            <a:off x="2721415" y="5718671"/>
            <a:ext cx="5242585" cy="34148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CBC4DC-B5F5-5F42-93E6-58CEE9601D47}"/>
              </a:ext>
            </a:extLst>
          </p:cNvPr>
          <p:cNvSpPr txBox="1"/>
          <p:nvPr/>
        </p:nvSpPr>
        <p:spPr>
          <a:xfrm>
            <a:off x="2108217" y="5425935"/>
            <a:ext cx="3613674" cy="193242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17A4AB-5B9E-A314-49C2-E40742594AD6}"/>
              </a:ext>
            </a:extLst>
          </p:cNvPr>
          <p:cNvSpPr txBox="1"/>
          <p:nvPr/>
        </p:nvSpPr>
        <p:spPr>
          <a:xfrm>
            <a:off x="2627044" y="5531337"/>
            <a:ext cx="2890178" cy="27977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37C7B7-C459-2B2F-0710-E1B227817543}"/>
              </a:ext>
            </a:extLst>
          </p:cNvPr>
          <p:cNvSpPr txBox="1"/>
          <p:nvPr/>
        </p:nvSpPr>
        <p:spPr>
          <a:xfrm>
            <a:off x="3401779" y="6189795"/>
            <a:ext cx="4564478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7F083-AF5F-7C93-0B4E-76C44E751C30}"/>
              </a:ext>
            </a:extLst>
          </p:cNvPr>
          <p:cNvSpPr txBox="1"/>
          <p:nvPr/>
        </p:nvSpPr>
        <p:spPr>
          <a:xfrm>
            <a:off x="3382569" y="6446888"/>
            <a:ext cx="4564478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New search capabilities of genomic 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2A78F7-049C-2754-628B-6BB7B72F086F}"/>
              </a:ext>
            </a:extLst>
          </p:cNvPr>
          <p:cNvSpPr txBox="1"/>
          <p:nvPr/>
        </p:nvSpPr>
        <p:spPr>
          <a:xfrm>
            <a:off x="1938030" y="2498829"/>
            <a:ext cx="6027100" cy="384436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 Graphics Compression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B09C134-6449-5AB6-96B8-C812FF0DFC3D}"/>
              </a:ext>
            </a:extLst>
          </p:cNvPr>
          <p:cNvSpPr txBox="1"/>
          <p:nvPr/>
        </p:nvSpPr>
        <p:spPr>
          <a:xfrm>
            <a:off x="4344323" y="1360111"/>
            <a:ext cx="4380505" cy="304386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Feature Coding for Machines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53CEEF-7B36-663A-60AF-2B6DED1BADE2}"/>
              </a:ext>
            </a:extLst>
          </p:cNvPr>
          <p:cNvSpPr txBox="1"/>
          <p:nvPr/>
        </p:nvSpPr>
        <p:spPr>
          <a:xfrm>
            <a:off x="4466082" y="1117602"/>
            <a:ext cx="2594481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900" dirty="0"/>
              <a:t>Video coding optimizations for machine analysis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367E392-D838-2250-C45C-5CFF889C1ECA}"/>
              </a:ext>
            </a:extLst>
          </p:cNvPr>
          <p:cNvSpPr txBox="1"/>
          <p:nvPr/>
        </p:nvSpPr>
        <p:spPr>
          <a:xfrm>
            <a:off x="2437009" y="2309846"/>
            <a:ext cx="3080213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Film grain synthesis technology</a:t>
            </a:r>
          </a:p>
        </p:txBody>
      </p:sp>
    </p:spTree>
    <p:extLst>
      <p:ext uri="{BB962C8B-B14F-4D97-AF65-F5344CB8AC3E}">
        <p14:creationId xmlns:p14="http://schemas.microsoft.com/office/powerpoint/2010/main" val="1412895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667062" y="128482"/>
            <a:ext cx="8563766" cy="6577838"/>
            <a:chOff x="2568812" y="128482"/>
            <a:chExt cx="769094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51648" y="128482"/>
              <a:ext cx="538703" cy="6577838"/>
              <a:chOff x="3440536" y="128482"/>
              <a:chExt cx="538703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40536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28904" y="128482"/>
              <a:ext cx="553387" cy="6577838"/>
              <a:chOff x="5020526" y="128482"/>
              <a:chExt cx="553387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0526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19241" y="131049"/>
              <a:ext cx="538703" cy="6575271"/>
              <a:chOff x="6607996" y="131049"/>
              <a:chExt cx="538703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607996" y="131049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88565" y="131049"/>
              <a:ext cx="557706" cy="6575271"/>
              <a:chOff x="8177306" y="131049"/>
              <a:chExt cx="557706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77306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19036" y="131049"/>
              <a:ext cx="540719" cy="6575271"/>
              <a:chOff x="9698705" y="131049"/>
              <a:chExt cx="540719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98705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3325" cy="200051"/>
              <a:chOff x="2573747" y="456142"/>
              <a:chExt cx="6013325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7987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5218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1694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13547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577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919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8931" y="456142"/>
                <a:ext cx="28216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2000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7576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27475" y="456142"/>
                <a:ext cx="2850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9595" y="456142"/>
                <a:ext cx="27640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7818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5325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70485" y="666688"/>
            <a:ext cx="10685733" cy="5805517"/>
            <a:chOff x="2989556" y="354233"/>
            <a:chExt cx="10685733" cy="6120265"/>
          </a:xfrm>
        </p:grpSpPr>
        <p:sp>
          <p:nvSpPr>
            <p:cNvPr id="30" name="TextBox 29"/>
            <p:cNvSpPr txBox="1"/>
            <p:nvPr/>
          </p:nvSpPr>
          <p:spPr>
            <a:xfrm>
              <a:off x="2989556" y="354233"/>
              <a:ext cx="5117613" cy="272390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 err="1"/>
                <a:t>Lenslet</a:t>
              </a:r>
              <a:r>
                <a:rPr lang="en-GB" sz="1200" dirty="0"/>
                <a:t> video coding for dense light fields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4454605" y="1108984"/>
              <a:ext cx="4487402" cy="328324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compression beyond VVC capabilities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3410815" y="639196"/>
              <a:ext cx="4696356" cy="282060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482564" y="4738626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 Items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4514772" y="1356190"/>
              <a:ext cx="3592400" cy="364282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Implicit neural visual representation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936719" y="2117244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3403686" y="5133451"/>
            <a:ext cx="2197837" cy="2504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1348844" y="2562275"/>
            <a:ext cx="5874092" cy="401039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Render-based architectures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876800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157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7437745" y="445529"/>
            <a:ext cx="309374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154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7882767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155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322179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156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654917" y="2191301"/>
            <a:ext cx="6581534" cy="401039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</a:t>
            </a:r>
            <a:r>
              <a:rPr lang="en-GB"/>
              <a:t>G </a:t>
            </a:r>
            <a:r>
              <a:rPr lang="en-GB" dirty="0"/>
              <a:t>opportunities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BA402E-0084-E37F-DB8A-3DE148465EB6}"/>
              </a:ext>
            </a:extLst>
          </p:cNvPr>
          <p:cNvSpPr txBox="1"/>
          <p:nvPr/>
        </p:nvSpPr>
        <p:spPr>
          <a:xfrm>
            <a:off x="1318675" y="5526400"/>
            <a:ext cx="4155992" cy="292031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MPEG 4 audio conformance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3682715" y="3287870"/>
            <a:ext cx="5245103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F59FAE-7063-EB72-18F2-945B6ABDA8EC}"/>
              </a:ext>
            </a:extLst>
          </p:cNvPr>
          <p:cNvSpPr txBox="1"/>
          <p:nvPr/>
        </p:nvSpPr>
        <p:spPr>
          <a:xfrm>
            <a:off x="2579799" y="2940455"/>
            <a:ext cx="6334510" cy="401039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Avatar Media Coding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324F1A-AE0A-0F76-5234-6CBCED533A66}"/>
              </a:ext>
            </a:extLst>
          </p:cNvPr>
          <p:cNvSpPr txBox="1"/>
          <p:nvPr/>
        </p:nvSpPr>
        <p:spPr>
          <a:xfrm>
            <a:off x="3587686" y="3611297"/>
            <a:ext cx="5340135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Management of privacy and protection of genomic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1DD45B-55C6-E264-EB11-A2F6FB1F5CBC}"/>
              </a:ext>
            </a:extLst>
          </p:cNvPr>
          <p:cNvSpPr txBox="1"/>
          <p:nvPr/>
        </p:nvSpPr>
        <p:spPr>
          <a:xfrm>
            <a:off x="3599410" y="3898065"/>
            <a:ext cx="3264678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Authenticity for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7F9B97-2D67-0679-66C0-4C4C4F6B5F14}"/>
              </a:ext>
            </a:extLst>
          </p:cNvPr>
          <p:cNvSpPr txBox="1"/>
          <p:nvPr/>
        </p:nvSpPr>
        <p:spPr>
          <a:xfrm>
            <a:off x="3398521" y="4603822"/>
            <a:ext cx="2076146" cy="34334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D5754A-8734-8734-38BB-EE8AB0281226}"/>
              </a:ext>
            </a:extLst>
          </p:cNvPr>
          <p:cNvSpPr txBox="1"/>
          <p:nvPr/>
        </p:nvSpPr>
        <p:spPr>
          <a:xfrm>
            <a:off x="4287959" y="1153004"/>
            <a:ext cx="2918672" cy="26755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neural networks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15F44-6162-9819-1CD8-10ACBA3D403F}"/>
              </a:ext>
            </a:extLst>
          </p:cNvPr>
          <p:cNvSpPr txBox="1"/>
          <p:nvPr/>
        </p:nvSpPr>
        <p:spPr>
          <a:xfrm>
            <a:off x="4302867" y="1971853"/>
            <a:ext cx="3239589" cy="26755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Gaussian splatting compression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496B80-A676-310B-E0E2-3380F0941F90}"/>
              </a:ext>
            </a:extLst>
          </p:cNvPr>
          <p:cNvSpPr txBox="1"/>
          <p:nvPr/>
        </p:nvSpPr>
        <p:spPr>
          <a:xfrm>
            <a:off x="4025555" y="4208192"/>
            <a:ext cx="4888754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Audio Coding for Machines</a:t>
            </a:r>
          </a:p>
        </p:txBody>
      </p:sp>
    </p:spTree>
    <p:extLst>
      <p:ext uri="{BB962C8B-B14F-4D97-AF65-F5344CB8AC3E}">
        <p14:creationId xmlns:p14="http://schemas.microsoft.com/office/powerpoint/2010/main" val="29702250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487" y="43847"/>
            <a:ext cx="5964195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78" y="1737463"/>
            <a:ext cx="5964195" cy="478308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accent3"/>
                </a:solidFill>
              </a:rPr>
              <a:t>Parts</a:t>
            </a:r>
            <a:r>
              <a:rPr lang="en-US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Architectures for Immersive Media (Technical Report)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Omnidirectional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MediA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Format (OMAF)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Versatile Video Coding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Immersive Audio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Immersive Video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Scene Description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testing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and conformance for OMAF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geometry-based point cloud compression data </a:t>
            </a:r>
          </a:p>
          <a:p>
            <a:pPr marL="857234" lvl="1" indent="-457200">
              <a:buFont typeface="+mj-lt"/>
              <a:buAutoNum type="arabicPeriod"/>
            </a:pPr>
            <a:endParaRPr lang="en-CA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CA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A5647-2943-014E-8F55-12F60638DEA3}"/>
              </a:ext>
            </a:extLst>
          </p:cNvPr>
          <p:cNvSpPr txBox="1"/>
          <p:nvPr/>
        </p:nvSpPr>
        <p:spPr>
          <a:xfrm>
            <a:off x="2113011" y="939108"/>
            <a:ext cx="824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</a:rPr>
              <a:t>Coded Representation of Immersive Media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FA8803-CAEC-9140-B685-B94892D4E37B}"/>
              </a:ext>
            </a:extLst>
          </p:cNvPr>
          <p:cNvSpPr txBox="1">
            <a:spLocks/>
          </p:cNvSpPr>
          <p:nvPr/>
        </p:nvSpPr>
        <p:spPr>
          <a:xfrm>
            <a:off x="5636800" y="1742653"/>
            <a:ext cx="6594389" cy="4791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1200" b="1" dirty="0">
                <a:solidFill>
                  <a:schemeClr val="accent3"/>
                </a:solidFill>
              </a:rPr>
              <a:t>Parts</a:t>
            </a:r>
            <a:r>
              <a:rPr lang="en-US" sz="11200" dirty="0"/>
              <a:t>: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V-PCC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V-PCC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G-PCC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G-PCC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MPEG Immersive Video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CA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Scene Description for MPEG Media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 V-PCC data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G-PCC data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Media, renderers, and game engines for render- based systems and applications </a:t>
            </a:r>
            <a:endParaRPr lang="en-GB" sz="6000" dirty="0">
              <a:solidFill>
                <a:schemeClr val="tx1"/>
              </a:solidFill>
            </a:endParaRP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Efficient 3D graphics media representation for render-based systems and applications 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Dynamic mesh coding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Low latency, low complexity codec for LiDAR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Haptics Coding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Carriage of haptics data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Conformance and reference software for haptics coding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Immersive audio reference software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Conformance and reference software for low latency, low complexity LiDAR coding</a:t>
            </a:r>
          </a:p>
          <a:p>
            <a:pPr marL="400034" lvl="1" indent="0">
              <a:buNone/>
            </a:pPr>
            <a:endParaRPr lang="en-GB" sz="27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05957-75BB-4D4F-B8DF-D8623256BB2D}"/>
              </a:ext>
            </a:extLst>
          </p:cNvPr>
          <p:cNvSpPr txBox="1"/>
          <p:nvPr/>
        </p:nvSpPr>
        <p:spPr>
          <a:xfrm>
            <a:off x="284205" y="247135"/>
            <a:ext cx="182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example of our current activities</a:t>
            </a:r>
          </a:p>
        </p:txBody>
      </p:sp>
    </p:spTree>
    <p:extLst>
      <p:ext uri="{BB962C8B-B14F-4D97-AF65-F5344CB8AC3E}">
        <p14:creationId xmlns:p14="http://schemas.microsoft.com/office/powerpoint/2010/main" val="1741462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7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862C1-79FD-8A44-A945-F95991C7B094}"/>
              </a:ext>
            </a:extLst>
          </p:cNvPr>
          <p:cNvSpPr txBox="1">
            <a:spLocks/>
          </p:cNvSpPr>
          <p:nvPr/>
        </p:nvSpPr>
        <p:spPr>
          <a:xfrm>
            <a:off x="2209800" y="4464028"/>
            <a:ext cx="9144000" cy="164149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300" b="1" dirty="0"/>
              <a:t>MPEG </a:t>
            </a:r>
            <a:r>
              <a:rPr lang="nl-NL" sz="5300" b="1" dirty="0" err="1"/>
              <a:t>Standardization</a:t>
            </a:r>
            <a:r>
              <a:rPr lang="nl-NL" sz="5300" b="1" dirty="0"/>
              <a:t> </a:t>
            </a:r>
            <a:r>
              <a:rPr lang="nl-NL" sz="5300" b="1" dirty="0" err="1"/>
              <a:t>Roadmap</a:t>
            </a:r>
            <a:br>
              <a:rPr lang="nl-NL" sz="5300" b="1" dirty="0"/>
            </a:br>
            <a:r>
              <a:rPr lang="nl-NL" sz="5300" b="1" dirty="0"/>
              <a:t>April 2024</a:t>
            </a:r>
          </a:p>
        </p:txBody>
      </p:sp>
      <p:pic>
        <p:nvPicPr>
          <p:cNvPr id="5" name="Picture 2" descr="https://encrypted-tbn0.gstatic.com/images?q=tbn:ANd9GcT0AI-_7G94ROplDuvmYwLoBt9at9CsdfUyvTr7lYZvaOOG7DqtkQsfPn4">
            <a:extLst>
              <a:ext uri="{FF2B5EF4-FFF2-40B4-BE49-F238E27FC236}">
                <a16:creationId xmlns:a16="http://schemas.microsoft.com/office/drawing/2014/main" id="{42FB4228-BB95-4A4D-923A-546452003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1" y="643464"/>
            <a:ext cx="8162924" cy="234342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13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Why a standardization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725" y="1825625"/>
            <a:ext cx="1023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has created, and is still producing, media standards that enable </a:t>
            </a:r>
            <a:r>
              <a:rPr lang="en-GB" sz="3200" b="1" dirty="0">
                <a:solidFill>
                  <a:schemeClr val="accent3"/>
                </a:solidFill>
              </a:rPr>
              <a:t>huge markets to flourish</a:t>
            </a:r>
          </a:p>
          <a:p>
            <a:pPr marL="0" indent="0">
              <a:buNone/>
            </a:pPr>
            <a:endParaRPr lang="en-GB" sz="3200" b="1" dirty="0">
              <a:solidFill>
                <a:schemeClr val="accent3"/>
              </a:solidFill>
            </a:endParaRP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works on </a:t>
            </a:r>
            <a:r>
              <a:rPr lang="en-GB" b="1" dirty="0">
                <a:solidFill>
                  <a:schemeClr val="accent3"/>
                </a:solidFill>
              </a:rPr>
              <a:t>requirements from industry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Many industries are represented in MPEG, but not all of </a:t>
            </a:r>
            <a:r>
              <a:rPr lang="en-GB" b="1" dirty="0">
                <a:solidFill>
                  <a:schemeClr val="accent3"/>
                </a:solidFill>
              </a:rPr>
              <a:t>MPEG’s customers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can or need to participate in the process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wants to inform its customers about its </a:t>
            </a:r>
            <a:r>
              <a:rPr lang="en-GB" b="1" dirty="0">
                <a:solidFill>
                  <a:schemeClr val="accent3"/>
                </a:solidFill>
              </a:rPr>
              <a:t>long-term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3"/>
                </a:solidFill>
              </a:rPr>
              <a:t>plans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b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(~ 5 years out)</a:t>
            </a:r>
          </a:p>
          <a:p>
            <a:r>
              <a:rPr lang="en-GB" b="1" dirty="0">
                <a:solidFill>
                  <a:schemeClr val="accent3"/>
                </a:solidFill>
              </a:rPr>
              <a:t>MPEG collects feedback and requirements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from these customers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EF19631-9E44-477F-BB5E-4F394E6D7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4" y="0"/>
            <a:ext cx="7534655" cy="6858000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2C036CA-B232-4189-916E-AEC4F90C9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8040" y="1"/>
            <a:ext cx="4643959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143257" y="638175"/>
            <a:ext cx="3417713" cy="553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>
                <a:latin typeface="+mj-lt"/>
                <a:ea typeface="+mj-ea"/>
                <a:cs typeface="+mj-cs"/>
              </a:rPr>
              <a:t>MPEG is a community of over 1000 global experts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7DBDFD50-BFAE-40AF-9A5E-05DE753BCC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314144"/>
              </p:ext>
            </p:extLst>
          </p:nvPr>
        </p:nvGraphicFramePr>
        <p:xfrm>
          <a:off x="627291" y="638175"/>
          <a:ext cx="6312150" cy="5538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323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Thomas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Sporer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675449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58206" y="2639447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686701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291064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285632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3101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4761501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43769" y="4150691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  <p:pic>
        <p:nvPicPr>
          <p:cNvPr id="5" name="Picture 4" descr="A person with short hair wearing a green jacket&#10;&#10;Description automatically generated">
            <a:extLst>
              <a:ext uri="{FF2B5EF4-FFF2-40B4-BE49-F238E27FC236}">
                <a16:creationId xmlns:a16="http://schemas.microsoft.com/office/drawing/2014/main" id="{0EB6B9B0-17C5-C526-F88F-83460690EA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39442" y="4380415"/>
            <a:ext cx="844859" cy="112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who and what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9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CDB5766-D3EC-AE41-8D26-2493958430BA}"/>
              </a:ext>
            </a:extLst>
          </p:cNvPr>
          <p:cNvCxnSpPr>
            <a:cxnSpLocks/>
          </p:cNvCxnSpPr>
          <p:nvPr/>
        </p:nvCxnSpPr>
        <p:spPr>
          <a:xfrm>
            <a:off x="11586752" y="130532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9903EE9-EA5C-6E48-A67E-BDF44CD9D4A3}"/>
              </a:ext>
            </a:extLst>
          </p:cNvPr>
          <p:cNvCxnSpPr>
            <a:cxnSpLocks/>
          </p:cNvCxnSpPr>
          <p:nvPr/>
        </p:nvCxnSpPr>
        <p:spPr>
          <a:xfrm>
            <a:off x="9981796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3A7A2E7-C874-0F49-970A-13EAD66BFCAD}"/>
              </a:ext>
            </a:extLst>
          </p:cNvPr>
          <p:cNvCxnSpPr>
            <a:cxnSpLocks/>
          </p:cNvCxnSpPr>
          <p:nvPr/>
        </p:nvCxnSpPr>
        <p:spPr>
          <a:xfrm>
            <a:off x="8395872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5693A95-DA9D-0448-BD6C-0698D7030287}"/>
              </a:ext>
            </a:extLst>
          </p:cNvPr>
          <p:cNvCxnSpPr>
            <a:cxnSpLocks/>
          </p:cNvCxnSpPr>
          <p:nvPr/>
        </p:nvCxnSpPr>
        <p:spPr>
          <a:xfrm>
            <a:off x="6809958" y="1357705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79CEE27-F080-8243-89C0-17623A666CA3}"/>
              </a:ext>
            </a:extLst>
          </p:cNvPr>
          <p:cNvCxnSpPr>
            <a:cxnSpLocks/>
          </p:cNvCxnSpPr>
          <p:nvPr/>
        </p:nvCxnSpPr>
        <p:spPr>
          <a:xfrm>
            <a:off x="5190703" y="1338649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7F92D22-A7CE-AC49-83E7-656A07FA59A2}"/>
              </a:ext>
            </a:extLst>
          </p:cNvPr>
          <p:cNvCxnSpPr>
            <a:cxnSpLocks/>
          </p:cNvCxnSpPr>
          <p:nvPr/>
        </p:nvCxnSpPr>
        <p:spPr>
          <a:xfrm>
            <a:off x="3585735" y="133388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cxnSpLocks/>
            <a:stCxn id="4" idx="2"/>
          </p:cNvCxnSpPr>
          <p:nvPr/>
        </p:nvCxnSpPr>
        <p:spPr>
          <a:xfrm>
            <a:off x="349362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7900" y="914388"/>
            <a:ext cx="714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1572" y="908925"/>
            <a:ext cx="692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6233" y="914388"/>
            <a:ext cx="743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Straight Connector 123"/>
          <p:cNvCxnSpPr>
            <a:cxnSpLocks/>
            <a:stCxn id="7" idx="2"/>
          </p:cNvCxnSpPr>
          <p:nvPr/>
        </p:nvCxnSpPr>
        <p:spPr>
          <a:xfrm>
            <a:off x="1996890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2789" y="914388"/>
            <a:ext cx="70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1011" y="914388"/>
            <a:ext cx="685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53859" y="914388"/>
            <a:ext cx="681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906" y="3489598"/>
            <a:ext cx="834236" cy="64326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0514" y="3299676"/>
            <a:ext cx="1102807" cy="833187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effectLst/>
              </a:rPr>
              <a:t>MPEG-2 Video &amp;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2806" y="3868044"/>
            <a:ext cx="809216" cy="4921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AVC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85301" y="2741774"/>
            <a:ext cx="1102974" cy="5337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HEVC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5005" y="4739670"/>
            <a:ext cx="1159593" cy="3886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MP4 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5769" y="2630492"/>
            <a:ext cx="739963" cy="495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AAC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7269" y="2442776"/>
            <a:ext cx="1088792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Internet</a:t>
            </a:r>
          </a:p>
          <a:p>
            <a:pPr algn="ctr"/>
            <a:r>
              <a:rPr lang="en-GB" sz="1400" b="1" dirty="0"/>
              <a:t>Audio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327577" y="2188712"/>
            <a:ext cx="1297608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Digital </a:t>
            </a:r>
          </a:p>
          <a:p>
            <a:pPr algn="ctr"/>
            <a:r>
              <a:rPr lang="en-GB" sz="1400" b="1" dirty="0"/>
              <a:t>Television</a:t>
            </a:r>
          </a:p>
        </p:txBody>
      </p:sp>
      <p:cxnSp>
        <p:nvCxnSpPr>
          <p:cNvPr id="30" name="Straight Arrow Connector 29"/>
          <p:cNvCxnSpPr>
            <a:cxnSpLocks/>
            <a:stCxn id="17" idx="0"/>
            <a:endCxn id="31" idx="2"/>
          </p:cNvCxnSpPr>
          <p:nvPr/>
        </p:nvCxnSpPr>
        <p:spPr>
          <a:xfrm flipV="1">
            <a:off x="3625751" y="2287487"/>
            <a:ext cx="23525" cy="34300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903268" y="1734844"/>
            <a:ext cx="1492015" cy="55264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Music Distribution</a:t>
            </a:r>
          </a:p>
        </p:txBody>
      </p:sp>
      <p:cxnSp>
        <p:nvCxnSpPr>
          <p:cNvPr id="36" name="Straight Arrow Connector 35"/>
          <p:cNvCxnSpPr>
            <a:cxnSpLocks/>
            <a:stCxn id="14" idx="2"/>
            <a:endCxn id="37" idx="0"/>
          </p:cNvCxnSpPr>
          <p:nvPr/>
        </p:nvCxnSpPr>
        <p:spPr>
          <a:xfrm>
            <a:off x="3654802" y="5128299"/>
            <a:ext cx="303" cy="452947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2303167" y="5581246"/>
            <a:ext cx="2703876" cy="5175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Media Storage and Streaming</a:t>
            </a:r>
            <a:endParaRPr lang="en-GB" sz="1400" b="1" dirty="0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7742960" y="2126180"/>
            <a:ext cx="2435" cy="615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377444" y="1560857"/>
            <a:ext cx="1693916" cy="61160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UHD &amp; Immersive</a:t>
            </a:r>
            <a:br>
              <a:rPr lang="en-GB" sz="1400" b="1" dirty="0"/>
            </a:br>
            <a:r>
              <a:rPr lang="en-GB" sz="1400" b="1" dirty="0"/>
              <a:t>Services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349872" y="5829470"/>
            <a:ext cx="2759024" cy="61221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GB" sz="1400" b="1" dirty="0"/>
              <a:t>Unified Media</a:t>
            </a:r>
            <a:br>
              <a:rPr lang="en-GB" sz="1400" b="1" dirty="0"/>
            </a:br>
            <a:r>
              <a:rPr lang="en-GB" sz="1400" b="1" dirty="0"/>
              <a:t>Streaming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24035" y="3176671"/>
            <a:ext cx="902903" cy="4950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OFF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656308" y="2720510"/>
            <a:ext cx="1417325" cy="58898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HD Distribution</a:t>
            </a:r>
          </a:p>
        </p:txBody>
      </p:sp>
      <p:cxnSp>
        <p:nvCxnSpPr>
          <p:cNvPr id="62" name="Straight Arrow Connector 61"/>
          <p:cNvCxnSpPr>
            <a:cxnSpLocks/>
            <a:stCxn id="12" idx="0"/>
            <a:endCxn id="40" idx="2"/>
          </p:cNvCxnSpPr>
          <p:nvPr/>
        </p:nvCxnSpPr>
        <p:spPr>
          <a:xfrm flipV="1">
            <a:off x="5357414" y="3309491"/>
            <a:ext cx="7557" cy="558553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52" idx="0"/>
            <a:endCxn id="66" idx="2"/>
          </p:cNvCxnSpPr>
          <p:nvPr/>
        </p:nvCxnSpPr>
        <p:spPr>
          <a:xfrm flipV="1">
            <a:off x="6575487" y="2629425"/>
            <a:ext cx="12688" cy="547246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5768390" y="2040511"/>
            <a:ext cx="1639569" cy="588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Custom Fonts on Web &amp; </a:t>
            </a:r>
            <a:r>
              <a:rPr lang="en-US" sz="1400" b="1" dirty="0" err="1"/>
              <a:t>DigiPub</a:t>
            </a:r>
            <a:endParaRPr lang="en-GB" sz="1400" b="1" dirty="0"/>
          </a:p>
        </p:txBody>
      </p:sp>
      <p:cxnSp>
        <p:nvCxnSpPr>
          <p:cNvPr id="86" name="Straight Arrow Connector 85"/>
          <p:cNvCxnSpPr>
            <a:cxnSpLocks/>
            <a:stCxn id="11" idx="0"/>
          </p:cNvCxnSpPr>
          <p:nvPr/>
        </p:nvCxnSpPr>
        <p:spPr>
          <a:xfrm flipV="1">
            <a:off x="2181918" y="2701009"/>
            <a:ext cx="2056" cy="598667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cxnSpLocks/>
          </p:cNvCxnSpPr>
          <p:nvPr/>
        </p:nvCxnSpPr>
        <p:spPr>
          <a:xfrm>
            <a:off x="8462277" y="4670368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272328" y="2738254"/>
            <a:ext cx="961741" cy="5372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3D Audio</a:t>
            </a:r>
          </a:p>
        </p:txBody>
      </p:sp>
      <p:cxnSp>
        <p:nvCxnSpPr>
          <p:cNvPr id="147" name="Straight Arrow Connector 146"/>
          <p:cNvCxnSpPr>
            <a:cxnSpLocks/>
            <a:stCxn id="10" idx="0"/>
          </p:cNvCxnSpPr>
          <p:nvPr/>
        </p:nvCxnSpPr>
        <p:spPr>
          <a:xfrm flipV="1">
            <a:off x="557024" y="2955073"/>
            <a:ext cx="0" cy="53452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 flipV="1">
            <a:off x="8670564" y="2116138"/>
            <a:ext cx="5174" cy="63326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A1882E7-48AF-4414-B754-477A88AE4117}"/>
              </a:ext>
            </a:extLst>
          </p:cNvPr>
          <p:cNvSpPr txBox="1"/>
          <p:nvPr/>
        </p:nvSpPr>
        <p:spPr>
          <a:xfrm>
            <a:off x="9610020" y="908925"/>
            <a:ext cx="679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26844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Multimedia MPEG standards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F5181761-54F4-764B-A3AB-C6624A7D7000}"/>
              </a:ext>
            </a:extLst>
          </p:cNvPr>
          <p:cNvSpPr/>
          <p:nvPr/>
        </p:nvSpPr>
        <p:spPr>
          <a:xfrm>
            <a:off x="9207503" y="1382143"/>
            <a:ext cx="2152572" cy="697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Immersive media &amp; experiences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69A27A-1ECF-F245-9384-6061F57BDAE8}"/>
              </a:ext>
            </a:extLst>
          </p:cNvPr>
          <p:cNvSpPr/>
          <p:nvPr/>
        </p:nvSpPr>
        <p:spPr>
          <a:xfrm>
            <a:off x="10999619" y="2508288"/>
            <a:ext cx="962510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Immersive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Audio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B0196E2-F9D6-0445-9FF4-463D044FB190}"/>
              </a:ext>
            </a:extLst>
          </p:cNvPr>
          <p:cNvCxnSpPr>
            <a:cxnSpLocks/>
          </p:cNvCxnSpPr>
          <p:nvPr/>
        </p:nvCxnSpPr>
        <p:spPr>
          <a:xfrm flipV="1">
            <a:off x="11195316" y="2051314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0DB8DD8B-5D75-2347-BD7D-BE926E9282CE}"/>
              </a:ext>
            </a:extLst>
          </p:cNvPr>
          <p:cNvSpPr/>
          <p:nvPr/>
        </p:nvSpPr>
        <p:spPr>
          <a:xfrm>
            <a:off x="8946338" y="4360222"/>
            <a:ext cx="1764533" cy="54628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Immersive </a:t>
            </a:r>
          </a:p>
          <a:p>
            <a:pPr algn="ctr"/>
            <a:r>
              <a:rPr lang="en-GB" sz="1400" b="1" dirty="0"/>
              <a:t>Visual Media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85A8C13-CDC1-B340-B6AB-5B52AFEF8B17}"/>
              </a:ext>
            </a:extLst>
          </p:cNvPr>
          <p:cNvCxnSpPr>
            <a:cxnSpLocks/>
          </p:cNvCxnSpPr>
          <p:nvPr/>
        </p:nvCxnSpPr>
        <p:spPr>
          <a:xfrm flipV="1">
            <a:off x="9377931" y="2080057"/>
            <a:ext cx="0" cy="228016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7409EF6-EA9F-C64B-B15D-73631B69B91F}"/>
              </a:ext>
            </a:extLst>
          </p:cNvPr>
          <p:cNvSpPr txBox="1"/>
          <p:nvPr/>
        </p:nvSpPr>
        <p:spPr>
          <a:xfrm>
            <a:off x="11246690" y="905211"/>
            <a:ext cx="68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8788358-8A3B-8443-8550-2F613789220C}"/>
              </a:ext>
            </a:extLst>
          </p:cNvPr>
          <p:cNvSpPr txBox="1"/>
          <p:nvPr/>
        </p:nvSpPr>
        <p:spPr>
          <a:xfrm>
            <a:off x="8679002" y="5392768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VVC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8342ACE-D55B-3A4A-9CA2-C6A2543E982A}"/>
              </a:ext>
            </a:extLst>
          </p:cNvPr>
          <p:cNvCxnSpPr>
            <a:cxnSpLocks/>
          </p:cNvCxnSpPr>
          <p:nvPr/>
        </p:nvCxnSpPr>
        <p:spPr>
          <a:xfrm flipV="1">
            <a:off x="9224438" y="4843660"/>
            <a:ext cx="10290" cy="549108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6C5FE16A-681F-E14F-ABC0-02B4BFA3D381}"/>
              </a:ext>
            </a:extLst>
          </p:cNvPr>
          <p:cNvSpPr txBox="1"/>
          <p:nvPr/>
        </p:nvSpPr>
        <p:spPr>
          <a:xfrm>
            <a:off x="9173641" y="5933443"/>
            <a:ext cx="1002850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MIV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509B774-F8AA-244E-B1F3-E7BCD9549774}"/>
              </a:ext>
            </a:extLst>
          </p:cNvPr>
          <p:cNvCxnSpPr>
            <a:cxnSpLocks/>
          </p:cNvCxnSpPr>
          <p:nvPr/>
        </p:nvCxnSpPr>
        <p:spPr>
          <a:xfrm flipV="1">
            <a:off x="9600002" y="4906505"/>
            <a:ext cx="10431" cy="1005500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3A70F24E-7E90-5944-B6AB-BF033303540B}"/>
              </a:ext>
            </a:extLst>
          </p:cNvPr>
          <p:cNvSpPr/>
          <p:nvPr/>
        </p:nvSpPr>
        <p:spPr>
          <a:xfrm>
            <a:off x="10212559" y="5912005"/>
            <a:ext cx="1090134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Point Cloud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Compression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679A8B1D-44B7-7A4D-B4F3-F6B4D6B5A089}"/>
              </a:ext>
            </a:extLst>
          </p:cNvPr>
          <p:cNvCxnSpPr>
            <a:cxnSpLocks/>
          </p:cNvCxnSpPr>
          <p:nvPr/>
        </p:nvCxnSpPr>
        <p:spPr>
          <a:xfrm flipV="1">
            <a:off x="10300008" y="4843659"/>
            <a:ext cx="1" cy="106834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8B6DAE3D-9301-9945-81F8-BFD9B0D05991}"/>
              </a:ext>
            </a:extLst>
          </p:cNvPr>
          <p:cNvSpPr/>
          <p:nvPr/>
        </p:nvSpPr>
        <p:spPr>
          <a:xfrm>
            <a:off x="10694548" y="3623498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Haptics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FC7F6BD-6D95-9C44-BBC3-C0337244BFA4}"/>
              </a:ext>
            </a:extLst>
          </p:cNvPr>
          <p:cNvCxnSpPr>
            <a:cxnSpLocks/>
          </p:cNvCxnSpPr>
          <p:nvPr/>
        </p:nvCxnSpPr>
        <p:spPr>
          <a:xfrm flipV="1">
            <a:off x="10643404" y="2051314"/>
            <a:ext cx="0" cy="1074249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38407CED-4222-6A4B-A5B2-825B03A245C0}"/>
              </a:ext>
            </a:extLst>
          </p:cNvPr>
          <p:cNvSpPr/>
          <p:nvPr/>
        </p:nvSpPr>
        <p:spPr>
          <a:xfrm>
            <a:off x="9823877" y="3060884"/>
            <a:ext cx="998327" cy="54628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Scene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Description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F1853B-BBB2-BA40-94E8-BEDC0465F4EC}"/>
              </a:ext>
            </a:extLst>
          </p:cNvPr>
          <p:cNvCxnSpPr>
            <a:cxnSpLocks/>
          </p:cNvCxnSpPr>
          <p:nvPr/>
        </p:nvCxnSpPr>
        <p:spPr>
          <a:xfrm flipV="1">
            <a:off x="10944808" y="2051314"/>
            <a:ext cx="0" cy="161182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B39BD91-EF74-634B-8837-DE5C05023E67}"/>
              </a:ext>
            </a:extLst>
          </p:cNvPr>
          <p:cNvSpPr txBox="1"/>
          <p:nvPr/>
        </p:nvSpPr>
        <p:spPr>
          <a:xfrm>
            <a:off x="6866204" y="4194345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CICP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FD236FC-5541-D94C-A220-AB759353A5DD}"/>
              </a:ext>
            </a:extLst>
          </p:cNvPr>
          <p:cNvSpPr txBox="1"/>
          <p:nvPr/>
        </p:nvSpPr>
        <p:spPr>
          <a:xfrm>
            <a:off x="7918728" y="4189581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CMAF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08BE390-B1D2-3E4A-8E0D-43B6FC301295}"/>
              </a:ext>
            </a:extLst>
          </p:cNvPr>
          <p:cNvCxnSpPr>
            <a:cxnSpLocks/>
          </p:cNvCxnSpPr>
          <p:nvPr/>
        </p:nvCxnSpPr>
        <p:spPr>
          <a:xfrm>
            <a:off x="7428813" y="465131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9518C50-F260-124E-8456-2EB6EC4F497A}"/>
              </a:ext>
            </a:extLst>
          </p:cNvPr>
          <p:cNvSpPr txBox="1"/>
          <p:nvPr/>
        </p:nvSpPr>
        <p:spPr>
          <a:xfrm>
            <a:off x="5804160" y="4189577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DASH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A454325-4879-D141-9E10-E0B436354AD3}"/>
              </a:ext>
            </a:extLst>
          </p:cNvPr>
          <p:cNvCxnSpPr>
            <a:cxnSpLocks/>
          </p:cNvCxnSpPr>
          <p:nvPr/>
        </p:nvCxnSpPr>
        <p:spPr>
          <a:xfrm>
            <a:off x="6566795" y="466083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1A7D002-79D1-384C-9E01-078299879706}"/>
              </a:ext>
            </a:extLst>
          </p:cNvPr>
          <p:cNvSpPr txBox="1"/>
          <p:nvPr/>
        </p:nvSpPr>
        <p:spPr>
          <a:xfrm>
            <a:off x="10413070" y="5384527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NNC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A7CB39B-70DB-2642-A0CF-F3BDAF02B8D9}"/>
              </a:ext>
            </a:extLst>
          </p:cNvPr>
          <p:cNvCxnSpPr>
            <a:cxnSpLocks/>
          </p:cNvCxnSpPr>
          <p:nvPr/>
        </p:nvCxnSpPr>
        <p:spPr>
          <a:xfrm flipV="1">
            <a:off x="10561020" y="4835419"/>
            <a:ext cx="0" cy="55734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C97D1D4E-16D0-4A51-9F97-D6A106A468A1}"/>
              </a:ext>
            </a:extLst>
          </p:cNvPr>
          <p:cNvSpPr/>
          <p:nvPr/>
        </p:nvSpPr>
        <p:spPr>
          <a:xfrm>
            <a:off x="9632101" y="2482674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OMAF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331D4C3-222E-2225-AC5C-5721CB802413}"/>
              </a:ext>
            </a:extLst>
          </p:cNvPr>
          <p:cNvCxnSpPr>
            <a:cxnSpLocks/>
          </p:cNvCxnSpPr>
          <p:nvPr/>
        </p:nvCxnSpPr>
        <p:spPr>
          <a:xfrm flipV="1">
            <a:off x="10302690" y="2046958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3907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22231</TotalTime>
  <Words>1268</Words>
  <Application>Microsoft Macintosh PowerPoint</Application>
  <PresentationFormat>Widescreen</PresentationFormat>
  <Paragraphs>396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N00401  Sapporo, Japan – July 2024</vt:lpstr>
      <vt:lpstr>PowerPoint Presentation</vt:lpstr>
      <vt:lpstr>Why a standardization roadmap?</vt:lpstr>
      <vt:lpstr>What is in the roadmap document?</vt:lpstr>
      <vt:lpstr>PowerPoint Presentation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Roadmap shaped by significant developments</vt:lpstr>
      <vt:lpstr>Near-term planning</vt:lpstr>
      <vt:lpstr>PowerPoint Presentation</vt:lpstr>
      <vt:lpstr>PowerPoint Presentation</vt:lpstr>
      <vt:lpstr>MPEG-I (ISO/IEC 23090)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</cp:lastModifiedBy>
  <cp:revision>392</cp:revision>
  <dcterms:created xsi:type="dcterms:W3CDTF">2018-01-20T11:00:54Z</dcterms:created>
  <dcterms:modified xsi:type="dcterms:W3CDTF">2024-07-21T14:42:07Z</dcterms:modified>
</cp:coreProperties>
</file>