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sldIdLst>
    <p:sldId id="409" r:id="rId2"/>
    <p:sldId id="408" r:id="rId3"/>
    <p:sldId id="413" r:id="rId4"/>
    <p:sldId id="41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5C56"/>
    <a:srgbClr val="6274D8"/>
    <a:srgbClr val="FF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74" autoAdjust="0"/>
    <p:restoredTop sz="90922" autoAdjust="0"/>
  </p:normalViewPr>
  <p:slideViewPr>
    <p:cSldViewPr snapToGrid="0">
      <p:cViewPr varScale="1">
        <p:scale>
          <a:sx n="113" d="100"/>
          <a:sy n="113" d="100"/>
        </p:scale>
        <p:origin x="1368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19/07/2024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749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181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7/19/24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7/19/24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7/19/24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7/19/24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7/19/24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7/19/24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7/19/24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7/19/24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7/19/24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7/19/24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7/19/24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7/19/24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7/19/24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7/19/24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7/19/24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7/19/24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7/19/24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7/19/24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636684"/>
              </p:ext>
            </p:extLst>
          </p:nvPr>
        </p:nvGraphicFramePr>
        <p:xfrm>
          <a:off x="794593" y="2654644"/>
          <a:ext cx="10573623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7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MPEG 147 meeting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24297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</a:t>
            </a:r>
            <a:r>
              <a:rPr lang="en-GB" altLang="zh-CN" sz="3200" b="1" spc="0" dirty="0">
                <a:solidFill>
                  <a:schemeClr val="tx1"/>
                </a:solidFill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383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Sapporo, Japan – July 2024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86394D-8A0A-885C-BD96-9A4D48428B6B}"/>
              </a:ext>
            </a:extLst>
          </p:cNvPr>
          <p:cNvSpPr txBox="1"/>
          <p:nvPr/>
        </p:nvSpPr>
        <p:spPr>
          <a:xfrm>
            <a:off x="101600" y="4109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Thomas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Sporer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 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26090"/>
            <a:ext cx="1831238" cy="74232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Coding for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and Haptics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675449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58206" y="2639447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686701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291064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285632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3101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4761501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43769" y="4150691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  <p:pic>
        <p:nvPicPr>
          <p:cNvPr id="5" name="Picture 4" descr="A person with short hair wearing a green jacket&#10;&#10;Description automatically generated">
            <a:extLst>
              <a:ext uri="{FF2B5EF4-FFF2-40B4-BE49-F238E27FC236}">
                <a16:creationId xmlns:a16="http://schemas.microsoft.com/office/drawing/2014/main" id="{0EB6B9B0-17C5-C526-F88F-83460690EA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39442" y="4380415"/>
            <a:ext cx="844859" cy="112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663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395742" y="128482"/>
            <a:ext cx="8563766" cy="6577838"/>
            <a:chOff x="2568812" y="128482"/>
            <a:chExt cx="769094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51649" y="128482"/>
              <a:ext cx="538703" cy="6577838"/>
              <a:chOff x="3440537" y="128482"/>
              <a:chExt cx="538703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40537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28904" y="128482"/>
              <a:ext cx="553387" cy="6577838"/>
              <a:chOff x="5020526" y="128482"/>
              <a:chExt cx="553387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20526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619240" y="131049"/>
              <a:ext cx="538703" cy="6575271"/>
              <a:chOff x="6607995" y="131049"/>
              <a:chExt cx="538703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607995" y="131049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88564" y="131049"/>
              <a:ext cx="557706" cy="6575271"/>
              <a:chOff x="8177305" y="131049"/>
              <a:chExt cx="557706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77305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19036" y="131049"/>
              <a:ext cx="540719" cy="6575271"/>
              <a:chOff x="9698705" y="131049"/>
              <a:chExt cx="540719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98705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13326" cy="200051"/>
              <a:chOff x="2573747" y="456142"/>
              <a:chExt cx="6013326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79873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5218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21695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313549" y="456142"/>
                <a:ext cx="27352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75776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6919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58931" y="456142"/>
                <a:ext cx="28216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42001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37577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27475" y="456142"/>
                <a:ext cx="2850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19594" y="456142"/>
                <a:ext cx="27640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17819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915324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04387" y="588309"/>
            <a:ext cx="12137595" cy="6398125"/>
            <a:chOff x="1094778" y="271606"/>
            <a:chExt cx="12137595" cy="6745009"/>
          </a:xfrm>
        </p:grpSpPr>
        <p:sp>
          <p:nvSpPr>
            <p:cNvPr id="107" name="TextBox 106"/>
            <p:cNvSpPr txBox="1"/>
            <p:nvPr/>
          </p:nvSpPr>
          <p:spPr>
            <a:xfrm>
              <a:off x="11128352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1840776" y="593119"/>
              <a:ext cx="5368603" cy="255225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MPEG Immersive Video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390767" y="271606"/>
              <a:ext cx="6299973" cy="349522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6 </a:t>
              </a:r>
              <a:r>
                <a:rPr lang="en-GB" sz="1200" dirty="0" err="1"/>
                <a:t>DoF</a:t>
              </a:r>
              <a:r>
                <a:rPr lang="en-GB" sz="1200" dirty="0"/>
                <a:t>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3542347" y="4437895"/>
              <a:ext cx="6794288" cy="1842124"/>
              <a:chOff x="4701271" y="4008162"/>
              <a:chExt cx="6794288" cy="1842124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901964" y="4008162"/>
                <a:ext cx="5212478" cy="368398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with Advanced Interactivity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4701271" y="5490286"/>
                <a:ext cx="6794288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Decentralized Media Rights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1" y="1564979"/>
              <a:ext cx="7658111" cy="36365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Geometry-based PCC v.2 (advanced compression tools)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390769" y="1307973"/>
              <a:ext cx="7582834" cy="352536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94778" y="3962771"/>
              <a:ext cx="6070115" cy="238922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– Server Side Dynamic Adaptation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1840777" y="4684156"/>
              <a:ext cx="8753755" cy="332794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10594548" y="5637652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336635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</p:grp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2155841" y="4993288"/>
            <a:ext cx="5838130" cy="340019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400377" y="2747443"/>
            <a:ext cx="7546666" cy="349888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2632690" y="4288930"/>
            <a:ext cx="7023814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Carriage of Dynamic Mesh Compression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1387045" y="3667641"/>
            <a:ext cx="4823232" cy="33356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34BB83-1B76-C514-1469-AC2E94683AFF}"/>
              </a:ext>
            </a:extLst>
          </p:cNvPr>
          <p:cNvSpPr txBox="1"/>
          <p:nvPr/>
        </p:nvSpPr>
        <p:spPr>
          <a:xfrm>
            <a:off x="1742815" y="5182236"/>
            <a:ext cx="6222312" cy="33063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E24CA4-E5FF-5A13-C0A0-B9375AFE7419}"/>
              </a:ext>
            </a:extLst>
          </p:cNvPr>
          <p:cNvSpPr txBox="1"/>
          <p:nvPr/>
        </p:nvSpPr>
        <p:spPr>
          <a:xfrm>
            <a:off x="1842051" y="3847051"/>
            <a:ext cx="3786111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Redundant Encoding and Packaging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C86FC-B86B-B1A3-037F-2A8FB4625AE8}"/>
              </a:ext>
            </a:extLst>
          </p:cNvPr>
          <p:cNvSpPr txBox="1"/>
          <p:nvPr/>
        </p:nvSpPr>
        <p:spPr>
          <a:xfrm>
            <a:off x="658863" y="3004291"/>
            <a:ext cx="6397749" cy="373425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  Coding v.2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05C84-8F42-2136-E4E1-04469A961741}"/>
              </a:ext>
            </a:extLst>
          </p:cNvPr>
          <p:cNvSpPr txBox="1"/>
          <p:nvPr/>
        </p:nvSpPr>
        <p:spPr>
          <a:xfrm>
            <a:off x="2297889" y="3260489"/>
            <a:ext cx="7358615" cy="349889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Carriage of Haptics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B9E658-3BA8-5423-8D48-367DEF92F6E3}"/>
              </a:ext>
            </a:extLst>
          </p:cNvPr>
          <p:cNvSpPr txBox="1"/>
          <p:nvPr/>
        </p:nvSpPr>
        <p:spPr>
          <a:xfrm>
            <a:off x="552777" y="2039123"/>
            <a:ext cx="7394267" cy="398973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LIDAR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949668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157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8166425" y="445529"/>
            <a:ext cx="309374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154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8611447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155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9050859" y="44552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156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28C3EB-74E2-4497-3439-78AF0F0D4C43}"/>
              </a:ext>
            </a:extLst>
          </p:cNvPr>
          <p:cNvSpPr txBox="1"/>
          <p:nvPr/>
        </p:nvSpPr>
        <p:spPr>
          <a:xfrm>
            <a:off x="1694483" y="3480284"/>
            <a:ext cx="5376550" cy="349452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Open Font Format v.5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F8DD64-FA9A-6A64-D58F-0DD2B4891DC5}"/>
              </a:ext>
            </a:extLst>
          </p:cNvPr>
          <p:cNvSpPr txBox="1"/>
          <p:nvPr/>
        </p:nvSpPr>
        <p:spPr>
          <a:xfrm>
            <a:off x="2721415" y="5718671"/>
            <a:ext cx="5242585" cy="341485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CMAF v.3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CBC4DC-B5F5-5F42-93E6-58CEE9601D47}"/>
              </a:ext>
            </a:extLst>
          </p:cNvPr>
          <p:cNvSpPr txBox="1"/>
          <p:nvPr/>
        </p:nvSpPr>
        <p:spPr>
          <a:xfrm>
            <a:off x="2108217" y="5425935"/>
            <a:ext cx="3613674" cy="193242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DASH v.6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D17A4AB-5B9E-A314-49C2-E40742594AD6}"/>
              </a:ext>
            </a:extLst>
          </p:cNvPr>
          <p:cNvSpPr txBox="1"/>
          <p:nvPr/>
        </p:nvSpPr>
        <p:spPr>
          <a:xfrm>
            <a:off x="2627044" y="5531337"/>
            <a:ext cx="2890178" cy="27977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File Format (ISOBMFF) v.8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37C7B7-C459-2B2F-0710-E1B227817543}"/>
              </a:ext>
            </a:extLst>
          </p:cNvPr>
          <p:cNvSpPr txBox="1"/>
          <p:nvPr/>
        </p:nvSpPr>
        <p:spPr>
          <a:xfrm>
            <a:off x="3401779" y="6189795"/>
            <a:ext cx="4564478" cy="36137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4000">
                <a:schemeClr val="accent4">
                  <a:lumMod val="67000"/>
                  <a:alpha val="3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Graph genome support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7F083-AF5F-7C93-0B4E-76C44E751C30}"/>
              </a:ext>
            </a:extLst>
          </p:cNvPr>
          <p:cNvSpPr txBox="1"/>
          <p:nvPr/>
        </p:nvSpPr>
        <p:spPr>
          <a:xfrm>
            <a:off x="3382569" y="6446888"/>
            <a:ext cx="4564478" cy="36137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8000">
                <a:schemeClr val="accent4">
                  <a:lumMod val="67000"/>
                  <a:alpha val="69000"/>
                </a:schemeClr>
              </a:gs>
              <a:gs pos="8000">
                <a:schemeClr val="accent4">
                  <a:lumMod val="97000"/>
                  <a:lumOff val="3000"/>
                  <a:alpha val="36387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/>
              <a:t>New search capabilities of genomic data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2A78F7-049C-2754-628B-6BB7B72F086F}"/>
              </a:ext>
            </a:extLst>
          </p:cNvPr>
          <p:cNvSpPr txBox="1"/>
          <p:nvPr/>
        </p:nvSpPr>
        <p:spPr>
          <a:xfrm>
            <a:off x="1938030" y="2498829"/>
            <a:ext cx="6027100" cy="384436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AI Graphics Compression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B09C134-6449-5AB6-96B8-C812FF0DFC3D}"/>
              </a:ext>
            </a:extLst>
          </p:cNvPr>
          <p:cNvSpPr txBox="1"/>
          <p:nvPr/>
        </p:nvSpPr>
        <p:spPr>
          <a:xfrm>
            <a:off x="4344323" y="1360111"/>
            <a:ext cx="4380505" cy="304386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Feature Coding for Machines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253CEEF-7B36-663A-60AF-2B6DED1BADE2}"/>
              </a:ext>
            </a:extLst>
          </p:cNvPr>
          <p:cNvSpPr txBox="1"/>
          <p:nvPr/>
        </p:nvSpPr>
        <p:spPr>
          <a:xfrm>
            <a:off x="4466082" y="1117602"/>
            <a:ext cx="2594481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900" dirty="0"/>
              <a:t>Video coding optimizations for machine analysis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367E392-D838-2250-C45C-5CFF889C1ECA}"/>
              </a:ext>
            </a:extLst>
          </p:cNvPr>
          <p:cNvSpPr txBox="1"/>
          <p:nvPr/>
        </p:nvSpPr>
        <p:spPr>
          <a:xfrm>
            <a:off x="2437009" y="2309846"/>
            <a:ext cx="3080213" cy="35950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Film grain synthesis technology</a:t>
            </a:r>
          </a:p>
        </p:txBody>
      </p:sp>
    </p:spTree>
    <p:extLst>
      <p:ext uri="{BB962C8B-B14F-4D97-AF65-F5344CB8AC3E}">
        <p14:creationId xmlns:p14="http://schemas.microsoft.com/office/powerpoint/2010/main" val="1412895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667062" y="128482"/>
            <a:ext cx="8563766" cy="6577838"/>
            <a:chOff x="2568812" y="128482"/>
            <a:chExt cx="769094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51648" y="128482"/>
              <a:ext cx="538703" cy="6577838"/>
              <a:chOff x="3440536" y="128482"/>
              <a:chExt cx="538703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40536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28904" y="128482"/>
              <a:ext cx="553387" cy="6577838"/>
              <a:chOff x="5020526" y="128482"/>
              <a:chExt cx="553387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20526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619241" y="131049"/>
              <a:ext cx="538703" cy="6575271"/>
              <a:chOff x="6607996" y="131049"/>
              <a:chExt cx="538703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607996" y="131049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88565" y="131049"/>
              <a:ext cx="557706" cy="6575271"/>
              <a:chOff x="8177306" y="131049"/>
              <a:chExt cx="557706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77306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19036" y="131049"/>
              <a:ext cx="540719" cy="6575271"/>
              <a:chOff x="9698705" y="131049"/>
              <a:chExt cx="540719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98705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13325" cy="200051"/>
              <a:chOff x="2573747" y="456142"/>
              <a:chExt cx="6013325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79874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5218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21694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313547" y="456142"/>
                <a:ext cx="27352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75774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6919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58931" y="456142"/>
                <a:ext cx="28216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42000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37576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27475" y="456142"/>
                <a:ext cx="2850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19595" y="456142"/>
                <a:ext cx="27640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17818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915325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270485" y="666688"/>
            <a:ext cx="10685733" cy="5805517"/>
            <a:chOff x="2989556" y="354233"/>
            <a:chExt cx="10685733" cy="6120265"/>
          </a:xfrm>
        </p:grpSpPr>
        <p:sp>
          <p:nvSpPr>
            <p:cNvPr id="30" name="TextBox 29"/>
            <p:cNvSpPr txBox="1"/>
            <p:nvPr/>
          </p:nvSpPr>
          <p:spPr>
            <a:xfrm>
              <a:off x="2989556" y="354233"/>
              <a:ext cx="5117613" cy="272390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chemeClr val="bg1"/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 err="1"/>
                <a:t>Lenslet</a:t>
              </a:r>
              <a:r>
                <a:rPr lang="en-GB" sz="1200" dirty="0"/>
                <a:t> video coding for dense light fields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4454605" y="1108984"/>
              <a:ext cx="4487402" cy="328324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Enhanced compression beyond VVC capabilities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3410815" y="639196"/>
              <a:ext cx="4696356" cy="282060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Neural network-based video compression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10482564" y="4738626"/>
              <a:ext cx="3192725" cy="17358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400" b="1" i="0" u="none" strike="noStrike" kern="1200" cap="none" spc="0" normalizeH="0" baseline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Major Maintenance Items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4514772" y="1356190"/>
              <a:ext cx="3592400" cy="364282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chemeClr val="accent4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Implicit neural visual representation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936719" y="2117244"/>
              <a:ext cx="2733897" cy="632698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34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Explorations</a:t>
              </a:r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3403686" y="5133451"/>
            <a:ext cx="2197837" cy="2504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Video supplemental enhancement information v4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0C86FC-B86B-B1A3-037F-2A8FB4625AE8}"/>
              </a:ext>
            </a:extLst>
          </p:cNvPr>
          <p:cNvSpPr txBox="1"/>
          <p:nvPr/>
        </p:nvSpPr>
        <p:spPr>
          <a:xfrm>
            <a:off x="1348844" y="2562275"/>
            <a:ext cx="5874092" cy="401039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Render-based architectures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8768002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157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7437745" y="445529"/>
            <a:ext cx="309374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154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7882767" y="445529"/>
            <a:ext cx="304566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155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8322179" y="44552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156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9BF24C-D919-A155-A546-6C6B188BBCF1}"/>
              </a:ext>
            </a:extLst>
          </p:cNvPr>
          <p:cNvSpPr txBox="1"/>
          <p:nvPr/>
        </p:nvSpPr>
        <p:spPr>
          <a:xfrm>
            <a:off x="654917" y="2191301"/>
            <a:ext cx="6581534" cy="401039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6</a:t>
            </a:r>
            <a:r>
              <a:rPr lang="en-GB"/>
              <a:t>G </a:t>
            </a:r>
            <a:r>
              <a:rPr lang="en-GB" dirty="0"/>
              <a:t>opportunities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ABA402E-0084-E37F-DB8A-3DE148465EB6}"/>
              </a:ext>
            </a:extLst>
          </p:cNvPr>
          <p:cNvSpPr txBox="1"/>
          <p:nvPr/>
        </p:nvSpPr>
        <p:spPr>
          <a:xfrm>
            <a:off x="1318675" y="5526400"/>
            <a:ext cx="4155992" cy="292031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MPEG 4 audio conformance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130201-9F2A-853B-B1CC-1FF8AB3B4B86}"/>
              </a:ext>
            </a:extLst>
          </p:cNvPr>
          <p:cNvSpPr txBox="1"/>
          <p:nvPr/>
        </p:nvSpPr>
        <p:spPr>
          <a:xfrm>
            <a:off x="3682715" y="3287870"/>
            <a:ext cx="5245103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 support for representation and search of genomic data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F59FAE-7063-EB72-18F2-945B6ABDA8EC}"/>
              </a:ext>
            </a:extLst>
          </p:cNvPr>
          <p:cNvSpPr txBox="1"/>
          <p:nvPr/>
        </p:nvSpPr>
        <p:spPr>
          <a:xfrm>
            <a:off x="2579799" y="2940455"/>
            <a:ext cx="6334510" cy="401039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Avatar Media Coding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324F1A-AE0A-0F76-5234-6CBCED533A66}"/>
              </a:ext>
            </a:extLst>
          </p:cNvPr>
          <p:cNvSpPr txBox="1"/>
          <p:nvPr/>
        </p:nvSpPr>
        <p:spPr>
          <a:xfrm>
            <a:off x="3587686" y="3611297"/>
            <a:ext cx="5340135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Management of privacy and protection of genomic data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41DD45B-55C6-E264-EB11-A2F6FB1F5CBC}"/>
              </a:ext>
            </a:extLst>
          </p:cNvPr>
          <p:cNvSpPr txBox="1"/>
          <p:nvPr/>
        </p:nvSpPr>
        <p:spPr>
          <a:xfrm>
            <a:off x="3599410" y="3898065"/>
            <a:ext cx="3264678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Authenticity for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D7F9B97-2D67-0679-66C0-4C4C4F6B5F14}"/>
              </a:ext>
            </a:extLst>
          </p:cNvPr>
          <p:cNvSpPr txBox="1"/>
          <p:nvPr/>
        </p:nvSpPr>
        <p:spPr>
          <a:xfrm>
            <a:off x="3398521" y="4603822"/>
            <a:ext cx="2076146" cy="34334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FF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Versatile Video Coding v 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D5754A-8734-8734-38BB-EE8AB0281226}"/>
              </a:ext>
            </a:extLst>
          </p:cNvPr>
          <p:cNvSpPr txBox="1"/>
          <p:nvPr/>
        </p:nvSpPr>
        <p:spPr>
          <a:xfrm>
            <a:off x="4287959" y="1153004"/>
            <a:ext cx="2918672" cy="26755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neural networks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715F44-6162-9819-1CD8-10ACBA3D403F}"/>
              </a:ext>
            </a:extLst>
          </p:cNvPr>
          <p:cNvSpPr txBox="1"/>
          <p:nvPr/>
        </p:nvSpPr>
        <p:spPr>
          <a:xfrm>
            <a:off x="4302867" y="1971853"/>
            <a:ext cx="3239589" cy="267554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Gaussian splatting compression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496B80-A676-310B-E0E2-3380F0941F90}"/>
              </a:ext>
            </a:extLst>
          </p:cNvPr>
          <p:cNvSpPr txBox="1"/>
          <p:nvPr/>
        </p:nvSpPr>
        <p:spPr>
          <a:xfrm>
            <a:off x="4025555" y="4208192"/>
            <a:ext cx="4888754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Audio Coding for Machines</a:t>
            </a:r>
          </a:p>
        </p:txBody>
      </p:sp>
    </p:spTree>
    <p:extLst>
      <p:ext uri="{BB962C8B-B14F-4D97-AF65-F5344CB8AC3E}">
        <p14:creationId xmlns:p14="http://schemas.microsoft.com/office/powerpoint/2010/main" val="3687107027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23215</TotalTime>
  <Words>466</Words>
  <Application>Microsoft Macintosh PowerPoint</Application>
  <PresentationFormat>Widescreen</PresentationFormat>
  <Paragraphs>156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Corbel</vt:lpstr>
      <vt:lpstr>Times New Roman</vt:lpstr>
      <vt:lpstr>Depth</vt:lpstr>
      <vt:lpstr>INTERNATIONAL ORGANISATION FOR STANDARDISATION ORGANISATION INTERNATIONALE DE NORMALISATION ISO/IEC JTC 1/SC 29/WG 2 MPEG TECHNICAL REQUIREMENTS   ISO/IEC JTC 1/SC 29/WG 2 N00383  Sapporo, Japan – July 2024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Igor Curcio</cp:lastModifiedBy>
  <cp:revision>394</cp:revision>
  <dcterms:created xsi:type="dcterms:W3CDTF">2018-01-20T11:00:54Z</dcterms:created>
  <dcterms:modified xsi:type="dcterms:W3CDTF">2024-07-19T05:16:10Z</dcterms:modified>
</cp:coreProperties>
</file>