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0"/>
  </p:notesMasterIdLst>
  <p:sldIdLst>
    <p:sldId id="409" r:id="rId2"/>
    <p:sldId id="402" r:id="rId3"/>
    <p:sldId id="268" r:id="rId4"/>
    <p:sldId id="269" r:id="rId5"/>
    <p:sldId id="391" r:id="rId6"/>
    <p:sldId id="422" r:id="rId7"/>
    <p:sldId id="399" r:id="rId8"/>
    <p:sldId id="270" r:id="rId9"/>
    <p:sldId id="400" r:id="rId10"/>
    <p:sldId id="417" r:id="rId11"/>
    <p:sldId id="401" r:id="rId12"/>
    <p:sldId id="274" r:id="rId13"/>
    <p:sldId id="275" r:id="rId14"/>
    <p:sldId id="289" r:id="rId15"/>
    <p:sldId id="413" r:id="rId16"/>
    <p:sldId id="424" r:id="rId17"/>
    <p:sldId id="302" r:id="rId18"/>
    <p:sldId id="395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15C56"/>
    <a:srgbClr val="6274D8"/>
    <a:srgbClr val="FF71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394" autoAdjust="0"/>
    <p:restoredTop sz="90777" autoAdjust="0"/>
  </p:normalViewPr>
  <p:slideViewPr>
    <p:cSldViewPr snapToGrid="0">
      <p:cViewPr varScale="1">
        <p:scale>
          <a:sx n="113" d="100"/>
          <a:sy n="113" d="100"/>
        </p:scale>
        <p:origin x="1200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79E3361-3272-4487-9009-1B640CC4326F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CDE0A1A9-CC3F-47EF-97D3-285949C63CD4}">
      <dgm:prSet/>
      <dgm:spPr/>
      <dgm:t>
        <a:bodyPr/>
        <a:lstStyle/>
        <a:p>
          <a:r>
            <a:rPr lang="en-US" dirty="0"/>
            <a:t>Winner of 9 Emmy Awards </a:t>
          </a:r>
        </a:p>
      </dgm:t>
    </dgm:pt>
    <dgm:pt modelId="{FAADEDE7-4B6C-4FA8-A923-E6EDBD0124D4}" type="parTrans" cxnId="{6A58E996-CE91-4CBC-984B-88D2A602D4A2}">
      <dgm:prSet/>
      <dgm:spPr/>
      <dgm:t>
        <a:bodyPr/>
        <a:lstStyle/>
        <a:p>
          <a:endParaRPr lang="en-US"/>
        </a:p>
      </dgm:t>
    </dgm:pt>
    <dgm:pt modelId="{741AAA2B-471E-4FB1-881A-876FE80C043A}" type="sibTrans" cxnId="{6A58E996-CE91-4CBC-984B-88D2A602D4A2}">
      <dgm:prSet/>
      <dgm:spPr/>
      <dgm:t>
        <a:bodyPr/>
        <a:lstStyle/>
        <a:p>
          <a:endParaRPr lang="en-US"/>
        </a:p>
      </dgm:t>
    </dgm:pt>
    <dgm:pt modelId="{302ED086-2134-454E-9694-95B44772B1E8}">
      <dgm:prSet/>
      <dgm:spPr/>
      <dgm:t>
        <a:bodyPr/>
        <a:lstStyle/>
        <a:p>
          <a:r>
            <a:rPr lang="en-US"/>
            <a:t>Organized under ISO/IEC JTC1/SC29 </a:t>
          </a:r>
        </a:p>
      </dgm:t>
    </dgm:pt>
    <dgm:pt modelId="{13058758-0AB0-4035-AAD6-8FBF7DCC722F}" type="parTrans" cxnId="{3553A10B-C739-4F3A-A6A5-AAA4606313CE}">
      <dgm:prSet/>
      <dgm:spPr/>
      <dgm:t>
        <a:bodyPr/>
        <a:lstStyle/>
        <a:p>
          <a:endParaRPr lang="en-US"/>
        </a:p>
      </dgm:t>
    </dgm:pt>
    <dgm:pt modelId="{72E97806-E238-423E-A47A-71C286BBA19B}" type="sibTrans" cxnId="{3553A10B-C739-4F3A-A6A5-AAA4606313CE}">
      <dgm:prSet/>
      <dgm:spPr/>
      <dgm:t>
        <a:bodyPr/>
        <a:lstStyle/>
        <a:p>
          <a:endParaRPr lang="en-US"/>
        </a:p>
      </dgm:t>
    </dgm:pt>
    <dgm:pt modelId="{7D344BF8-73EE-49C9-A184-9932A2E0347E}">
      <dgm:prSet/>
      <dgm:spPr/>
      <dgm:t>
        <a:bodyPr/>
        <a:lstStyle/>
        <a:p>
          <a:r>
            <a:rPr lang="en-US" dirty="0"/>
            <a:t>Develops International Standards</a:t>
          </a:r>
        </a:p>
      </dgm:t>
    </dgm:pt>
    <dgm:pt modelId="{51C62D3F-CCD9-4E96-8BD0-FCE04C3818CC}" type="parTrans" cxnId="{D690CC7C-D5B0-4977-81D3-E300431FA1FB}">
      <dgm:prSet/>
      <dgm:spPr/>
      <dgm:t>
        <a:bodyPr/>
        <a:lstStyle/>
        <a:p>
          <a:endParaRPr lang="en-US"/>
        </a:p>
      </dgm:t>
    </dgm:pt>
    <dgm:pt modelId="{712ECBDF-5918-47AD-82C7-2FE72399DD61}" type="sibTrans" cxnId="{D690CC7C-D5B0-4977-81D3-E300431FA1FB}">
      <dgm:prSet/>
      <dgm:spPr/>
      <dgm:t>
        <a:bodyPr/>
        <a:lstStyle/>
        <a:p>
          <a:endParaRPr lang="en-US"/>
        </a:p>
      </dgm:t>
    </dgm:pt>
    <dgm:pt modelId="{8447FD57-225D-493C-93ED-1FE077D0BAD0}">
      <dgm:prSet/>
      <dgm:spPr/>
      <dgm:t>
        <a:bodyPr/>
        <a:lstStyle/>
        <a:p>
          <a:r>
            <a:rPr lang="en-US" dirty="0"/>
            <a:t>Forms basis of services &amp; applications</a:t>
          </a:r>
        </a:p>
      </dgm:t>
    </dgm:pt>
    <dgm:pt modelId="{19BCCD57-1A12-45A0-B9A2-A80EB5CE813F}" type="parTrans" cxnId="{D584D559-7108-4A61-95CD-FC803F7C7F10}">
      <dgm:prSet/>
      <dgm:spPr/>
      <dgm:t>
        <a:bodyPr/>
        <a:lstStyle/>
        <a:p>
          <a:endParaRPr lang="en-US"/>
        </a:p>
      </dgm:t>
    </dgm:pt>
    <dgm:pt modelId="{A28A4616-8A78-43D7-8BD6-FA5F8F3C77F3}" type="sibTrans" cxnId="{D584D559-7108-4A61-95CD-FC803F7C7F10}">
      <dgm:prSet/>
      <dgm:spPr/>
      <dgm:t>
        <a:bodyPr/>
        <a:lstStyle/>
        <a:p>
          <a:endParaRPr lang="en-US"/>
        </a:p>
      </dgm:t>
    </dgm:pt>
    <dgm:pt modelId="{F2174E2E-1630-4372-82AC-611E36D53EBD}">
      <dgm:prSet/>
      <dgm:spPr/>
      <dgm:t>
        <a:bodyPr/>
        <a:lstStyle/>
        <a:p>
          <a:r>
            <a:rPr lang="en-US"/>
            <a:t>coding of images, audio, moving pictures</a:t>
          </a:r>
          <a:r>
            <a:rPr lang="en-CA"/>
            <a:t> and some other types of digital data (such as genomics)</a:t>
          </a:r>
          <a:endParaRPr lang="en-US"/>
        </a:p>
      </dgm:t>
    </dgm:pt>
    <dgm:pt modelId="{309ABBA7-D27B-41A7-9CBB-973CF9AAF837}" type="parTrans" cxnId="{4E3897D9-7439-491C-B470-C644B7277DEB}">
      <dgm:prSet/>
      <dgm:spPr/>
      <dgm:t>
        <a:bodyPr/>
        <a:lstStyle/>
        <a:p>
          <a:endParaRPr lang="en-US"/>
        </a:p>
      </dgm:t>
    </dgm:pt>
    <dgm:pt modelId="{F3D96602-84B6-458E-987A-FCEF78E88DF4}" type="sibTrans" cxnId="{4E3897D9-7439-491C-B470-C644B7277DEB}">
      <dgm:prSet/>
      <dgm:spPr/>
      <dgm:t>
        <a:bodyPr/>
        <a:lstStyle/>
        <a:p>
          <a:endParaRPr lang="en-US"/>
        </a:p>
      </dgm:t>
    </dgm:pt>
    <dgm:pt modelId="{87A85428-C8D1-4E56-B8AE-98B606726D96}">
      <dgm:prSet/>
      <dgm:spPr/>
      <dgm:t>
        <a:bodyPr/>
        <a:lstStyle/>
        <a:p>
          <a:r>
            <a:rPr lang="en-CA"/>
            <a:t>digital information support for media technology in systems. </a:t>
          </a:r>
          <a:endParaRPr lang="en-US"/>
        </a:p>
      </dgm:t>
    </dgm:pt>
    <dgm:pt modelId="{1A6E8329-54C7-46DA-927C-EC8056E430D2}" type="parTrans" cxnId="{0CF73003-C5E5-48C0-8B35-2880939C09A9}">
      <dgm:prSet/>
      <dgm:spPr/>
      <dgm:t>
        <a:bodyPr/>
        <a:lstStyle/>
        <a:p>
          <a:endParaRPr lang="en-US"/>
        </a:p>
      </dgm:t>
    </dgm:pt>
    <dgm:pt modelId="{B032BA1B-7363-40D0-BB70-6830FDC5C719}" type="sibTrans" cxnId="{0CF73003-C5E5-48C0-8B35-2880939C09A9}">
      <dgm:prSet/>
      <dgm:spPr/>
      <dgm:t>
        <a:bodyPr/>
        <a:lstStyle/>
        <a:p>
          <a:endParaRPr lang="en-US"/>
        </a:p>
      </dgm:t>
    </dgm:pt>
    <dgm:pt modelId="{886A84B7-1FBC-4ABF-89AD-9D36E0D29E3F}" type="pres">
      <dgm:prSet presAssocID="{779E3361-3272-4487-9009-1B640CC4326F}" presName="root" presStyleCnt="0">
        <dgm:presLayoutVars>
          <dgm:dir/>
          <dgm:resizeHandles val="exact"/>
        </dgm:presLayoutVars>
      </dgm:prSet>
      <dgm:spPr/>
    </dgm:pt>
    <dgm:pt modelId="{A331B33E-2286-4FD9-9CCC-123FE735AA58}" type="pres">
      <dgm:prSet presAssocID="{CDE0A1A9-CC3F-47EF-97D3-285949C63CD4}" presName="compNode" presStyleCnt="0"/>
      <dgm:spPr/>
    </dgm:pt>
    <dgm:pt modelId="{68100AA2-2FA6-4669-84A2-E48D20601C19}" type="pres">
      <dgm:prSet presAssocID="{CDE0A1A9-CC3F-47EF-97D3-285949C63CD4}" presName="bgRect" presStyleLbl="bgShp" presStyleIdx="0" presStyleCnt="4"/>
      <dgm:spPr/>
    </dgm:pt>
    <dgm:pt modelId="{1ADAC821-8DC1-412A-9714-5679BA96207C}" type="pres">
      <dgm:prSet presAssocID="{CDE0A1A9-CC3F-47EF-97D3-285949C63CD4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rophy"/>
        </a:ext>
      </dgm:extLst>
    </dgm:pt>
    <dgm:pt modelId="{19213D36-F026-41AC-B36B-D06E6BDF940E}" type="pres">
      <dgm:prSet presAssocID="{CDE0A1A9-CC3F-47EF-97D3-285949C63CD4}" presName="spaceRect" presStyleCnt="0"/>
      <dgm:spPr/>
    </dgm:pt>
    <dgm:pt modelId="{4EC86FF6-F6D4-49D1-9E24-EA478FBCFF7D}" type="pres">
      <dgm:prSet presAssocID="{CDE0A1A9-CC3F-47EF-97D3-285949C63CD4}" presName="parTx" presStyleLbl="revTx" presStyleIdx="0" presStyleCnt="5">
        <dgm:presLayoutVars>
          <dgm:chMax val="0"/>
          <dgm:chPref val="0"/>
        </dgm:presLayoutVars>
      </dgm:prSet>
      <dgm:spPr/>
    </dgm:pt>
    <dgm:pt modelId="{CA5DCFC7-81D3-4348-80C3-4FDA3F82BFCF}" type="pres">
      <dgm:prSet presAssocID="{741AAA2B-471E-4FB1-881A-876FE80C043A}" presName="sibTrans" presStyleCnt="0"/>
      <dgm:spPr/>
    </dgm:pt>
    <dgm:pt modelId="{00B16C5C-3053-4FC9-9D40-FC7C1553D2D0}" type="pres">
      <dgm:prSet presAssocID="{302ED086-2134-454E-9694-95B44772B1E8}" presName="compNode" presStyleCnt="0"/>
      <dgm:spPr/>
    </dgm:pt>
    <dgm:pt modelId="{49D27EB5-7D08-489A-91F6-74DFCA092D8C}" type="pres">
      <dgm:prSet presAssocID="{302ED086-2134-454E-9694-95B44772B1E8}" presName="bgRect" presStyleLbl="bgShp" presStyleIdx="1" presStyleCnt="4"/>
      <dgm:spPr/>
    </dgm:pt>
    <dgm:pt modelId="{25FCB194-6DAF-4412-811E-51207EECBBBF}" type="pres">
      <dgm:prSet presAssocID="{302ED086-2134-454E-9694-95B44772B1E8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ierarchy"/>
        </a:ext>
      </dgm:extLst>
    </dgm:pt>
    <dgm:pt modelId="{BB82A668-0445-40B2-B543-F2496EA0D1BE}" type="pres">
      <dgm:prSet presAssocID="{302ED086-2134-454E-9694-95B44772B1E8}" presName="spaceRect" presStyleCnt="0"/>
      <dgm:spPr/>
    </dgm:pt>
    <dgm:pt modelId="{C9FFC72C-4E1E-4D88-AE6F-A927DC23B1C7}" type="pres">
      <dgm:prSet presAssocID="{302ED086-2134-454E-9694-95B44772B1E8}" presName="parTx" presStyleLbl="revTx" presStyleIdx="1" presStyleCnt="5">
        <dgm:presLayoutVars>
          <dgm:chMax val="0"/>
          <dgm:chPref val="0"/>
        </dgm:presLayoutVars>
      </dgm:prSet>
      <dgm:spPr/>
    </dgm:pt>
    <dgm:pt modelId="{4657D5FF-3E85-40D7-9B23-B56C772D2978}" type="pres">
      <dgm:prSet presAssocID="{72E97806-E238-423E-A47A-71C286BBA19B}" presName="sibTrans" presStyleCnt="0"/>
      <dgm:spPr/>
    </dgm:pt>
    <dgm:pt modelId="{B1C2846E-D5A1-42F9-AED6-1AF442690628}" type="pres">
      <dgm:prSet presAssocID="{7D344BF8-73EE-49C9-A184-9932A2E0347E}" presName="compNode" presStyleCnt="0"/>
      <dgm:spPr/>
    </dgm:pt>
    <dgm:pt modelId="{F2FA0A6A-312B-4617-B689-7486B334C37A}" type="pres">
      <dgm:prSet presAssocID="{7D344BF8-73EE-49C9-A184-9932A2E0347E}" presName="bgRect" presStyleLbl="bgShp" presStyleIdx="2" presStyleCnt="4"/>
      <dgm:spPr/>
    </dgm:pt>
    <dgm:pt modelId="{A54EAD1D-1298-47B9-9175-E5E04BED3B93}" type="pres">
      <dgm:prSet presAssocID="{7D344BF8-73EE-49C9-A184-9932A2E0347E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Earth Globe Americas"/>
        </a:ext>
      </dgm:extLst>
    </dgm:pt>
    <dgm:pt modelId="{EAA13550-A34E-4E30-9658-9B1A3ADEC5C9}" type="pres">
      <dgm:prSet presAssocID="{7D344BF8-73EE-49C9-A184-9932A2E0347E}" presName="spaceRect" presStyleCnt="0"/>
      <dgm:spPr/>
    </dgm:pt>
    <dgm:pt modelId="{787A9344-4E26-45E2-A5BD-3CA4283CA7F5}" type="pres">
      <dgm:prSet presAssocID="{7D344BF8-73EE-49C9-A184-9932A2E0347E}" presName="parTx" presStyleLbl="revTx" presStyleIdx="2" presStyleCnt="5">
        <dgm:presLayoutVars>
          <dgm:chMax val="0"/>
          <dgm:chPref val="0"/>
        </dgm:presLayoutVars>
      </dgm:prSet>
      <dgm:spPr/>
    </dgm:pt>
    <dgm:pt modelId="{EA649CB3-E68B-407D-AD3D-E23BF640893A}" type="pres">
      <dgm:prSet presAssocID="{712ECBDF-5918-47AD-82C7-2FE72399DD61}" presName="sibTrans" presStyleCnt="0"/>
      <dgm:spPr/>
    </dgm:pt>
    <dgm:pt modelId="{4D573182-6FEF-45A2-8140-130463920542}" type="pres">
      <dgm:prSet presAssocID="{8447FD57-225D-493C-93ED-1FE077D0BAD0}" presName="compNode" presStyleCnt="0"/>
      <dgm:spPr/>
    </dgm:pt>
    <dgm:pt modelId="{FB9BC9FB-831C-4846-B823-84794FAA321C}" type="pres">
      <dgm:prSet presAssocID="{8447FD57-225D-493C-93ED-1FE077D0BAD0}" presName="bgRect" presStyleLbl="bgShp" presStyleIdx="3" presStyleCnt="4"/>
      <dgm:spPr/>
    </dgm:pt>
    <dgm:pt modelId="{62A5DF66-A2E7-4B66-A748-4A1B0C7EDC34}" type="pres">
      <dgm:prSet presAssocID="{8447FD57-225D-493C-93ED-1FE077D0BAD0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Image"/>
        </a:ext>
      </dgm:extLst>
    </dgm:pt>
    <dgm:pt modelId="{293F7F70-D93D-4CF9-BBE7-BD9B9FB8A452}" type="pres">
      <dgm:prSet presAssocID="{8447FD57-225D-493C-93ED-1FE077D0BAD0}" presName="spaceRect" presStyleCnt="0"/>
      <dgm:spPr/>
    </dgm:pt>
    <dgm:pt modelId="{15E25771-1A2A-49F7-8C8F-5EC0484EF723}" type="pres">
      <dgm:prSet presAssocID="{8447FD57-225D-493C-93ED-1FE077D0BAD0}" presName="parTx" presStyleLbl="revTx" presStyleIdx="3" presStyleCnt="5">
        <dgm:presLayoutVars>
          <dgm:chMax val="0"/>
          <dgm:chPref val="0"/>
        </dgm:presLayoutVars>
      </dgm:prSet>
      <dgm:spPr/>
    </dgm:pt>
    <dgm:pt modelId="{BB1F21E8-F30F-4BAA-914D-BC86E3AADA55}" type="pres">
      <dgm:prSet presAssocID="{8447FD57-225D-493C-93ED-1FE077D0BAD0}" presName="desTx" presStyleLbl="revTx" presStyleIdx="4" presStyleCnt="5">
        <dgm:presLayoutVars/>
      </dgm:prSet>
      <dgm:spPr/>
    </dgm:pt>
  </dgm:ptLst>
  <dgm:cxnLst>
    <dgm:cxn modelId="{0CF73003-C5E5-48C0-8B35-2880939C09A9}" srcId="{8447FD57-225D-493C-93ED-1FE077D0BAD0}" destId="{87A85428-C8D1-4E56-B8AE-98B606726D96}" srcOrd="1" destOrd="0" parTransId="{1A6E8329-54C7-46DA-927C-EC8056E430D2}" sibTransId="{B032BA1B-7363-40D0-BB70-6830FDC5C719}"/>
    <dgm:cxn modelId="{2B1EB203-2FC0-422A-81CD-B7E3458F5A14}" type="presOf" srcId="{87A85428-C8D1-4E56-B8AE-98B606726D96}" destId="{BB1F21E8-F30F-4BAA-914D-BC86E3AADA55}" srcOrd="0" destOrd="1" presId="urn:microsoft.com/office/officeart/2018/2/layout/IconVerticalSolidList"/>
    <dgm:cxn modelId="{3553A10B-C739-4F3A-A6A5-AAA4606313CE}" srcId="{779E3361-3272-4487-9009-1B640CC4326F}" destId="{302ED086-2134-454E-9694-95B44772B1E8}" srcOrd="1" destOrd="0" parTransId="{13058758-0AB0-4035-AAD6-8FBF7DCC722F}" sibTransId="{72E97806-E238-423E-A47A-71C286BBA19B}"/>
    <dgm:cxn modelId="{10E60E2E-1F09-4F42-9023-32DDB6B572F9}" type="presOf" srcId="{F2174E2E-1630-4372-82AC-611E36D53EBD}" destId="{BB1F21E8-F30F-4BAA-914D-BC86E3AADA55}" srcOrd="0" destOrd="0" presId="urn:microsoft.com/office/officeart/2018/2/layout/IconVerticalSolidList"/>
    <dgm:cxn modelId="{F20E1938-04B1-4A96-8AFE-33AAE841060B}" type="presOf" srcId="{7D344BF8-73EE-49C9-A184-9932A2E0347E}" destId="{787A9344-4E26-45E2-A5BD-3CA4283CA7F5}" srcOrd="0" destOrd="0" presId="urn:microsoft.com/office/officeart/2018/2/layout/IconVerticalSolidList"/>
    <dgm:cxn modelId="{8A569559-CD0B-460A-939C-B6B2FE06C6DB}" type="presOf" srcId="{CDE0A1A9-CC3F-47EF-97D3-285949C63CD4}" destId="{4EC86FF6-F6D4-49D1-9E24-EA478FBCFF7D}" srcOrd="0" destOrd="0" presId="urn:microsoft.com/office/officeart/2018/2/layout/IconVerticalSolidList"/>
    <dgm:cxn modelId="{D584D559-7108-4A61-95CD-FC803F7C7F10}" srcId="{779E3361-3272-4487-9009-1B640CC4326F}" destId="{8447FD57-225D-493C-93ED-1FE077D0BAD0}" srcOrd="3" destOrd="0" parTransId="{19BCCD57-1A12-45A0-B9A2-A80EB5CE813F}" sibTransId="{A28A4616-8A78-43D7-8BD6-FA5F8F3C77F3}"/>
    <dgm:cxn modelId="{DB328267-3A61-49EB-BB3E-1D94D560933B}" type="presOf" srcId="{779E3361-3272-4487-9009-1B640CC4326F}" destId="{886A84B7-1FBC-4ABF-89AD-9D36E0D29E3F}" srcOrd="0" destOrd="0" presId="urn:microsoft.com/office/officeart/2018/2/layout/IconVerticalSolidList"/>
    <dgm:cxn modelId="{D690CC7C-D5B0-4977-81D3-E300431FA1FB}" srcId="{779E3361-3272-4487-9009-1B640CC4326F}" destId="{7D344BF8-73EE-49C9-A184-9932A2E0347E}" srcOrd="2" destOrd="0" parTransId="{51C62D3F-CCD9-4E96-8BD0-FCE04C3818CC}" sibTransId="{712ECBDF-5918-47AD-82C7-2FE72399DD61}"/>
    <dgm:cxn modelId="{6A58E996-CE91-4CBC-984B-88D2A602D4A2}" srcId="{779E3361-3272-4487-9009-1B640CC4326F}" destId="{CDE0A1A9-CC3F-47EF-97D3-285949C63CD4}" srcOrd="0" destOrd="0" parTransId="{FAADEDE7-4B6C-4FA8-A923-E6EDBD0124D4}" sibTransId="{741AAA2B-471E-4FB1-881A-876FE80C043A}"/>
    <dgm:cxn modelId="{944E66C5-A02A-477E-830C-4A3E1AC13575}" type="presOf" srcId="{8447FD57-225D-493C-93ED-1FE077D0BAD0}" destId="{15E25771-1A2A-49F7-8C8F-5EC0484EF723}" srcOrd="0" destOrd="0" presId="urn:microsoft.com/office/officeart/2018/2/layout/IconVerticalSolidList"/>
    <dgm:cxn modelId="{4E3897D9-7439-491C-B470-C644B7277DEB}" srcId="{8447FD57-225D-493C-93ED-1FE077D0BAD0}" destId="{F2174E2E-1630-4372-82AC-611E36D53EBD}" srcOrd="0" destOrd="0" parTransId="{309ABBA7-D27B-41A7-9CBB-973CF9AAF837}" sibTransId="{F3D96602-84B6-458E-987A-FCEF78E88DF4}"/>
    <dgm:cxn modelId="{498620EC-75AC-4F23-960C-C57140BE3CFD}" type="presOf" srcId="{302ED086-2134-454E-9694-95B44772B1E8}" destId="{C9FFC72C-4E1E-4D88-AE6F-A927DC23B1C7}" srcOrd="0" destOrd="0" presId="urn:microsoft.com/office/officeart/2018/2/layout/IconVerticalSolidList"/>
    <dgm:cxn modelId="{4ACFE180-80C0-453A-98AC-B0CADB35F370}" type="presParOf" srcId="{886A84B7-1FBC-4ABF-89AD-9D36E0D29E3F}" destId="{A331B33E-2286-4FD9-9CCC-123FE735AA58}" srcOrd="0" destOrd="0" presId="urn:microsoft.com/office/officeart/2018/2/layout/IconVerticalSolidList"/>
    <dgm:cxn modelId="{505B43A8-CBDC-4111-8A87-168484A913AB}" type="presParOf" srcId="{A331B33E-2286-4FD9-9CCC-123FE735AA58}" destId="{68100AA2-2FA6-4669-84A2-E48D20601C19}" srcOrd="0" destOrd="0" presId="urn:microsoft.com/office/officeart/2018/2/layout/IconVerticalSolidList"/>
    <dgm:cxn modelId="{8D423A25-3F7E-4AC9-9DAD-1C15D950AE89}" type="presParOf" srcId="{A331B33E-2286-4FD9-9CCC-123FE735AA58}" destId="{1ADAC821-8DC1-412A-9714-5679BA96207C}" srcOrd="1" destOrd="0" presId="urn:microsoft.com/office/officeart/2018/2/layout/IconVerticalSolidList"/>
    <dgm:cxn modelId="{0CBFF98F-06BC-4D6E-B667-4B123132F755}" type="presParOf" srcId="{A331B33E-2286-4FD9-9CCC-123FE735AA58}" destId="{19213D36-F026-41AC-B36B-D06E6BDF940E}" srcOrd="2" destOrd="0" presId="urn:microsoft.com/office/officeart/2018/2/layout/IconVerticalSolidList"/>
    <dgm:cxn modelId="{1A9254FE-1E5E-477F-9B6D-778788AF1499}" type="presParOf" srcId="{A331B33E-2286-4FD9-9CCC-123FE735AA58}" destId="{4EC86FF6-F6D4-49D1-9E24-EA478FBCFF7D}" srcOrd="3" destOrd="0" presId="urn:microsoft.com/office/officeart/2018/2/layout/IconVerticalSolidList"/>
    <dgm:cxn modelId="{0BD5BCC5-ED51-4FCB-B505-9DFF99165868}" type="presParOf" srcId="{886A84B7-1FBC-4ABF-89AD-9D36E0D29E3F}" destId="{CA5DCFC7-81D3-4348-80C3-4FDA3F82BFCF}" srcOrd="1" destOrd="0" presId="urn:microsoft.com/office/officeart/2018/2/layout/IconVerticalSolidList"/>
    <dgm:cxn modelId="{BCF169B4-2B6C-42F1-BA88-C0A0A56FB295}" type="presParOf" srcId="{886A84B7-1FBC-4ABF-89AD-9D36E0D29E3F}" destId="{00B16C5C-3053-4FC9-9D40-FC7C1553D2D0}" srcOrd="2" destOrd="0" presId="urn:microsoft.com/office/officeart/2018/2/layout/IconVerticalSolidList"/>
    <dgm:cxn modelId="{0F11B63C-4317-463C-9E37-038DEB67784E}" type="presParOf" srcId="{00B16C5C-3053-4FC9-9D40-FC7C1553D2D0}" destId="{49D27EB5-7D08-489A-91F6-74DFCA092D8C}" srcOrd="0" destOrd="0" presId="urn:microsoft.com/office/officeart/2018/2/layout/IconVerticalSolidList"/>
    <dgm:cxn modelId="{910E5DBC-F675-4EC7-B107-D807844B3FCB}" type="presParOf" srcId="{00B16C5C-3053-4FC9-9D40-FC7C1553D2D0}" destId="{25FCB194-6DAF-4412-811E-51207EECBBBF}" srcOrd="1" destOrd="0" presId="urn:microsoft.com/office/officeart/2018/2/layout/IconVerticalSolidList"/>
    <dgm:cxn modelId="{FC868B65-36C7-435B-B05F-A635A9466742}" type="presParOf" srcId="{00B16C5C-3053-4FC9-9D40-FC7C1553D2D0}" destId="{BB82A668-0445-40B2-B543-F2496EA0D1BE}" srcOrd="2" destOrd="0" presId="urn:microsoft.com/office/officeart/2018/2/layout/IconVerticalSolidList"/>
    <dgm:cxn modelId="{DC6CC1E9-2B8C-48CE-9AD9-1AEE9DBC1233}" type="presParOf" srcId="{00B16C5C-3053-4FC9-9D40-FC7C1553D2D0}" destId="{C9FFC72C-4E1E-4D88-AE6F-A927DC23B1C7}" srcOrd="3" destOrd="0" presId="urn:microsoft.com/office/officeart/2018/2/layout/IconVerticalSolidList"/>
    <dgm:cxn modelId="{0B8B17E8-04B1-4D4D-A863-1AA5EE773BD1}" type="presParOf" srcId="{886A84B7-1FBC-4ABF-89AD-9D36E0D29E3F}" destId="{4657D5FF-3E85-40D7-9B23-B56C772D2978}" srcOrd="3" destOrd="0" presId="urn:microsoft.com/office/officeart/2018/2/layout/IconVerticalSolidList"/>
    <dgm:cxn modelId="{A7A4902A-55C0-41FF-A1FE-B8CF61AE9ABE}" type="presParOf" srcId="{886A84B7-1FBC-4ABF-89AD-9D36E0D29E3F}" destId="{B1C2846E-D5A1-42F9-AED6-1AF442690628}" srcOrd="4" destOrd="0" presId="urn:microsoft.com/office/officeart/2018/2/layout/IconVerticalSolidList"/>
    <dgm:cxn modelId="{BB6A808B-A21F-43FC-9BFE-1020AA0FD7AF}" type="presParOf" srcId="{B1C2846E-D5A1-42F9-AED6-1AF442690628}" destId="{F2FA0A6A-312B-4617-B689-7486B334C37A}" srcOrd="0" destOrd="0" presId="urn:microsoft.com/office/officeart/2018/2/layout/IconVerticalSolidList"/>
    <dgm:cxn modelId="{19DF65B5-C1C7-4B77-AE1F-7CC48D0932D5}" type="presParOf" srcId="{B1C2846E-D5A1-42F9-AED6-1AF442690628}" destId="{A54EAD1D-1298-47B9-9175-E5E04BED3B93}" srcOrd="1" destOrd="0" presId="urn:microsoft.com/office/officeart/2018/2/layout/IconVerticalSolidList"/>
    <dgm:cxn modelId="{065ECC22-6A3D-4E8B-BBD8-FAC37ED55280}" type="presParOf" srcId="{B1C2846E-D5A1-42F9-AED6-1AF442690628}" destId="{EAA13550-A34E-4E30-9658-9B1A3ADEC5C9}" srcOrd="2" destOrd="0" presId="urn:microsoft.com/office/officeart/2018/2/layout/IconVerticalSolidList"/>
    <dgm:cxn modelId="{F04B59AE-2237-4078-9A02-60AFB21250D7}" type="presParOf" srcId="{B1C2846E-D5A1-42F9-AED6-1AF442690628}" destId="{787A9344-4E26-45E2-A5BD-3CA4283CA7F5}" srcOrd="3" destOrd="0" presId="urn:microsoft.com/office/officeart/2018/2/layout/IconVerticalSolidList"/>
    <dgm:cxn modelId="{3D7E1310-FA40-4C70-8BCB-324C38C85A04}" type="presParOf" srcId="{886A84B7-1FBC-4ABF-89AD-9D36E0D29E3F}" destId="{EA649CB3-E68B-407D-AD3D-E23BF640893A}" srcOrd="5" destOrd="0" presId="urn:microsoft.com/office/officeart/2018/2/layout/IconVerticalSolidList"/>
    <dgm:cxn modelId="{35EFD7A7-9724-4357-8003-1572A91C0F22}" type="presParOf" srcId="{886A84B7-1FBC-4ABF-89AD-9D36E0D29E3F}" destId="{4D573182-6FEF-45A2-8140-130463920542}" srcOrd="6" destOrd="0" presId="urn:microsoft.com/office/officeart/2018/2/layout/IconVerticalSolidList"/>
    <dgm:cxn modelId="{B6F560C7-928D-4BCD-AC85-B413AE621852}" type="presParOf" srcId="{4D573182-6FEF-45A2-8140-130463920542}" destId="{FB9BC9FB-831C-4846-B823-84794FAA321C}" srcOrd="0" destOrd="0" presId="urn:microsoft.com/office/officeart/2018/2/layout/IconVerticalSolidList"/>
    <dgm:cxn modelId="{91EEDA6F-C2AD-44E1-883E-E4545B337623}" type="presParOf" srcId="{4D573182-6FEF-45A2-8140-130463920542}" destId="{62A5DF66-A2E7-4B66-A748-4A1B0C7EDC34}" srcOrd="1" destOrd="0" presId="urn:microsoft.com/office/officeart/2018/2/layout/IconVerticalSolidList"/>
    <dgm:cxn modelId="{71E793AA-47BC-4D6F-99B9-364D51CD21D2}" type="presParOf" srcId="{4D573182-6FEF-45A2-8140-130463920542}" destId="{293F7F70-D93D-4CF9-BBE7-BD9B9FB8A452}" srcOrd="2" destOrd="0" presId="urn:microsoft.com/office/officeart/2018/2/layout/IconVerticalSolidList"/>
    <dgm:cxn modelId="{F55D9968-1D5C-4D50-9749-BD837A5A4F52}" type="presParOf" srcId="{4D573182-6FEF-45A2-8140-130463920542}" destId="{15E25771-1A2A-49F7-8C8F-5EC0484EF723}" srcOrd="3" destOrd="0" presId="urn:microsoft.com/office/officeart/2018/2/layout/IconVerticalSolidList"/>
    <dgm:cxn modelId="{3CAD129D-3FEC-4C1D-B442-E6D5F59CA658}" type="presParOf" srcId="{4D573182-6FEF-45A2-8140-130463920542}" destId="{BB1F21E8-F30F-4BAA-914D-BC86E3AADA55}" srcOrd="4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100AA2-2FA6-4669-84A2-E48D20601C19}">
      <dsp:nvSpPr>
        <dsp:cNvPr id="0" name=""/>
        <dsp:cNvSpPr/>
      </dsp:nvSpPr>
      <dsp:spPr>
        <a:xfrm>
          <a:off x="0" y="5001"/>
          <a:ext cx="6312150" cy="116395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DAC821-8DC1-412A-9714-5679BA96207C}">
      <dsp:nvSpPr>
        <dsp:cNvPr id="0" name=""/>
        <dsp:cNvSpPr/>
      </dsp:nvSpPr>
      <dsp:spPr>
        <a:xfrm>
          <a:off x="352096" y="266890"/>
          <a:ext cx="640174" cy="64017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EC86FF6-F6D4-49D1-9E24-EA478FBCFF7D}">
      <dsp:nvSpPr>
        <dsp:cNvPr id="0" name=""/>
        <dsp:cNvSpPr/>
      </dsp:nvSpPr>
      <dsp:spPr>
        <a:xfrm>
          <a:off x="1344366" y="5001"/>
          <a:ext cx="4966469" cy="11639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185" tIns="123185" rIns="123185" bIns="123185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Winner of 9 Emmy Awards </a:t>
          </a:r>
        </a:p>
      </dsp:txBody>
      <dsp:txXfrm>
        <a:off x="1344366" y="5001"/>
        <a:ext cx="4966469" cy="1163953"/>
      </dsp:txXfrm>
    </dsp:sp>
    <dsp:sp modelId="{49D27EB5-7D08-489A-91F6-74DFCA092D8C}">
      <dsp:nvSpPr>
        <dsp:cNvPr id="0" name=""/>
        <dsp:cNvSpPr/>
      </dsp:nvSpPr>
      <dsp:spPr>
        <a:xfrm>
          <a:off x="0" y="1459943"/>
          <a:ext cx="6312150" cy="116395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FCB194-6DAF-4412-811E-51207EECBBBF}">
      <dsp:nvSpPr>
        <dsp:cNvPr id="0" name=""/>
        <dsp:cNvSpPr/>
      </dsp:nvSpPr>
      <dsp:spPr>
        <a:xfrm>
          <a:off x="352096" y="1721833"/>
          <a:ext cx="640174" cy="64017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FFC72C-4E1E-4D88-AE6F-A927DC23B1C7}">
      <dsp:nvSpPr>
        <dsp:cNvPr id="0" name=""/>
        <dsp:cNvSpPr/>
      </dsp:nvSpPr>
      <dsp:spPr>
        <a:xfrm>
          <a:off x="1344366" y="1459943"/>
          <a:ext cx="4966469" cy="11639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185" tIns="123185" rIns="123185" bIns="123185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Organized under ISO/IEC JTC1/SC29 </a:t>
          </a:r>
        </a:p>
      </dsp:txBody>
      <dsp:txXfrm>
        <a:off x="1344366" y="1459943"/>
        <a:ext cx="4966469" cy="1163953"/>
      </dsp:txXfrm>
    </dsp:sp>
    <dsp:sp modelId="{F2FA0A6A-312B-4617-B689-7486B334C37A}">
      <dsp:nvSpPr>
        <dsp:cNvPr id="0" name=""/>
        <dsp:cNvSpPr/>
      </dsp:nvSpPr>
      <dsp:spPr>
        <a:xfrm>
          <a:off x="0" y="2914885"/>
          <a:ext cx="6312150" cy="116395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54EAD1D-1298-47B9-9175-E5E04BED3B93}">
      <dsp:nvSpPr>
        <dsp:cNvPr id="0" name=""/>
        <dsp:cNvSpPr/>
      </dsp:nvSpPr>
      <dsp:spPr>
        <a:xfrm>
          <a:off x="352096" y="3176775"/>
          <a:ext cx="640174" cy="640174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7A9344-4E26-45E2-A5BD-3CA4283CA7F5}">
      <dsp:nvSpPr>
        <dsp:cNvPr id="0" name=""/>
        <dsp:cNvSpPr/>
      </dsp:nvSpPr>
      <dsp:spPr>
        <a:xfrm>
          <a:off x="1344366" y="2914885"/>
          <a:ext cx="4966469" cy="11639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185" tIns="123185" rIns="123185" bIns="123185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Develops International Standards</a:t>
          </a:r>
        </a:p>
      </dsp:txBody>
      <dsp:txXfrm>
        <a:off x="1344366" y="2914885"/>
        <a:ext cx="4966469" cy="1163953"/>
      </dsp:txXfrm>
    </dsp:sp>
    <dsp:sp modelId="{FB9BC9FB-831C-4846-B823-84794FAA321C}">
      <dsp:nvSpPr>
        <dsp:cNvPr id="0" name=""/>
        <dsp:cNvSpPr/>
      </dsp:nvSpPr>
      <dsp:spPr>
        <a:xfrm>
          <a:off x="0" y="4369828"/>
          <a:ext cx="6312150" cy="116395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2A5DF66-A2E7-4B66-A748-4A1B0C7EDC34}">
      <dsp:nvSpPr>
        <dsp:cNvPr id="0" name=""/>
        <dsp:cNvSpPr/>
      </dsp:nvSpPr>
      <dsp:spPr>
        <a:xfrm>
          <a:off x="352096" y="4631717"/>
          <a:ext cx="640174" cy="640174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5E25771-1A2A-49F7-8C8F-5EC0484EF723}">
      <dsp:nvSpPr>
        <dsp:cNvPr id="0" name=""/>
        <dsp:cNvSpPr/>
      </dsp:nvSpPr>
      <dsp:spPr>
        <a:xfrm>
          <a:off x="1344366" y="4369828"/>
          <a:ext cx="2840467" cy="11639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185" tIns="123185" rIns="123185" bIns="123185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Forms basis of services &amp; applications</a:t>
          </a:r>
        </a:p>
      </dsp:txBody>
      <dsp:txXfrm>
        <a:off x="1344366" y="4369828"/>
        <a:ext cx="2840467" cy="1163953"/>
      </dsp:txXfrm>
    </dsp:sp>
    <dsp:sp modelId="{BB1F21E8-F30F-4BAA-914D-BC86E3AADA55}">
      <dsp:nvSpPr>
        <dsp:cNvPr id="0" name=""/>
        <dsp:cNvSpPr/>
      </dsp:nvSpPr>
      <dsp:spPr>
        <a:xfrm>
          <a:off x="4184834" y="4369828"/>
          <a:ext cx="2126001" cy="11639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185" tIns="123185" rIns="123185" bIns="123185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coding of images, audio, moving pictures</a:t>
          </a:r>
          <a:r>
            <a:rPr lang="en-CA" sz="1100" kern="1200"/>
            <a:t> and some other types of digital data (such as genomics)</a:t>
          </a:r>
          <a:endParaRPr lang="en-US" sz="1100" kern="1200"/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100" kern="1200"/>
            <a:t>digital information support for media technology in systems. </a:t>
          </a:r>
          <a:endParaRPr lang="en-US" sz="1100" kern="1200"/>
        </a:p>
      </dsp:txBody>
      <dsp:txXfrm>
        <a:off x="4184834" y="4369828"/>
        <a:ext cx="2126001" cy="116395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802600-A406-4230-B2D7-435EDCDF25CF}" type="datetimeFigureOut">
              <a:rPr lang="en-GB" smtClean="0"/>
              <a:t>26/04/2024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92C8E6-32BA-4645-BE3F-65A1F0665B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64712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92C8E6-32BA-4645-BE3F-65A1F0665BB1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04716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92C8E6-32BA-4645-BE3F-65A1F0665BB1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70514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92C8E6-32BA-4645-BE3F-65A1F0665BB1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06928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B1EEF9-83F5-46AC-BD06-5FE4654C6024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17495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B1EEF9-83F5-46AC-BD06-5FE4654C6024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81817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92C8E6-32BA-4645-BE3F-65A1F0665BB1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8353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0">
                      <a:schemeClr val="tx1"/>
                    </a:gs>
                    <a:gs pos="68000">
                      <a:srgbClr val="F1F1F1"/>
                    </a:gs>
                    <a:gs pos="100000">
                      <a:schemeClr val="bg1">
                        <a:lumMod val="11000"/>
                        <a:lumOff val="89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</a:defRPr>
            </a:lvl1pPr>
          </a:lstStyle>
          <a:p>
            <a:pPr lvl="0" algn="r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vert="horz" lIns="91440" tIns="45720" rIns="91440" bIns="45720" rtlCol="0"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</a:lstStyle>
          <a:p>
            <a:pPr marL="0" lvl="0" indent="0" algn="r">
              <a:buNone/>
            </a:pPr>
            <a:r>
              <a:rPr lang="en-US" dirty="0"/>
              <a:t>Click to edit Master subtitle style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4/26/24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4/26/24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4/26/24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4/26/24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4/26/24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4/26/24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4/26/24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4/26/24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4/26/24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accent2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6">
                    <a:lumMod val="40000"/>
                    <a:lumOff val="60000"/>
                  </a:schemeClr>
                </a:solidFill>
              </a:defRPr>
            </a:lvl4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4/26/24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32000"/>
                        <a:lumOff val="68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4/26/24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4/26/24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4/26/24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4/26/24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4/26/24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4/26/24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4/26/24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microsoft.com/office/2007/relationships/hdphoto" Target="../media/hdphoto1.wdp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brightnessContrast bright="-35000" contrast="25000"/>
                    </a14:imgEffect>
                  </a14:imgLayer>
                </a14:imgProps>
              </a:ext>
            </a:extLst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4/26/24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3.emf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13" Type="http://schemas.openxmlformats.org/officeDocument/2006/relationships/image" Target="../media/image22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12" Type="http://schemas.openxmlformats.org/officeDocument/2006/relationships/image" Target="../media/image2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11" Type="http://schemas.openxmlformats.org/officeDocument/2006/relationships/image" Target="../media/image20.jpeg"/><Relationship Id="rId5" Type="http://schemas.openxmlformats.org/officeDocument/2006/relationships/image" Target="../media/image14.jpeg"/><Relationship Id="rId10" Type="http://schemas.openxmlformats.org/officeDocument/2006/relationships/image" Target="../media/image19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Relationship Id="rId1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7693734"/>
              </p:ext>
            </p:extLst>
          </p:nvPr>
        </p:nvGraphicFramePr>
        <p:xfrm>
          <a:off x="794593" y="2654644"/>
          <a:ext cx="10573623" cy="25603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664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0071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5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noProof="0" dirty="0">
                          <a:solidFill>
                            <a:schemeClr val="tx1"/>
                          </a:solidFill>
                          <a:effectLst/>
                        </a:rPr>
                        <a:t>Source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u="non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WG2 MPEG Technical Requirements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0207641"/>
                  </a:ext>
                </a:extLst>
              </a:tr>
              <a:tr h="305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noProof="0" dirty="0">
                          <a:solidFill>
                            <a:schemeClr val="tx1"/>
                          </a:solidFill>
                          <a:effectLst/>
                        </a:rPr>
                        <a:t>Status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u="non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Approved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57048183"/>
                  </a:ext>
                </a:extLst>
              </a:tr>
              <a:tr h="305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noProof="0" dirty="0">
                          <a:solidFill>
                            <a:schemeClr val="tx1"/>
                          </a:solidFill>
                          <a:effectLst/>
                        </a:rPr>
                        <a:t>Editors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u="non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Igor Curcio (Nokia), Arianne Hinds (Tencent), Sachin Deshpande (Sharp)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noProof="0" dirty="0">
                          <a:solidFill>
                            <a:schemeClr val="tx1"/>
                          </a:solidFill>
                          <a:effectLst/>
                        </a:rPr>
                        <a:t>Title</a:t>
                      </a:r>
                      <a:endParaRPr lang="en-GB" sz="2400" noProof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u="non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MPEG Roadmap after the MPEG 146 meeting (extended PPT)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5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noProof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SimSun"/>
                        </a:rPr>
                        <a:t>Serial Number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u="non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23980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53062632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Grp="1" noChangeArrowheads="1"/>
          </p:cNvSpPr>
          <p:nvPr>
            <p:ph type="ctrTitle"/>
          </p:nvPr>
        </p:nvSpPr>
        <p:spPr bwMode="auto">
          <a:xfrm>
            <a:off x="1981200" y="490314"/>
            <a:ext cx="9558130" cy="1809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defTabSz="914400" fontAlgn="base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INTERNATIONAL ORGANISATION FOR STANDARDISATION</a:t>
            </a: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  <a:p>
            <a:pPr defTabSz="914400"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ORGANISATION INTERNATIONALE DE NORMALISATION</a:t>
            </a: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  <a:p>
            <a:pPr defTabSz="914400"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ISO/IEC JTC 1/SC 29/WG 2</a:t>
            </a: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  <a:p>
            <a:pPr defTabSz="914400"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MPEG TECHNICAL REQUIREMENTS</a:t>
            </a:r>
            <a:b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</a:br>
            <a:b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</a:b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  <a:p>
            <a:pPr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ISO/IEC JTC 1/SC 29/WG 2 </a:t>
            </a:r>
            <a:r>
              <a:rPr lang="en-GB" altLang="zh-CN" sz="32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N00</a:t>
            </a:r>
            <a:r>
              <a:rPr lang="en-GB" altLang="zh-CN" sz="3200" b="1" spc="0" dirty="0">
                <a:solidFill>
                  <a:schemeClr val="tx1"/>
                </a:solidFill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375</a:t>
            </a:r>
            <a:r>
              <a:rPr lang="en-GB" altLang="zh-CN" sz="32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 </a:t>
            </a:r>
            <a:endParaRPr lang="en-GB" altLang="zh-CN" sz="1400" b="1" spc="0" dirty="0">
              <a:solidFill>
                <a:srgbClr val="FF0000"/>
              </a:solidFill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algn="r" defTabSz="914400"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Rennes, France – April 2024</a:t>
            </a: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D86394D-8A0A-885C-BD96-9A4D48428B6B}"/>
              </a:ext>
            </a:extLst>
          </p:cNvPr>
          <p:cNvSpPr txBox="1"/>
          <p:nvPr/>
        </p:nvSpPr>
        <p:spPr>
          <a:xfrm>
            <a:off x="101600" y="410915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31123357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76053" y="4841542"/>
            <a:ext cx="1998902" cy="1927068"/>
          </a:xfrm>
          <a:prstGeom prst="ellipse">
            <a:avLst/>
          </a:prstGeom>
          <a:solidFill>
            <a:srgbClr val="640000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MPEG-1,2,4,5,CD,G,H,I</a:t>
            </a:r>
          </a:p>
        </p:txBody>
      </p:sp>
      <p:sp>
        <p:nvSpPr>
          <p:cNvPr id="5" name="Oval 4"/>
          <p:cNvSpPr/>
          <p:nvPr/>
        </p:nvSpPr>
        <p:spPr>
          <a:xfrm>
            <a:off x="1617713" y="4259606"/>
            <a:ext cx="1998902" cy="1927068"/>
          </a:xfrm>
          <a:prstGeom prst="ellipse">
            <a:avLst/>
          </a:prstGeom>
          <a:solidFill>
            <a:srgbClr val="A00000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MPEG-7</a:t>
            </a:r>
            <a:endParaRPr lang="en-US" sz="27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Oval 5"/>
          <p:cNvSpPr/>
          <p:nvPr/>
        </p:nvSpPr>
        <p:spPr>
          <a:xfrm>
            <a:off x="3061554" y="3775119"/>
            <a:ext cx="1998902" cy="1927068"/>
          </a:xfrm>
          <a:prstGeom prst="ellipse">
            <a:avLst/>
          </a:prstGeom>
          <a:solidFill>
            <a:srgbClr val="DC0000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MPEG-21</a:t>
            </a:r>
          </a:p>
        </p:txBody>
      </p:sp>
      <p:sp>
        <p:nvSpPr>
          <p:cNvPr id="7" name="Oval 6"/>
          <p:cNvSpPr/>
          <p:nvPr/>
        </p:nvSpPr>
        <p:spPr>
          <a:xfrm>
            <a:off x="4478369" y="3154910"/>
            <a:ext cx="1998902" cy="1927068"/>
          </a:xfrm>
          <a:prstGeom prst="ellipse">
            <a:avLst/>
          </a:prstGeom>
          <a:solidFill>
            <a:srgbClr val="FF1919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it-IT" sz="27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MPEG-A</a:t>
            </a:r>
            <a:endParaRPr lang="it-IT" sz="27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Oval 7"/>
          <p:cNvSpPr/>
          <p:nvPr/>
        </p:nvSpPr>
        <p:spPr>
          <a:xfrm>
            <a:off x="5943650" y="2569137"/>
            <a:ext cx="1998902" cy="1927068"/>
          </a:xfrm>
          <a:prstGeom prst="ellipse">
            <a:avLst/>
          </a:prstGeom>
          <a:solidFill>
            <a:srgbClr val="FF5555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 </a:t>
            </a:r>
            <a:br>
              <a:rPr lang="en-US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B, CICP, DASH</a:t>
            </a:r>
          </a:p>
          <a:p>
            <a:pPr algn="ctr"/>
            <a:r>
              <a:rPr lang="en-US" sz="27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IoMT</a:t>
            </a:r>
            <a:endParaRPr lang="en-US" sz="27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Oval 8"/>
          <p:cNvSpPr/>
          <p:nvPr/>
        </p:nvSpPr>
        <p:spPr>
          <a:xfrm>
            <a:off x="7473644" y="1986145"/>
            <a:ext cx="1998902" cy="1927068"/>
          </a:xfrm>
          <a:prstGeom prst="ellipse">
            <a:avLst/>
          </a:prstGeom>
          <a:solidFill>
            <a:srgbClr val="FF9191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MPEG-E,M</a:t>
            </a:r>
          </a:p>
        </p:txBody>
      </p:sp>
      <p:sp>
        <p:nvSpPr>
          <p:cNvPr id="10" name="Oval 9"/>
          <p:cNvSpPr/>
          <p:nvPr/>
        </p:nvSpPr>
        <p:spPr>
          <a:xfrm>
            <a:off x="8938925" y="1501932"/>
            <a:ext cx="1998902" cy="1927068"/>
          </a:xfrm>
          <a:prstGeom prst="ellipse">
            <a:avLst/>
          </a:prstGeom>
          <a:solidFill>
            <a:srgbClr val="FFCDCD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 dirty="0">
                <a:solidFill>
                  <a:schemeClr val="accent6"/>
                </a:solidFill>
              </a:rPr>
              <a:t>MPEG-U,V</a:t>
            </a: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273269" y="261893"/>
            <a:ext cx="673381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defTabSz="914400">
              <a:lnSpc>
                <a:spcPct val="90000"/>
              </a:lnSpc>
              <a:spcBef>
                <a:spcPct val="0"/>
              </a:spcBef>
              <a:buNone/>
              <a:defRPr sz="5400" b="1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MPEG’s areas of activity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2889" y="3159024"/>
            <a:ext cx="197522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/>
              <a:t>Compression </a:t>
            </a:r>
            <a:br>
              <a:rPr lang="en-US" sz="2000" b="1" dirty="0"/>
            </a:br>
            <a:r>
              <a:rPr lang="en-US" sz="2000" b="1" dirty="0"/>
              <a:t>of media, </a:t>
            </a:r>
          </a:p>
          <a:p>
            <a:pPr algn="ctr"/>
            <a:r>
              <a:rPr lang="en-US" sz="2000" b="1" dirty="0"/>
              <a:t>genomes and </a:t>
            </a:r>
          </a:p>
          <a:p>
            <a:pPr algn="ctr"/>
            <a:r>
              <a:rPr lang="en-US" sz="2000" b="1" dirty="0"/>
              <a:t>neural networks</a:t>
            </a:r>
          </a:p>
        </p:txBody>
      </p:sp>
      <p:cxnSp>
        <p:nvCxnSpPr>
          <p:cNvPr id="13" name="Straight Arrow Connector 12"/>
          <p:cNvCxnSpPr>
            <a:cxnSpLocks/>
            <a:stCxn id="2" idx="2"/>
            <a:endCxn id="4" idx="0"/>
          </p:cNvCxnSpPr>
          <p:nvPr/>
        </p:nvCxnSpPr>
        <p:spPr>
          <a:xfrm>
            <a:off x="1030499" y="4482463"/>
            <a:ext cx="45005" cy="359079"/>
          </a:xfrm>
          <a:prstGeom prst="straightConnector1">
            <a:avLst/>
          </a:prstGeom>
          <a:ln w="571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254582" y="5713864"/>
            <a:ext cx="234391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Description of video, </a:t>
            </a:r>
          </a:p>
          <a:p>
            <a:pPr algn="ctr"/>
            <a:r>
              <a:rPr lang="en-US" b="1" dirty="0"/>
              <a:t>audio and multimedia </a:t>
            </a:r>
          </a:p>
          <a:p>
            <a:pPr algn="ctr"/>
            <a:r>
              <a:rPr lang="en-US" b="1" dirty="0"/>
              <a:t>for content search 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255853" y="2366893"/>
            <a:ext cx="152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Technologies for content </a:t>
            </a:r>
            <a:br>
              <a:rPr lang="en-US" b="1" dirty="0"/>
            </a:br>
            <a:r>
              <a:rPr lang="en-US" b="1" dirty="0"/>
              <a:t>e-commerce</a:t>
            </a:r>
          </a:p>
        </p:txBody>
      </p:sp>
      <p:cxnSp>
        <p:nvCxnSpPr>
          <p:cNvPr id="25" name="Straight Arrow Connector 24"/>
          <p:cNvCxnSpPr>
            <a:cxnSpLocks/>
            <a:stCxn id="23" idx="2"/>
            <a:endCxn id="6" idx="0"/>
          </p:cNvCxnSpPr>
          <p:nvPr/>
        </p:nvCxnSpPr>
        <p:spPr>
          <a:xfrm>
            <a:off x="4017853" y="3290223"/>
            <a:ext cx="43152" cy="484896"/>
          </a:xfrm>
          <a:prstGeom prst="straightConnector1">
            <a:avLst/>
          </a:prstGeom>
          <a:ln w="571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6865436" y="5313071"/>
            <a:ext cx="255339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Multimedia Application </a:t>
            </a:r>
          </a:p>
          <a:p>
            <a:pPr algn="ctr"/>
            <a:r>
              <a:rPr lang="en-US" b="1" dirty="0"/>
              <a:t>Formats (combinations</a:t>
            </a:r>
          </a:p>
          <a:p>
            <a:pPr algn="ctr"/>
            <a:r>
              <a:rPr lang="en-US" b="1" dirty="0"/>
              <a:t>of content formats)</a:t>
            </a:r>
          </a:p>
        </p:txBody>
      </p:sp>
      <p:cxnSp>
        <p:nvCxnSpPr>
          <p:cNvPr id="27" name="Straight Arrow Connector 26"/>
          <p:cNvCxnSpPr>
            <a:cxnSpLocks/>
            <a:stCxn id="26" idx="0"/>
            <a:endCxn id="7" idx="5"/>
          </p:cNvCxnSpPr>
          <p:nvPr/>
        </p:nvCxnSpPr>
        <p:spPr>
          <a:xfrm flipH="1" flipV="1">
            <a:off x="6184539" y="4799765"/>
            <a:ext cx="1957593" cy="513306"/>
          </a:xfrm>
          <a:prstGeom prst="straightConnector1">
            <a:avLst/>
          </a:prstGeom>
          <a:ln w="571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cxnSpLocks/>
            <a:stCxn id="16" idx="1"/>
            <a:endCxn id="5" idx="5"/>
          </p:cNvCxnSpPr>
          <p:nvPr/>
        </p:nvCxnSpPr>
        <p:spPr>
          <a:xfrm flipH="1" flipV="1">
            <a:off x="3323883" y="5904461"/>
            <a:ext cx="930699" cy="271068"/>
          </a:xfrm>
          <a:prstGeom prst="straightConnector1">
            <a:avLst/>
          </a:prstGeom>
          <a:ln w="571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10024814" y="5197229"/>
            <a:ext cx="12923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Systems &amp; </a:t>
            </a:r>
            <a:br>
              <a:rPr lang="en-US" b="1" dirty="0"/>
            </a:br>
            <a:r>
              <a:rPr lang="en-US" b="1" dirty="0"/>
              <a:t>transport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505714" y="962563"/>
            <a:ext cx="146476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Multimedia </a:t>
            </a:r>
          </a:p>
          <a:p>
            <a:pPr algn="ctr"/>
            <a:r>
              <a:rPr lang="en-US" b="1" dirty="0"/>
              <a:t>Platform </a:t>
            </a:r>
          </a:p>
          <a:p>
            <a:pPr algn="ctr"/>
            <a:r>
              <a:rPr lang="en-US" b="1" dirty="0"/>
              <a:t>Technologies 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9708095" y="3875139"/>
            <a:ext cx="134203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Device &amp; </a:t>
            </a:r>
          </a:p>
          <a:p>
            <a:pPr algn="ctr"/>
            <a:r>
              <a:rPr lang="en-US" b="1" dirty="0"/>
              <a:t>application </a:t>
            </a:r>
          </a:p>
          <a:p>
            <a:pPr algn="ctr"/>
            <a:r>
              <a:rPr lang="en-US" b="1" dirty="0"/>
              <a:t>interfaces</a:t>
            </a:r>
          </a:p>
        </p:txBody>
      </p:sp>
      <p:cxnSp>
        <p:nvCxnSpPr>
          <p:cNvPr id="43" name="Straight Arrow Connector 42"/>
          <p:cNvCxnSpPr>
            <a:cxnSpLocks/>
            <a:stCxn id="35" idx="2"/>
            <a:endCxn id="9" idx="1"/>
          </p:cNvCxnSpPr>
          <p:nvPr/>
        </p:nvCxnSpPr>
        <p:spPr>
          <a:xfrm>
            <a:off x="7238095" y="1885893"/>
            <a:ext cx="528281" cy="382465"/>
          </a:xfrm>
          <a:prstGeom prst="straightConnector1">
            <a:avLst/>
          </a:prstGeom>
          <a:ln w="571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cxnSpLocks/>
          </p:cNvCxnSpPr>
          <p:nvPr/>
        </p:nvCxnSpPr>
        <p:spPr>
          <a:xfrm flipH="1" flipV="1">
            <a:off x="7592469" y="4213992"/>
            <a:ext cx="3021165" cy="983237"/>
          </a:xfrm>
          <a:prstGeom prst="straightConnector1">
            <a:avLst/>
          </a:prstGeom>
          <a:ln w="571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>
            <a:cxnSpLocks/>
            <a:stCxn id="10" idx="4"/>
            <a:endCxn id="36" idx="0"/>
          </p:cNvCxnSpPr>
          <p:nvPr/>
        </p:nvCxnSpPr>
        <p:spPr>
          <a:xfrm>
            <a:off x="9938376" y="3429000"/>
            <a:ext cx="440736" cy="446139"/>
          </a:xfrm>
          <a:prstGeom prst="straightConnector1">
            <a:avLst/>
          </a:prstGeom>
          <a:ln w="57150">
            <a:solidFill>
              <a:schemeClr val="accent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Oval 29">
            <a:extLst>
              <a:ext uri="{FF2B5EF4-FFF2-40B4-BE49-F238E27FC236}">
                <a16:creationId xmlns:a16="http://schemas.microsoft.com/office/drawing/2014/main" id="{E56D9478-0486-57E7-C866-89EB00F8DA53}"/>
              </a:ext>
            </a:extLst>
          </p:cNvPr>
          <p:cNvSpPr/>
          <p:nvPr/>
        </p:nvSpPr>
        <p:spPr>
          <a:xfrm>
            <a:off x="10253919" y="792182"/>
            <a:ext cx="1998902" cy="1927068"/>
          </a:xfrm>
          <a:prstGeom prst="ellipse">
            <a:avLst/>
          </a:prstGeom>
          <a:solidFill>
            <a:srgbClr val="FFCDCD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 dirty="0">
                <a:solidFill>
                  <a:schemeClr val="accent6"/>
                </a:solidFill>
              </a:rPr>
              <a:t>MPEG - AI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03CB438-9F85-7B33-60C9-579B4E45591D}"/>
              </a:ext>
            </a:extLst>
          </p:cNvPr>
          <p:cNvSpPr txBox="1"/>
          <p:nvPr/>
        </p:nvSpPr>
        <p:spPr>
          <a:xfrm>
            <a:off x="8937083" y="396507"/>
            <a:ext cx="19752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AI for multimedia 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DB47EA19-F11F-9FD3-ECFE-A454FEF2AEB5}"/>
              </a:ext>
            </a:extLst>
          </p:cNvPr>
          <p:cNvCxnSpPr>
            <a:cxnSpLocks/>
          </p:cNvCxnSpPr>
          <p:nvPr/>
        </p:nvCxnSpPr>
        <p:spPr>
          <a:xfrm>
            <a:off x="9924691" y="771193"/>
            <a:ext cx="528281" cy="382465"/>
          </a:xfrm>
          <a:prstGeom prst="straightConnector1">
            <a:avLst/>
          </a:prstGeom>
          <a:ln w="571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6058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3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What is in the roadmap document?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1450" y="1825625"/>
            <a:ext cx="10233800" cy="4351338"/>
          </a:xfrm>
        </p:spPr>
        <p:txBody>
          <a:bodyPr/>
          <a:lstStyle/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Introduction of what and who MPEG is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Outline of MPEG’s most important standards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An overview of MPEG’s areas of activity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An overview of MPEG’s standards</a:t>
            </a:r>
          </a:p>
          <a:p>
            <a:pPr marL="0" indent="0">
              <a:buNone/>
            </a:pPr>
            <a:endParaRPr lang="en-GB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661545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1" name="Straight Connector 120">
            <a:extLst>
              <a:ext uri="{FF2B5EF4-FFF2-40B4-BE49-F238E27FC236}">
                <a16:creationId xmlns:a16="http://schemas.microsoft.com/office/drawing/2014/main" id="{F3F14E71-2B47-ED4A-87D1-DF79DCCCDA49}"/>
              </a:ext>
            </a:extLst>
          </p:cNvPr>
          <p:cNvCxnSpPr>
            <a:cxnSpLocks/>
          </p:cNvCxnSpPr>
          <p:nvPr/>
        </p:nvCxnSpPr>
        <p:spPr>
          <a:xfrm>
            <a:off x="10754577" y="1095693"/>
            <a:ext cx="0" cy="4584664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>
            <a:extLst>
              <a:ext uri="{FF2B5EF4-FFF2-40B4-BE49-F238E27FC236}">
                <a16:creationId xmlns:a16="http://schemas.microsoft.com/office/drawing/2014/main" id="{A7A72CE1-E4A4-B946-B466-7737D3431972}"/>
              </a:ext>
            </a:extLst>
          </p:cNvPr>
          <p:cNvCxnSpPr>
            <a:cxnSpLocks/>
          </p:cNvCxnSpPr>
          <p:nvPr/>
        </p:nvCxnSpPr>
        <p:spPr>
          <a:xfrm>
            <a:off x="9518895" y="1070979"/>
            <a:ext cx="0" cy="4584664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>
            <a:extLst>
              <a:ext uri="{FF2B5EF4-FFF2-40B4-BE49-F238E27FC236}">
                <a16:creationId xmlns:a16="http://schemas.microsoft.com/office/drawing/2014/main" id="{30813F8B-977F-0B42-B932-F0831A0022D8}"/>
              </a:ext>
            </a:extLst>
          </p:cNvPr>
          <p:cNvCxnSpPr>
            <a:cxnSpLocks/>
          </p:cNvCxnSpPr>
          <p:nvPr/>
        </p:nvCxnSpPr>
        <p:spPr>
          <a:xfrm>
            <a:off x="8246144" y="1095693"/>
            <a:ext cx="0" cy="4584664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F2B1A28D-CE5C-8E4B-B7F4-585474B5EBB7}"/>
              </a:ext>
            </a:extLst>
          </p:cNvPr>
          <p:cNvCxnSpPr>
            <a:cxnSpLocks/>
          </p:cNvCxnSpPr>
          <p:nvPr/>
        </p:nvCxnSpPr>
        <p:spPr>
          <a:xfrm>
            <a:off x="6837472" y="1070979"/>
            <a:ext cx="0" cy="4584664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CAE425D7-5EB6-994D-B91B-06833A881AB9}"/>
              </a:ext>
            </a:extLst>
          </p:cNvPr>
          <p:cNvCxnSpPr>
            <a:cxnSpLocks/>
          </p:cNvCxnSpPr>
          <p:nvPr/>
        </p:nvCxnSpPr>
        <p:spPr>
          <a:xfrm>
            <a:off x="1589956" y="1099809"/>
            <a:ext cx="0" cy="4584664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26902162-5877-D948-A332-F9BF5438FFE4}"/>
              </a:ext>
            </a:extLst>
          </p:cNvPr>
          <p:cNvCxnSpPr>
            <a:cxnSpLocks/>
          </p:cNvCxnSpPr>
          <p:nvPr/>
        </p:nvCxnSpPr>
        <p:spPr>
          <a:xfrm>
            <a:off x="4267262" y="1070979"/>
            <a:ext cx="0" cy="4584664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967AD1C9-CFF2-6D48-825B-E2F25617F252}"/>
              </a:ext>
            </a:extLst>
          </p:cNvPr>
          <p:cNvCxnSpPr>
            <a:cxnSpLocks/>
          </p:cNvCxnSpPr>
          <p:nvPr/>
        </p:nvCxnSpPr>
        <p:spPr>
          <a:xfrm>
            <a:off x="2932725" y="1108050"/>
            <a:ext cx="0" cy="4584664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29"/>
          <p:cNvSpPr txBox="1"/>
          <p:nvPr/>
        </p:nvSpPr>
        <p:spPr>
          <a:xfrm>
            <a:off x="2125502" y="5925500"/>
            <a:ext cx="662035" cy="477050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sz="1300" b="1" dirty="0" err="1"/>
              <a:t>Colour</a:t>
            </a:r>
            <a:r>
              <a:rPr lang="en-US" sz="1300" b="1" dirty="0"/>
              <a:t> </a:t>
            </a:r>
            <a:br>
              <a:rPr lang="en-US" sz="1300" b="1" dirty="0"/>
            </a:br>
            <a:r>
              <a:rPr lang="en-US" sz="1300" b="1" dirty="0"/>
              <a:t>coding</a:t>
            </a:r>
          </a:p>
        </p:txBody>
      </p:sp>
      <p:sp>
        <p:nvSpPr>
          <p:cNvPr id="50" name="Rectangle 30"/>
          <p:cNvSpPr/>
          <p:nvPr/>
        </p:nvSpPr>
        <p:spPr>
          <a:xfrm>
            <a:off x="3057993" y="5869154"/>
            <a:ext cx="960000" cy="300000"/>
          </a:xfrm>
          <a:prstGeom prst="rect">
            <a:avLst/>
          </a:prstGeom>
          <a:solidFill>
            <a:srgbClr val="D019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MPEG-1</a:t>
            </a:r>
          </a:p>
        </p:txBody>
      </p:sp>
      <p:sp>
        <p:nvSpPr>
          <p:cNvPr id="51" name="Rectangle 31"/>
          <p:cNvSpPr/>
          <p:nvPr/>
        </p:nvSpPr>
        <p:spPr>
          <a:xfrm>
            <a:off x="4063131" y="5869154"/>
            <a:ext cx="960000" cy="300000"/>
          </a:xfrm>
          <a:prstGeom prst="rect">
            <a:avLst/>
          </a:prstGeom>
          <a:solidFill>
            <a:schemeClr val="accent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300" b="1" dirty="0">
                <a:solidFill>
                  <a:schemeClr val="bg1"/>
                </a:solidFill>
              </a:rPr>
              <a:t>MPEG-2</a:t>
            </a:r>
          </a:p>
        </p:txBody>
      </p:sp>
      <p:sp>
        <p:nvSpPr>
          <p:cNvPr id="52" name="Rectangle 32"/>
          <p:cNvSpPr/>
          <p:nvPr/>
        </p:nvSpPr>
        <p:spPr>
          <a:xfrm>
            <a:off x="5068270" y="5869154"/>
            <a:ext cx="960000" cy="300000"/>
          </a:xfrm>
          <a:prstGeom prst="rect">
            <a:avLst/>
          </a:prstGeom>
          <a:solidFill>
            <a:srgbClr val="FF817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MPEG-4</a:t>
            </a:r>
          </a:p>
        </p:txBody>
      </p:sp>
      <p:sp>
        <p:nvSpPr>
          <p:cNvPr id="53" name="Rectangle 33"/>
          <p:cNvSpPr/>
          <p:nvPr/>
        </p:nvSpPr>
        <p:spPr>
          <a:xfrm>
            <a:off x="7044965" y="5869154"/>
            <a:ext cx="960000" cy="300000"/>
          </a:xfrm>
          <a:prstGeom prst="rect">
            <a:avLst/>
          </a:prstGeom>
          <a:solidFill>
            <a:srgbClr val="7AD0B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MPEG-7</a:t>
            </a:r>
          </a:p>
        </p:txBody>
      </p:sp>
      <p:sp>
        <p:nvSpPr>
          <p:cNvPr id="54" name="Rectangle 34"/>
          <p:cNvSpPr/>
          <p:nvPr/>
        </p:nvSpPr>
        <p:spPr>
          <a:xfrm>
            <a:off x="3057993" y="6229041"/>
            <a:ext cx="960000" cy="300000"/>
          </a:xfrm>
          <a:prstGeom prst="rect">
            <a:avLst/>
          </a:prstGeom>
          <a:solidFill>
            <a:srgbClr val="FFCB2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8098" rIns="0" bIns="38098"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MPEG-A</a:t>
            </a:r>
          </a:p>
        </p:txBody>
      </p:sp>
      <p:sp>
        <p:nvSpPr>
          <p:cNvPr id="55" name="Rectangle 35"/>
          <p:cNvSpPr/>
          <p:nvPr/>
        </p:nvSpPr>
        <p:spPr>
          <a:xfrm>
            <a:off x="4063131" y="6228854"/>
            <a:ext cx="960000" cy="300000"/>
          </a:xfrm>
          <a:prstGeom prst="rect">
            <a:avLst/>
          </a:prstGeom>
          <a:solidFill>
            <a:srgbClr val="CF5F9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MPEG-B</a:t>
            </a:r>
          </a:p>
        </p:txBody>
      </p:sp>
      <p:sp>
        <p:nvSpPr>
          <p:cNvPr id="56" name="Rectangle 36"/>
          <p:cNvSpPr/>
          <p:nvPr/>
        </p:nvSpPr>
        <p:spPr>
          <a:xfrm>
            <a:off x="8050104" y="6229041"/>
            <a:ext cx="960000" cy="300000"/>
          </a:xfrm>
          <a:prstGeom prst="rect">
            <a:avLst/>
          </a:prstGeom>
          <a:solidFill>
            <a:srgbClr val="FFC3A7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>
                <a:solidFill>
                  <a:schemeClr val="bg1"/>
                </a:solidFill>
              </a:rPr>
              <a:t>MPEG-H</a:t>
            </a:r>
          </a:p>
        </p:txBody>
      </p:sp>
      <p:sp>
        <p:nvSpPr>
          <p:cNvPr id="57" name="TextBox 37"/>
          <p:cNvSpPr txBox="1"/>
          <p:nvPr/>
        </p:nvSpPr>
        <p:spPr>
          <a:xfrm>
            <a:off x="8050103" y="5868968"/>
            <a:ext cx="960000" cy="300000"/>
          </a:xfrm>
          <a:prstGeom prst="rect">
            <a:avLst/>
          </a:prstGeom>
          <a:solidFill>
            <a:srgbClr val="7CACC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rtlCol="0" anchor="ctr" anchorCtr="1">
            <a:noAutofit/>
          </a:bodyPr>
          <a:lstStyle/>
          <a:p>
            <a:r>
              <a:rPr lang="en-US" sz="1300" b="1" dirty="0">
                <a:solidFill>
                  <a:schemeClr val="bg1"/>
                </a:solidFill>
              </a:rPr>
              <a:t>MPEG-21</a:t>
            </a:r>
          </a:p>
        </p:txBody>
      </p:sp>
      <p:sp>
        <p:nvSpPr>
          <p:cNvPr id="58" name="TextBox 38"/>
          <p:cNvSpPr txBox="1"/>
          <p:nvPr/>
        </p:nvSpPr>
        <p:spPr>
          <a:xfrm>
            <a:off x="5074654" y="6221927"/>
            <a:ext cx="960000" cy="300000"/>
          </a:xfrm>
          <a:prstGeom prst="rect">
            <a:avLst/>
          </a:prstGeom>
          <a:solidFill>
            <a:srgbClr val="AC80D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76197" tIns="38098" rIns="76197" bIns="38098" rtlCol="0" anchor="ctr" anchorCtr="1">
            <a:noAutofit/>
          </a:bodyPr>
          <a:lstStyle/>
          <a:p>
            <a:r>
              <a:rPr lang="en-US" sz="1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MPEG-V</a:t>
            </a:r>
          </a:p>
        </p:txBody>
      </p:sp>
      <p:sp>
        <p:nvSpPr>
          <p:cNvPr id="60" name="Rectangle 33"/>
          <p:cNvSpPr/>
          <p:nvPr/>
        </p:nvSpPr>
        <p:spPr>
          <a:xfrm>
            <a:off x="6073408" y="6229041"/>
            <a:ext cx="960000" cy="300000"/>
          </a:xfrm>
          <a:prstGeom prst="rect">
            <a:avLst/>
          </a:prstGeom>
          <a:solidFill>
            <a:srgbClr val="F109A4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MPEG-D</a:t>
            </a:r>
          </a:p>
        </p:txBody>
      </p:sp>
      <p:cxnSp>
        <p:nvCxnSpPr>
          <p:cNvPr id="69" name="Straight Connector 68"/>
          <p:cNvCxnSpPr>
            <a:cxnSpLocks/>
          </p:cNvCxnSpPr>
          <p:nvPr/>
        </p:nvCxnSpPr>
        <p:spPr>
          <a:xfrm>
            <a:off x="5572960" y="1079220"/>
            <a:ext cx="0" cy="4584664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303182" y="777408"/>
            <a:ext cx="620357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dirty="0"/>
              <a:t>1990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932073" y="771445"/>
            <a:ext cx="623883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/>
              <a:t>2000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560963" y="777408"/>
            <a:ext cx="609456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/>
              <a:t>2010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592097" y="777408"/>
            <a:ext cx="612341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/>
              <a:t>1995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245816" y="777408"/>
            <a:ext cx="615868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/>
              <a:t>2005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7894942" y="777408"/>
            <a:ext cx="601441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/>
              <a:t>2015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284283" y="2007521"/>
            <a:ext cx="11180805" cy="652297"/>
            <a:chOff x="277067" y="1658028"/>
            <a:chExt cx="8892707" cy="652297"/>
          </a:xfrm>
        </p:grpSpPr>
        <p:cxnSp>
          <p:nvCxnSpPr>
            <p:cNvPr id="7" name="Connecteur droit avec flèche 13"/>
            <p:cNvCxnSpPr>
              <a:cxnSpLocks/>
            </p:cNvCxnSpPr>
            <p:nvPr/>
          </p:nvCxnSpPr>
          <p:spPr>
            <a:xfrm>
              <a:off x="1131847" y="1958028"/>
              <a:ext cx="8037927" cy="26451"/>
            </a:xfrm>
            <a:prstGeom prst="straightConnector1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277067" y="1781058"/>
              <a:ext cx="665626" cy="353939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76197" tIns="38098" rIns="76197" bIns="38098" rtlCol="0">
              <a:spAutoFit/>
            </a:bodyPr>
            <a:lstStyle/>
            <a:p>
              <a:pPr algn="r"/>
              <a:r>
                <a:rPr lang="en-US" b="1" dirty="0"/>
                <a:t>Video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906321" y="2010325"/>
              <a:ext cx="911819" cy="300000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Video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274104" y="1658028"/>
              <a:ext cx="545021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AVC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5777834" y="1658028"/>
              <a:ext cx="685551" cy="300000"/>
            </a:xfrm>
            <a:prstGeom prst="rect">
              <a:avLst/>
            </a:prstGeom>
            <a:solidFill>
              <a:srgbClr val="FFC3A7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HEVC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3175000" y="1658028"/>
              <a:ext cx="401018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SP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3646513" y="1658028"/>
              <a:ext cx="530968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ASP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575761" y="1658028"/>
              <a:ext cx="911819" cy="300000"/>
            </a:xfrm>
            <a:prstGeom prst="rect">
              <a:avLst/>
            </a:prstGeom>
            <a:solidFill>
              <a:srgbClr val="D0190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  <a:lvl1pPr algn="ctr"/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Video</a:t>
              </a: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79969" y="4347781"/>
            <a:ext cx="11385118" cy="667501"/>
            <a:chOff x="91826" y="3998288"/>
            <a:chExt cx="10322187" cy="667501"/>
          </a:xfrm>
        </p:grpSpPr>
        <p:sp>
          <p:nvSpPr>
            <p:cNvPr id="5" name="TextBox 4"/>
            <p:cNvSpPr txBox="1"/>
            <p:nvPr/>
          </p:nvSpPr>
          <p:spPr>
            <a:xfrm>
              <a:off x="91826" y="4153134"/>
              <a:ext cx="911242" cy="353939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76197" tIns="38098" rIns="76197" bIns="38098" rtlCol="0">
              <a:spAutoFit/>
            </a:bodyPr>
            <a:lstStyle/>
            <a:p>
              <a:pPr algn="r"/>
              <a:r>
                <a:rPr lang="en-US" b="1" dirty="0"/>
                <a:t>Systems</a:t>
              </a:r>
            </a:p>
          </p:txBody>
        </p:sp>
        <p:cxnSp>
          <p:nvCxnSpPr>
            <p:cNvPr id="10" name="Connecteur droit avec flèche 13"/>
            <p:cNvCxnSpPr>
              <a:cxnSpLocks/>
            </p:cNvCxnSpPr>
            <p:nvPr/>
          </p:nvCxnSpPr>
          <p:spPr>
            <a:xfrm flipV="1">
              <a:off x="1131847" y="4294420"/>
              <a:ext cx="9282166" cy="35684"/>
            </a:xfrm>
            <a:prstGeom prst="straightConnector1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1906321" y="3998288"/>
              <a:ext cx="911819" cy="300000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PS/TS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6026540" y="3998288"/>
              <a:ext cx="1011584" cy="300000"/>
            </a:xfrm>
            <a:prstGeom prst="rect">
              <a:avLst/>
            </a:prstGeom>
            <a:solidFill>
              <a:srgbClr val="0070C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rtlCol="0" anchor="ctr" anchorCtr="1">
              <a:noAutofit/>
            </a:bodyPr>
            <a:lstStyle/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MPEG DASH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6884328" y="4365789"/>
              <a:ext cx="596050" cy="300000"/>
            </a:xfrm>
            <a:prstGeom prst="rect">
              <a:avLst/>
            </a:prstGeom>
            <a:solidFill>
              <a:srgbClr val="FFC3A7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MMT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3702099" y="3998288"/>
              <a:ext cx="844516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MP4 FF</a:t>
              </a: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7149925" y="3998288"/>
              <a:ext cx="385095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TT</a:t>
              </a: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225342" y="3196083"/>
            <a:ext cx="11239745" cy="1841984"/>
            <a:chOff x="232161" y="2846591"/>
            <a:chExt cx="10190385" cy="1841984"/>
          </a:xfrm>
        </p:grpSpPr>
        <p:cxnSp>
          <p:nvCxnSpPr>
            <p:cNvPr id="9" name="Connecteur droit avec flèche 13"/>
            <p:cNvCxnSpPr>
              <a:cxnSpLocks/>
            </p:cNvCxnSpPr>
            <p:nvPr/>
          </p:nvCxnSpPr>
          <p:spPr>
            <a:xfrm>
              <a:off x="1131847" y="3520834"/>
              <a:ext cx="9290699" cy="5005"/>
            </a:xfrm>
            <a:prstGeom prst="straightConnector1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232161" y="3232125"/>
              <a:ext cx="786487" cy="630938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76197" tIns="38098" rIns="76197" bIns="38098" rtlCol="0">
              <a:spAutoFit/>
            </a:bodyPr>
            <a:lstStyle/>
            <a:p>
              <a:pPr algn="r"/>
              <a:r>
                <a:rPr lang="en-US" b="1" dirty="0"/>
                <a:t>Media-</a:t>
              </a:r>
            </a:p>
            <a:p>
              <a:pPr algn="ctr"/>
              <a:r>
                <a:rPr lang="en-US" b="1" dirty="0"/>
                <a:t>related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694016" y="3569101"/>
              <a:ext cx="911819" cy="300000"/>
            </a:xfrm>
            <a:prstGeom prst="rect">
              <a:avLst/>
            </a:prstGeom>
            <a:solidFill>
              <a:srgbClr val="AC80D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rtlCol="0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MPEG-V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7386970" y="3187733"/>
              <a:ext cx="809790" cy="316582"/>
            </a:xfrm>
            <a:prstGeom prst="rect">
              <a:avLst/>
            </a:prstGeom>
            <a:solidFill>
              <a:srgbClr val="7AD0B2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CDVS/CDVA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4806019" y="3569101"/>
              <a:ext cx="531930" cy="300000"/>
            </a:xfrm>
            <a:prstGeom prst="rect">
              <a:avLst/>
            </a:prstGeom>
            <a:solidFill>
              <a:srgbClr val="7CACCC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rtlCol="0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300" b="1" dirty="0">
                  <a:solidFill>
                    <a:schemeClr val="bg1"/>
                  </a:solidFill>
                </a:rPr>
                <a:t>DID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6625887" y="3190366"/>
              <a:ext cx="724818" cy="300000"/>
            </a:xfrm>
            <a:prstGeom prst="rect">
              <a:avLst/>
            </a:prstGeom>
            <a:solidFill>
              <a:srgbClr val="7CACCC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rtlCol="0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300" b="1" dirty="0">
                  <a:solidFill>
                    <a:schemeClr val="bg1"/>
                  </a:solidFill>
                </a:rPr>
                <a:t>CEL/MCO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5907770" y="4388575"/>
              <a:ext cx="689559" cy="300000"/>
            </a:xfrm>
            <a:prstGeom prst="rect">
              <a:avLst/>
            </a:prstGeom>
            <a:solidFill>
              <a:srgbClr val="CF5F91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CENC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7639272" y="3569101"/>
              <a:ext cx="442429" cy="300000"/>
            </a:xfrm>
            <a:prstGeom prst="rect">
              <a:avLst/>
            </a:prstGeom>
            <a:solidFill>
              <a:srgbClr val="7CACCC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rtlCol="0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300" b="1" dirty="0">
                  <a:solidFill>
                    <a:schemeClr val="bg1"/>
                  </a:solidFill>
                </a:rPr>
                <a:t>UD</a:t>
              </a: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4311941" y="3195296"/>
              <a:ext cx="594714" cy="300000"/>
            </a:xfrm>
            <a:prstGeom prst="rect">
              <a:avLst/>
            </a:prstGeom>
            <a:solidFill>
              <a:srgbClr val="7AD0B2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MDS</a:t>
              </a:r>
            </a:p>
          </p:txBody>
        </p: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4A8A86E8-E8E5-4B8B-84DF-D12A89990DB7}"/>
                </a:ext>
              </a:extLst>
            </p:cNvPr>
            <p:cNvSpPr txBox="1"/>
            <p:nvPr/>
          </p:nvSpPr>
          <p:spPr>
            <a:xfrm>
              <a:off x="7821895" y="2846591"/>
              <a:ext cx="608093" cy="300000"/>
            </a:xfrm>
            <a:prstGeom prst="rect">
              <a:avLst/>
            </a:prstGeom>
            <a:solidFill>
              <a:srgbClr val="CF5F91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MORE</a:t>
              </a: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265061" y="1198471"/>
            <a:ext cx="11200027" cy="659672"/>
            <a:chOff x="259638" y="848978"/>
            <a:chExt cx="8910136" cy="659672"/>
          </a:xfrm>
        </p:grpSpPr>
        <p:cxnSp>
          <p:nvCxnSpPr>
            <p:cNvPr id="6" name="Connecteur droit avec flèche 13"/>
            <p:cNvCxnSpPr>
              <a:cxnSpLocks/>
            </p:cNvCxnSpPr>
            <p:nvPr/>
          </p:nvCxnSpPr>
          <p:spPr>
            <a:xfrm>
              <a:off x="1131847" y="1179778"/>
              <a:ext cx="8037927" cy="0"/>
            </a:xfrm>
            <a:prstGeom prst="straightConnector1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259638" y="998979"/>
              <a:ext cx="675800" cy="353939"/>
            </a:xfrm>
            <a:prstGeom prst="rect">
              <a:avLst/>
            </a:prstGeom>
            <a:noFill/>
          </p:spPr>
          <p:txBody>
            <a:bodyPr wrap="none" lIns="76197" tIns="38098" rIns="76197" bIns="38098" rtlCol="0">
              <a:spAutoFit/>
            </a:bodyPr>
            <a:lstStyle/>
            <a:p>
              <a:pPr algn="r"/>
              <a:r>
                <a:rPr lang="en-US" b="1" dirty="0"/>
                <a:t>Audio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843427" y="848979"/>
              <a:ext cx="660020" cy="300000"/>
            </a:xfrm>
            <a:prstGeom prst="rect">
              <a:avLst/>
            </a:prstGeom>
            <a:solidFill>
              <a:srgbClr val="D019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  <a:lvl1pPr algn="ctr"/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MP3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286473" y="848979"/>
              <a:ext cx="600067" cy="300000"/>
            </a:xfrm>
            <a:prstGeom prst="rect">
              <a:avLst/>
            </a:prstGeom>
            <a:solidFill>
              <a:srgbClr val="FF817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AAC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6980502" y="848978"/>
              <a:ext cx="737878" cy="326251"/>
            </a:xfrm>
            <a:prstGeom prst="rect">
              <a:avLst/>
            </a:prstGeom>
            <a:solidFill>
              <a:srgbClr val="FFC3A7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3D Audio</a:t>
              </a: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5086674" y="848979"/>
              <a:ext cx="1048898" cy="300000"/>
            </a:xfrm>
            <a:prstGeom prst="rect">
              <a:avLst/>
            </a:prstGeom>
            <a:solidFill>
              <a:srgbClr val="F109A4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  <a:lvl1pPr>
                <a:defRPr sz="16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solidFill>
                    <a:schemeClr val="tx1"/>
                  </a:solidFill>
                </a:rPr>
                <a:t>Surround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892777" y="1208279"/>
              <a:ext cx="699711" cy="300000"/>
            </a:xfrm>
            <a:prstGeom prst="rect">
              <a:avLst/>
            </a:prstGeom>
            <a:solidFill>
              <a:srgbClr val="F109A4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  <a:lvl1pPr>
                <a:defRPr sz="16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solidFill>
                    <a:schemeClr val="tx1"/>
                  </a:solidFill>
                </a:rPr>
                <a:t>SAOC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6252817" y="848979"/>
              <a:ext cx="689024" cy="300000"/>
            </a:xfrm>
            <a:prstGeom prst="rect">
              <a:avLst/>
            </a:prstGeom>
            <a:solidFill>
              <a:srgbClr val="F109A4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  <a:lvl1pPr>
                <a:defRPr sz="16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solidFill>
                    <a:schemeClr val="tx1"/>
                  </a:solidFill>
                </a:rPr>
                <a:t>USAC</a:t>
              </a: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7246913" y="1208650"/>
              <a:ext cx="569090" cy="300000"/>
            </a:xfrm>
            <a:prstGeom prst="rect">
              <a:avLst/>
            </a:prstGeom>
            <a:solidFill>
              <a:srgbClr val="F109A4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  <a:lvl1pPr>
                <a:defRPr sz="16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solidFill>
                    <a:schemeClr val="tx1"/>
                  </a:solidFill>
                </a:rPr>
                <a:t>DRC</a:t>
              </a:r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1010115" y="848979"/>
              <a:ext cx="772259" cy="300000"/>
            </a:xfrm>
            <a:prstGeom prst="rect">
              <a:avLst/>
            </a:prstGeom>
            <a:solidFill>
              <a:srgbClr val="D019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  <a:lvl1pPr algn="ctr"/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MP1 L2</a:t>
              </a: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114351" y="2428775"/>
            <a:ext cx="11350736" cy="2577051"/>
            <a:chOff x="413829" y="2079282"/>
            <a:chExt cx="10291015" cy="2577051"/>
          </a:xfrm>
        </p:grpSpPr>
        <p:sp>
          <p:nvSpPr>
            <p:cNvPr id="4" name="TextBox 3"/>
            <p:cNvSpPr txBox="1"/>
            <p:nvPr/>
          </p:nvSpPr>
          <p:spPr>
            <a:xfrm>
              <a:off x="413829" y="2528725"/>
              <a:ext cx="925775" cy="353939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76197" tIns="38098" rIns="76197" bIns="38098" rtlCol="0">
              <a:spAutoFit/>
            </a:bodyPr>
            <a:lstStyle/>
            <a:p>
              <a:pPr algn="r"/>
              <a:r>
                <a:rPr lang="en-US" b="1" dirty="0"/>
                <a:t>Graphics</a:t>
              </a:r>
            </a:p>
          </p:txBody>
        </p:sp>
        <p:cxnSp>
          <p:nvCxnSpPr>
            <p:cNvPr id="8" name="Connecteur droit avec flèche 13"/>
            <p:cNvCxnSpPr>
              <a:cxnSpLocks/>
            </p:cNvCxnSpPr>
            <p:nvPr/>
          </p:nvCxnSpPr>
          <p:spPr>
            <a:xfrm flipV="1">
              <a:off x="1447800" y="2725176"/>
              <a:ext cx="9257044" cy="37012"/>
            </a:xfrm>
            <a:prstGeom prst="straightConnector1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3264348" y="2427532"/>
              <a:ext cx="609408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BIFS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545720" y="2427532"/>
              <a:ext cx="527923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AFX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7128865" y="2427532"/>
              <a:ext cx="674029" cy="300000"/>
            </a:xfrm>
            <a:prstGeom prst="rect">
              <a:avLst/>
            </a:prstGeom>
            <a:solidFill>
              <a:srgbClr val="FFCB25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8098" rIns="0" bIns="38098" rtlCol="0" anchor="ctr"/>
            <a:lstStyle>
              <a:defPPr>
                <a:defRPr lang="en-US"/>
              </a:defPPr>
              <a:lvl1pPr algn="ctr">
                <a:defRPr sz="20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9pPr>
            </a:lstStyle>
            <a:p>
              <a:r>
                <a:rPr lang="en-US" sz="1400" dirty="0">
                  <a:effectLst/>
                </a:rPr>
                <a:t>ARAF</a:t>
              </a: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5586018" y="2427532"/>
              <a:ext cx="586182" cy="297644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nl-NL"/>
              </a:defPPr>
              <a:lvl1pPr>
                <a:defRPr sz="13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effectLst/>
                </a:rPr>
                <a:t>OFF</a:t>
              </a: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33824107-C363-4F9A-B5D7-FCB0659D1DE6}"/>
                </a:ext>
              </a:extLst>
            </p:cNvPr>
            <p:cNvSpPr txBox="1"/>
            <p:nvPr/>
          </p:nvSpPr>
          <p:spPr>
            <a:xfrm>
              <a:off x="7888440" y="4356333"/>
              <a:ext cx="674029" cy="300000"/>
            </a:xfrm>
            <a:prstGeom prst="rect">
              <a:avLst/>
            </a:prstGeom>
            <a:solidFill>
              <a:srgbClr val="FFCB25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8098" rIns="0" bIns="38098" rtlCol="0" anchor="ctr"/>
            <a:lstStyle>
              <a:defPPr>
                <a:defRPr lang="en-US"/>
              </a:defPPr>
              <a:lvl1pPr algn="ctr">
                <a:defRPr sz="20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9pPr>
            </a:lstStyle>
            <a:p>
              <a:r>
                <a:rPr lang="en-US" sz="1400" dirty="0">
                  <a:effectLst/>
                </a:rPr>
                <a:t>CMAF</a:t>
              </a:r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ECAFD5E1-7F1D-4E89-B952-13E691B48F64}"/>
                </a:ext>
              </a:extLst>
            </p:cNvPr>
            <p:cNvSpPr txBox="1"/>
            <p:nvPr/>
          </p:nvSpPr>
          <p:spPr>
            <a:xfrm>
              <a:off x="8069897" y="2427532"/>
              <a:ext cx="586182" cy="297644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nl-NL"/>
              </a:defPPr>
              <a:lvl1pPr>
                <a:defRPr sz="13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effectLst/>
                </a:rPr>
                <a:t>IVC</a:t>
              </a: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22B8A3B7-BCF1-4CF7-A08E-CB72B8BBDB02}"/>
                </a:ext>
              </a:extLst>
            </p:cNvPr>
            <p:cNvSpPr txBox="1"/>
            <p:nvPr/>
          </p:nvSpPr>
          <p:spPr>
            <a:xfrm>
              <a:off x="7128864" y="2427532"/>
              <a:ext cx="674029" cy="300000"/>
            </a:xfrm>
            <a:prstGeom prst="rect">
              <a:avLst/>
            </a:prstGeom>
            <a:solidFill>
              <a:srgbClr val="FFCB25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8098" rIns="0" bIns="38098" rtlCol="0" anchor="ctr"/>
            <a:lstStyle>
              <a:defPPr>
                <a:defRPr lang="en-US"/>
              </a:defPPr>
              <a:lvl1pPr algn="ctr">
                <a:defRPr sz="20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9pPr>
            </a:lstStyle>
            <a:p>
              <a:r>
                <a:rPr lang="en-US" sz="1400" dirty="0">
                  <a:effectLst/>
                </a:rPr>
                <a:t>ARAF</a:t>
              </a: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2DD4701C-0FCD-4DD5-B621-55892F4836C9}"/>
                </a:ext>
              </a:extLst>
            </p:cNvPr>
            <p:cNvSpPr txBox="1"/>
            <p:nvPr/>
          </p:nvSpPr>
          <p:spPr>
            <a:xfrm>
              <a:off x="8202387" y="2079282"/>
              <a:ext cx="674029" cy="300000"/>
            </a:xfrm>
            <a:prstGeom prst="rect">
              <a:avLst/>
            </a:prstGeom>
            <a:solidFill>
              <a:srgbClr val="FFCB25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8098" rIns="0" bIns="38098" rtlCol="0" anchor="ctr"/>
            <a:lstStyle>
              <a:defPPr>
                <a:defRPr lang="en-US"/>
              </a:defPPr>
              <a:lvl1pPr algn="ctr">
                <a:defRPr sz="20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9pPr>
            </a:lstStyle>
            <a:p>
              <a:r>
                <a:rPr lang="en-US" sz="1400" dirty="0">
                  <a:effectLst/>
                </a:rPr>
                <a:t>MIAF</a:t>
              </a:r>
            </a:p>
          </p:txBody>
        </p:sp>
      </p:grpSp>
      <p:sp>
        <p:nvSpPr>
          <p:cNvPr id="47" name="TextBox 46"/>
          <p:cNvSpPr txBox="1"/>
          <p:nvPr/>
        </p:nvSpPr>
        <p:spPr>
          <a:xfrm>
            <a:off x="1939785" y="6477275"/>
            <a:ext cx="80660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i="1" dirty="0"/>
              <a:t>All acronyms are explained in the companion document to this presentation</a:t>
            </a:r>
            <a:endParaRPr lang="en-US" sz="1600" i="1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A9A92E7F-2F22-47DB-B8D4-7D054DB8DE2E}"/>
              </a:ext>
            </a:extLst>
          </p:cNvPr>
          <p:cNvSpPr txBox="1"/>
          <p:nvPr/>
        </p:nvSpPr>
        <p:spPr>
          <a:xfrm>
            <a:off x="9220467" y="777408"/>
            <a:ext cx="621959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dirty="0"/>
              <a:t>2020</a:t>
            </a:r>
          </a:p>
        </p:txBody>
      </p:sp>
      <p:sp>
        <p:nvSpPr>
          <p:cNvPr id="75" name="Title 1">
            <a:extLst>
              <a:ext uri="{FF2B5EF4-FFF2-40B4-BE49-F238E27FC236}">
                <a16:creationId xmlns:a16="http://schemas.microsoft.com/office/drawing/2014/main" id="{E20ED24B-24ED-4E60-ACD2-08E7A39DF792}"/>
              </a:ext>
            </a:extLst>
          </p:cNvPr>
          <p:cNvSpPr txBox="1">
            <a:spLocks/>
          </p:cNvSpPr>
          <p:nvPr/>
        </p:nvSpPr>
        <p:spPr>
          <a:xfrm>
            <a:off x="726912" y="107328"/>
            <a:ext cx="10738176" cy="1035671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363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Detailed overview of MPEG standards</a:t>
            </a:r>
          </a:p>
        </p:txBody>
      </p:sp>
      <p:sp>
        <p:nvSpPr>
          <p:cNvPr id="96" name="Rectangle 36">
            <a:extLst>
              <a:ext uri="{FF2B5EF4-FFF2-40B4-BE49-F238E27FC236}">
                <a16:creationId xmlns:a16="http://schemas.microsoft.com/office/drawing/2014/main" id="{35688763-61FB-448E-9421-BCDF236CA059}"/>
              </a:ext>
            </a:extLst>
          </p:cNvPr>
          <p:cNvSpPr/>
          <p:nvPr/>
        </p:nvSpPr>
        <p:spPr>
          <a:xfrm>
            <a:off x="9041004" y="6048928"/>
            <a:ext cx="960000" cy="300000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MPEG-I</a:t>
            </a:r>
          </a:p>
        </p:txBody>
      </p:sp>
      <p:sp>
        <p:nvSpPr>
          <p:cNvPr id="97" name="Rectangle 36">
            <a:extLst>
              <a:ext uri="{FF2B5EF4-FFF2-40B4-BE49-F238E27FC236}">
                <a16:creationId xmlns:a16="http://schemas.microsoft.com/office/drawing/2014/main" id="{52B0881B-13D0-4B7E-B685-8A749C42DEE3}"/>
              </a:ext>
            </a:extLst>
          </p:cNvPr>
          <p:cNvSpPr/>
          <p:nvPr/>
        </p:nvSpPr>
        <p:spPr>
          <a:xfrm>
            <a:off x="8934112" y="4343913"/>
            <a:ext cx="750647" cy="300000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OMAF</a:t>
            </a:r>
          </a:p>
        </p:txBody>
      </p:sp>
      <p:sp>
        <p:nvSpPr>
          <p:cNvPr id="83" name="Rectangle 36">
            <a:extLst>
              <a:ext uri="{FF2B5EF4-FFF2-40B4-BE49-F238E27FC236}">
                <a16:creationId xmlns:a16="http://schemas.microsoft.com/office/drawing/2014/main" id="{1DCFE72F-7913-E24F-91B9-5AFE5ADA3B3A}"/>
              </a:ext>
            </a:extLst>
          </p:cNvPr>
          <p:cNvSpPr/>
          <p:nvPr/>
        </p:nvSpPr>
        <p:spPr>
          <a:xfrm>
            <a:off x="8919174" y="2084639"/>
            <a:ext cx="726866" cy="273213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VVC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6AF52431-66EF-514F-A23C-C36B9091B4CB}"/>
              </a:ext>
            </a:extLst>
          </p:cNvPr>
          <p:cNvSpPr txBox="1"/>
          <p:nvPr/>
        </p:nvSpPr>
        <p:spPr>
          <a:xfrm>
            <a:off x="10439672" y="777406"/>
            <a:ext cx="604647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dirty="0"/>
              <a:t>2025</a:t>
            </a:r>
          </a:p>
        </p:txBody>
      </p:sp>
      <p:sp>
        <p:nvSpPr>
          <p:cNvPr id="110" name="Rectangle 36">
            <a:extLst>
              <a:ext uri="{FF2B5EF4-FFF2-40B4-BE49-F238E27FC236}">
                <a16:creationId xmlns:a16="http://schemas.microsoft.com/office/drawing/2014/main" id="{B8B45D6D-4854-DE41-92B1-ED033AC26102}"/>
              </a:ext>
            </a:extLst>
          </p:cNvPr>
          <p:cNvSpPr/>
          <p:nvPr/>
        </p:nvSpPr>
        <p:spPr>
          <a:xfrm>
            <a:off x="9349807" y="3014737"/>
            <a:ext cx="846715" cy="267047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V/G-PCC</a:t>
            </a:r>
          </a:p>
        </p:txBody>
      </p:sp>
      <p:sp>
        <p:nvSpPr>
          <p:cNvPr id="111" name="Rectangle 36">
            <a:extLst>
              <a:ext uri="{FF2B5EF4-FFF2-40B4-BE49-F238E27FC236}">
                <a16:creationId xmlns:a16="http://schemas.microsoft.com/office/drawing/2014/main" id="{8588FBF3-B58C-DD4C-BD61-A76D9C3766E8}"/>
              </a:ext>
            </a:extLst>
          </p:cNvPr>
          <p:cNvSpPr/>
          <p:nvPr/>
        </p:nvSpPr>
        <p:spPr>
          <a:xfrm>
            <a:off x="9488353" y="2569219"/>
            <a:ext cx="726866" cy="273213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MIV</a:t>
            </a:r>
          </a:p>
        </p:txBody>
      </p:sp>
      <p:sp>
        <p:nvSpPr>
          <p:cNvPr id="112" name="Rectangle 36">
            <a:extLst>
              <a:ext uri="{FF2B5EF4-FFF2-40B4-BE49-F238E27FC236}">
                <a16:creationId xmlns:a16="http://schemas.microsoft.com/office/drawing/2014/main" id="{65147841-0712-6442-956B-8F2B74B84CD1}"/>
              </a:ext>
            </a:extLst>
          </p:cNvPr>
          <p:cNvSpPr/>
          <p:nvPr/>
        </p:nvSpPr>
        <p:spPr>
          <a:xfrm>
            <a:off x="9613044" y="1097052"/>
            <a:ext cx="960000" cy="436225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Immersive</a:t>
            </a:r>
          </a:p>
          <a:p>
            <a:r>
              <a:rPr lang="en-US" sz="1300" b="1" dirty="0"/>
              <a:t> Audio</a:t>
            </a:r>
          </a:p>
        </p:txBody>
      </p:sp>
      <p:sp>
        <p:nvSpPr>
          <p:cNvPr id="113" name="Rectangle 36">
            <a:extLst>
              <a:ext uri="{FF2B5EF4-FFF2-40B4-BE49-F238E27FC236}">
                <a16:creationId xmlns:a16="http://schemas.microsoft.com/office/drawing/2014/main" id="{CEF9C1BE-F0BC-594C-8100-BAC0FF10F6DB}"/>
              </a:ext>
            </a:extLst>
          </p:cNvPr>
          <p:cNvSpPr/>
          <p:nvPr/>
        </p:nvSpPr>
        <p:spPr>
          <a:xfrm>
            <a:off x="9765445" y="4350540"/>
            <a:ext cx="960000" cy="300000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Scene </a:t>
            </a:r>
          </a:p>
          <a:p>
            <a:r>
              <a:rPr lang="en-US" sz="1300" b="1" dirty="0"/>
              <a:t>Description</a:t>
            </a:r>
          </a:p>
        </p:txBody>
      </p:sp>
      <p:sp>
        <p:nvSpPr>
          <p:cNvPr id="114" name="Rectangle 36">
            <a:extLst>
              <a:ext uri="{FF2B5EF4-FFF2-40B4-BE49-F238E27FC236}">
                <a16:creationId xmlns:a16="http://schemas.microsoft.com/office/drawing/2014/main" id="{E4FE6DEB-26FC-1D48-9B7B-8719F2E1E3E5}"/>
              </a:ext>
            </a:extLst>
          </p:cNvPr>
          <p:cNvSpPr/>
          <p:nvPr/>
        </p:nvSpPr>
        <p:spPr>
          <a:xfrm>
            <a:off x="9377517" y="3713237"/>
            <a:ext cx="960000" cy="300000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Metadata</a:t>
            </a:r>
          </a:p>
        </p:txBody>
      </p:sp>
      <p:sp>
        <p:nvSpPr>
          <p:cNvPr id="115" name="Rectangle 36">
            <a:extLst>
              <a:ext uri="{FF2B5EF4-FFF2-40B4-BE49-F238E27FC236}">
                <a16:creationId xmlns:a16="http://schemas.microsoft.com/office/drawing/2014/main" id="{5E48C5A5-5DCC-CF4D-AC25-ADE88B28A9F5}"/>
              </a:ext>
            </a:extLst>
          </p:cNvPr>
          <p:cNvSpPr/>
          <p:nvPr/>
        </p:nvSpPr>
        <p:spPr>
          <a:xfrm>
            <a:off x="9516068" y="3375364"/>
            <a:ext cx="770880" cy="325886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Haptics</a:t>
            </a:r>
          </a:p>
        </p:txBody>
      </p:sp>
      <p:sp>
        <p:nvSpPr>
          <p:cNvPr id="90" name="Rectangle 32">
            <a:extLst>
              <a:ext uri="{FF2B5EF4-FFF2-40B4-BE49-F238E27FC236}">
                <a16:creationId xmlns:a16="http://schemas.microsoft.com/office/drawing/2014/main" id="{F67ADA63-01EA-3E41-A1D8-A99D09D3B2A7}"/>
              </a:ext>
            </a:extLst>
          </p:cNvPr>
          <p:cNvSpPr/>
          <p:nvPr/>
        </p:nvSpPr>
        <p:spPr>
          <a:xfrm>
            <a:off x="6049350" y="5878674"/>
            <a:ext cx="960000" cy="300000"/>
          </a:xfrm>
          <a:prstGeom prst="rect">
            <a:avLst/>
          </a:prstGeom>
          <a:solidFill>
            <a:srgbClr val="00B050"/>
          </a:solidFill>
          <a:effectLst>
            <a:outerShdw blurRad="50800" dist="38100" dir="2700000" algn="tl" rotWithShape="0">
              <a:srgbClr val="00B050">
                <a:alpha val="40000"/>
              </a:srgb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MPEG-5</a:t>
            </a:r>
          </a:p>
        </p:txBody>
      </p:sp>
      <p:sp>
        <p:nvSpPr>
          <p:cNvPr id="91" name="Rectangle 32">
            <a:extLst>
              <a:ext uri="{FF2B5EF4-FFF2-40B4-BE49-F238E27FC236}">
                <a16:creationId xmlns:a16="http://schemas.microsoft.com/office/drawing/2014/main" id="{D5680EAC-73DA-F640-B287-FBEB58EF46E7}"/>
              </a:ext>
            </a:extLst>
          </p:cNvPr>
          <p:cNvSpPr/>
          <p:nvPr/>
        </p:nvSpPr>
        <p:spPr>
          <a:xfrm>
            <a:off x="7078050" y="6235874"/>
            <a:ext cx="960000" cy="300000"/>
          </a:xfrm>
          <a:prstGeom prst="rect">
            <a:avLst/>
          </a:prstGeom>
          <a:solidFill>
            <a:schemeClr val="accent6">
              <a:lumMod val="50000"/>
            </a:schemeClr>
          </a:solidFill>
          <a:effectLst>
            <a:outerShdw blurRad="50800" dist="38100" dir="2700000" algn="tl" rotWithShape="0">
              <a:schemeClr val="tx1">
                <a:alpha val="40000"/>
              </a:scheme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MPEG-G</a:t>
            </a:r>
          </a:p>
        </p:txBody>
      </p:sp>
      <p:grpSp>
        <p:nvGrpSpPr>
          <p:cNvPr id="94" name="Group 93">
            <a:extLst>
              <a:ext uri="{FF2B5EF4-FFF2-40B4-BE49-F238E27FC236}">
                <a16:creationId xmlns:a16="http://schemas.microsoft.com/office/drawing/2014/main" id="{1DA77C06-276E-E64E-BBD5-BFF05D90A563}"/>
              </a:ext>
            </a:extLst>
          </p:cNvPr>
          <p:cNvGrpSpPr/>
          <p:nvPr/>
        </p:nvGrpSpPr>
        <p:grpSpPr>
          <a:xfrm>
            <a:off x="101250" y="5309945"/>
            <a:ext cx="11380310" cy="353939"/>
            <a:chOff x="96186" y="4153134"/>
            <a:chExt cx="10317827" cy="353939"/>
          </a:xfrm>
        </p:grpSpPr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F888363D-2B63-C640-A1FB-07DD56EF649D}"/>
                </a:ext>
              </a:extLst>
            </p:cNvPr>
            <p:cNvSpPr txBox="1"/>
            <p:nvPr/>
          </p:nvSpPr>
          <p:spPr>
            <a:xfrm>
              <a:off x="96186" y="4153134"/>
              <a:ext cx="906882" cy="353939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76197" tIns="38098" rIns="76197" bIns="38098" rtlCol="0">
              <a:spAutoFit/>
            </a:bodyPr>
            <a:lstStyle/>
            <a:p>
              <a:pPr algn="r"/>
              <a:r>
                <a:rPr lang="en-US" b="1" dirty="0"/>
                <a:t>Genome</a:t>
              </a:r>
            </a:p>
          </p:txBody>
        </p:sp>
        <p:cxnSp>
          <p:nvCxnSpPr>
            <p:cNvPr id="99" name="Connecteur droit avec flèche 13">
              <a:extLst>
                <a:ext uri="{FF2B5EF4-FFF2-40B4-BE49-F238E27FC236}">
                  <a16:creationId xmlns:a16="http://schemas.microsoft.com/office/drawing/2014/main" id="{B8193E6B-5699-B946-80B9-D9CC78AA8D6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31847" y="4294420"/>
              <a:ext cx="9282166" cy="35684"/>
            </a:xfrm>
            <a:prstGeom prst="straightConnector1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7" name="Rectangle 32">
            <a:extLst>
              <a:ext uri="{FF2B5EF4-FFF2-40B4-BE49-F238E27FC236}">
                <a16:creationId xmlns:a16="http://schemas.microsoft.com/office/drawing/2014/main" id="{166E8007-11FD-A94A-9C82-F9583025C43C}"/>
              </a:ext>
            </a:extLst>
          </p:cNvPr>
          <p:cNvSpPr/>
          <p:nvPr/>
        </p:nvSpPr>
        <p:spPr>
          <a:xfrm>
            <a:off x="8626780" y="5286434"/>
            <a:ext cx="1392844" cy="394272"/>
          </a:xfrm>
          <a:prstGeom prst="rect">
            <a:avLst/>
          </a:prstGeom>
          <a:solidFill>
            <a:schemeClr val="accent6">
              <a:lumMod val="50000"/>
            </a:schemeClr>
          </a:solidFill>
          <a:effectLst>
            <a:outerShdw blurRad="50800" dist="38100" dir="2700000" algn="tl" rotWithShape="0">
              <a:schemeClr val="tx1">
                <a:alpha val="40000"/>
              </a:scheme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Genome compression</a:t>
            </a:r>
          </a:p>
        </p:txBody>
      </p:sp>
      <p:sp>
        <p:nvSpPr>
          <p:cNvPr id="100" name="Rectangle 32">
            <a:extLst>
              <a:ext uri="{FF2B5EF4-FFF2-40B4-BE49-F238E27FC236}">
                <a16:creationId xmlns:a16="http://schemas.microsoft.com/office/drawing/2014/main" id="{1471B373-3197-BD45-B5FA-0C8B97EA4588}"/>
              </a:ext>
            </a:extLst>
          </p:cNvPr>
          <p:cNvSpPr/>
          <p:nvPr/>
        </p:nvSpPr>
        <p:spPr>
          <a:xfrm>
            <a:off x="8956643" y="1845733"/>
            <a:ext cx="687280" cy="273213"/>
          </a:xfrm>
          <a:prstGeom prst="rect">
            <a:avLst/>
          </a:prstGeom>
          <a:solidFill>
            <a:srgbClr val="00B050"/>
          </a:solidFill>
          <a:effectLst>
            <a:outerShdw blurRad="50800" dist="38100" dir="2700000" algn="tl" rotWithShape="0">
              <a:srgbClr val="00B050">
                <a:alpha val="40000"/>
              </a:srgb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EVC</a:t>
            </a:r>
          </a:p>
        </p:txBody>
      </p:sp>
      <p:sp>
        <p:nvSpPr>
          <p:cNvPr id="101" name="Rectangle 32">
            <a:extLst>
              <a:ext uri="{FF2B5EF4-FFF2-40B4-BE49-F238E27FC236}">
                <a16:creationId xmlns:a16="http://schemas.microsoft.com/office/drawing/2014/main" id="{C0F56B31-6EB3-F84D-9414-A4868DE41542}"/>
              </a:ext>
            </a:extLst>
          </p:cNvPr>
          <p:cNvSpPr/>
          <p:nvPr/>
        </p:nvSpPr>
        <p:spPr>
          <a:xfrm>
            <a:off x="9533267" y="2200698"/>
            <a:ext cx="687280" cy="269465"/>
          </a:xfrm>
          <a:prstGeom prst="rect">
            <a:avLst/>
          </a:prstGeom>
          <a:solidFill>
            <a:srgbClr val="00B050"/>
          </a:solidFill>
          <a:effectLst>
            <a:outerShdw blurRad="50800" dist="38100" dir="2700000" algn="tl" rotWithShape="0">
              <a:srgbClr val="00B050">
                <a:alpha val="40000"/>
              </a:srgb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LCEVC</a:t>
            </a:r>
          </a:p>
        </p:txBody>
      </p:sp>
      <p:sp>
        <p:nvSpPr>
          <p:cNvPr id="102" name="Rectangle 36">
            <a:extLst>
              <a:ext uri="{FF2B5EF4-FFF2-40B4-BE49-F238E27FC236}">
                <a16:creationId xmlns:a16="http://schemas.microsoft.com/office/drawing/2014/main" id="{63BD4022-9691-AF45-B7AF-8B1766DD20E5}"/>
              </a:ext>
            </a:extLst>
          </p:cNvPr>
          <p:cNvSpPr/>
          <p:nvPr/>
        </p:nvSpPr>
        <p:spPr>
          <a:xfrm>
            <a:off x="9603683" y="4071228"/>
            <a:ext cx="726866" cy="225795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NNC</a:t>
            </a:r>
          </a:p>
        </p:txBody>
      </p:sp>
    </p:spTree>
    <p:extLst>
      <p:ext uri="{BB962C8B-B14F-4D97-AF65-F5344CB8AC3E}">
        <p14:creationId xmlns:p14="http://schemas.microsoft.com/office/powerpoint/2010/main" val="31856637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928" y="365125"/>
            <a:ext cx="11977687" cy="1325563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GB" sz="44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Roadmap shaped by significant developments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9999" y="1872901"/>
            <a:ext cx="10520065" cy="3861146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The relentless increase of IP-distributed and mobile media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Higher quality media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More immersion (UHD, VR, AR, Light Fields, Holography)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The Internet of Media Things &amp; Wearables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Cloud-based media processing, storage and delivery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New high-speed networks including </a:t>
            </a:r>
            <a:r>
              <a:rPr lang="en-GB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fiber</a:t>
            </a: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, 5G mobile, and cable 10G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New emerging technologies (machine vision, AI)</a:t>
            </a:r>
          </a:p>
        </p:txBody>
      </p:sp>
    </p:spTree>
    <p:extLst>
      <p:ext uri="{BB962C8B-B14F-4D97-AF65-F5344CB8AC3E}">
        <p14:creationId xmlns:p14="http://schemas.microsoft.com/office/powerpoint/2010/main" val="10602953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FA0CA7F6-6B47-4BFB-9D70-0EAEFE1ABE6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err="1"/>
              <a:t>Near</a:t>
            </a:r>
            <a:r>
              <a:rPr lang="nl-NL" dirty="0"/>
              <a:t>-term planning</a:t>
            </a:r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5245910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D5C39BFA-1C6D-4D7E-AC4E-CD3EAA0B3CCA}"/>
              </a:ext>
            </a:extLst>
          </p:cNvPr>
          <p:cNvGrpSpPr/>
          <p:nvPr/>
        </p:nvGrpSpPr>
        <p:grpSpPr>
          <a:xfrm>
            <a:off x="1395742" y="128482"/>
            <a:ext cx="8563766" cy="6577838"/>
            <a:chOff x="2568812" y="128482"/>
            <a:chExt cx="7690943" cy="6577838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6C859B63-4B1D-4529-B302-BF559381DDE5}"/>
                </a:ext>
              </a:extLst>
            </p:cNvPr>
            <p:cNvGrpSpPr/>
            <p:nvPr/>
          </p:nvGrpSpPr>
          <p:grpSpPr>
            <a:xfrm>
              <a:off x="3451649" y="128482"/>
              <a:ext cx="538703" cy="6577838"/>
              <a:chOff x="3440537" y="128482"/>
              <a:chExt cx="538703" cy="6577838"/>
            </a:xfrm>
          </p:grpSpPr>
          <p:cxnSp>
            <p:nvCxnSpPr>
              <p:cNvPr id="109" name="Straight Connector 108">
                <a:extLst>
                  <a:ext uri="{FF2B5EF4-FFF2-40B4-BE49-F238E27FC236}">
                    <a16:creationId xmlns:a16="http://schemas.microsoft.com/office/drawing/2014/main" id="{91786F98-A168-4D41-ABE0-8C10270213B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10760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" name="TextBox 4"/>
              <p:cNvSpPr txBox="1"/>
              <p:nvPr/>
            </p:nvSpPr>
            <p:spPr>
              <a:xfrm>
                <a:off x="3440537" y="128482"/>
                <a:ext cx="538703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2023</a:t>
                </a: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3B616703-16FC-4070-9C1E-1CC437532D37}"/>
                </a:ext>
              </a:extLst>
            </p:cNvPr>
            <p:cNvGrpSpPr/>
            <p:nvPr/>
          </p:nvGrpSpPr>
          <p:grpSpPr>
            <a:xfrm>
              <a:off x="5028904" y="128482"/>
              <a:ext cx="553387" cy="6577838"/>
              <a:chOff x="5020526" y="128482"/>
              <a:chExt cx="553387" cy="6577838"/>
            </a:xfrm>
          </p:grpSpPr>
          <p:cxnSp>
            <p:nvCxnSpPr>
              <p:cNvPr id="73" name="Straight Connector 72"/>
              <p:cNvCxnSpPr>
                <a:cxnSpLocks/>
              </p:cNvCxnSpPr>
              <p:nvPr/>
            </p:nvCxnSpPr>
            <p:spPr>
              <a:xfrm>
                <a:off x="5292968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TextBox 7"/>
              <p:cNvSpPr txBox="1"/>
              <p:nvPr/>
            </p:nvSpPr>
            <p:spPr>
              <a:xfrm>
                <a:off x="5020526" y="128482"/>
                <a:ext cx="553387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2024</a:t>
                </a: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2F2C6FD-353D-4077-87E2-5AD4C55921B3}"/>
                </a:ext>
              </a:extLst>
            </p:cNvPr>
            <p:cNvGrpSpPr/>
            <p:nvPr/>
          </p:nvGrpSpPr>
          <p:grpSpPr>
            <a:xfrm>
              <a:off x="6619240" y="131049"/>
              <a:ext cx="538703" cy="6575271"/>
              <a:chOff x="6607995" y="131049"/>
              <a:chExt cx="538703" cy="6575271"/>
            </a:xfrm>
          </p:grpSpPr>
          <p:cxnSp>
            <p:nvCxnSpPr>
              <p:cNvPr id="111" name="Straight Connector 110">
                <a:extLst>
                  <a:ext uri="{FF2B5EF4-FFF2-40B4-BE49-F238E27FC236}">
                    <a16:creationId xmlns:a16="http://schemas.microsoft.com/office/drawing/2014/main" id="{F55A5888-A840-4A56-AF3C-CA09ECE91DC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75178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" name="TextBox 54"/>
              <p:cNvSpPr txBox="1"/>
              <p:nvPr/>
            </p:nvSpPr>
            <p:spPr>
              <a:xfrm>
                <a:off x="6607995" y="131049"/>
                <a:ext cx="538703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2025</a:t>
                </a:r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3DD51B6C-5BE0-400F-A492-B8043F17AD32}"/>
                </a:ext>
              </a:extLst>
            </p:cNvPr>
            <p:cNvGrpSpPr/>
            <p:nvPr/>
          </p:nvGrpSpPr>
          <p:grpSpPr>
            <a:xfrm>
              <a:off x="8188564" y="131049"/>
              <a:ext cx="557706" cy="6575271"/>
              <a:chOff x="8177305" y="131049"/>
              <a:chExt cx="557706" cy="6575271"/>
            </a:xfrm>
          </p:grpSpPr>
          <p:cxnSp>
            <p:nvCxnSpPr>
              <p:cNvPr id="112" name="Straight Connector 111">
                <a:extLst>
                  <a:ext uri="{FF2B5EF4-FFF2-40B4-BE49-F238E27FC236}">
                    <a16:creationId xmlns:a16="http://schemas.microsoft.com/office/drawing/2014/main" id="{8D1C54F9-718A-44A5-BDDE-8A6A2DC9D73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57386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4BC0F3E0-DBDC-4BB7-9FA1-13031CFFF366}"/>
                  </a:ext>
                </a:extLst>
              </p:cNvPr>
              <p:cNvSpPr txBox="1"/>
              <p:nvPr/>
            </p:nvSpPr>
            <p:spPr>
              <a:xfrm>
                <a:off x="8177305" y="131049"/>
                <a:ext cx="557706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2026</a:t>
                </a:r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5EF75C18-86A1-4A26-9870-D85B94E986AE}"/>
                </a:ext>
              </a:extLst>
            </p:cNvPr>
            <p:cNvGrpSpPr/>
            <p:nvPr/>
          </p:nvGrpSpPr>
          <p:grpSpPr>
            <a:xfrm>
              <a:off x="9719036" y="131049"/>
              <a:ext cx="540719" cy="6575271"/>
              <a:chOff x="9698705" y="131049"/>
              <a:chExt cx="540719" cy="6575271"/>
            </a:xfrm>
          </p:grpSpPr>
          <p:cxnSp>
            <p:nvCxnSpPr>
              <p:cNvPr id="113" name="Straight Connector 112">
                <a:extLst>
                  <a:ext uri="{FF2B5EF4-FFF2-40B4-BE49-F238E27FC236}">
                    <a16:creationId xmlns:a16="http://schemas.microsoft.com/office/drawing/2014/main" id="{6D0EEB5D-2484-4889-AF2F-E609AD4D50F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967305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F2D9A760-730C-4070-B5DD-5B33307EF832}"/>
                  </a:ext>
                </a:extLst>
              </p:cNvPr>
              <p:cNvSpPr txBox="1"/>
              <p:nvPr/>
            </p:nvSpPr>
            <p:spPr>
              <a:xfrm>
                <a:off x="9698705" y="131049"/>
                <a:ext cx="540719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2027</a:t>
                </a:r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6353AD96-92B5-42CA-80FB-7F9C989EFC17}"/>
                </a:ext>
              </a:extLst>
            </p:cNvPr>
            <p:cNvGrpSpPr/>
            <p:nvPr/>
          </p:nvGrpSpPr>
          <p:grpSpPr>
            <a:xfrm>
              <a:off x="2568812" y="436009"/>
              <a:ext cx="6013326" cy="200051"/>
              <a:chOff x="2573747" y="456142"/>
              <a:chExt cx="6013326" cy="200051"/>
            </a:xfrm>
          </p:grpSpPr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322EDE35-E996-4E26-A2C4-B522BD2B54B9}"/>
                  </a:ext>
                </a:extLst>
              </p:cNvPr>
              <p:cNvSpPr txBox="1"/>
              <p:nvPr/>
            </p:nvSpPr>
            <p:spPr>
              <a:xfrm>
                <a:off x="3579873" y="456142"/>
                <a:ext cx="27928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141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5ED0DA2B-7F49-4238-BEAA-0F0EB751488C}"/>
                  </a:ext>
                </a:extLst>
              </p:cNvPr>
              <p:cNvSpPr txBox="1"/>
              <p:nvPr/>
            </p:nvSpPr>
            <p:spPr>
              <a:xfrm>
                <a:off x="5152184" y="456142"/>
                <a:ext cx="277842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145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D674251F-AD3A-4A84-ABBF-0028148E06B1}"/>
                  </a:ext>
                </a:extLst>
              </p:cNvPr>
              <p:cNvSpPr txBox="1"/>
              <p:nvPr/>
            </p:nvSpPr>
            <p:spPr>
              <a:xfrm>
                <a:off x="6721695" y="456142"/>
                <a:ext cx="283601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149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02C02753-2901-415E-BBC6-762696029A9A}"/>
                  </a:ext>
                </a:extLst>
              </p:cNvPr>
              <p:cNvSpPr txBox="1"/>
              <p:nvPr/>
            </p:nvSpPr>
            <p:spPr>
              <a:xfrm>
                <a:off x="8313549" y="456142"/>
                <a:ext cx="273524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153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0C810F66-2A0F-4106-933B-6080789A86CD}"/>
                  </a:ext>
                </a:extLst>
              </p:cNvPr>
              <p:cNvSpPr txBox="1"/>
              <p:nvPr/>
            </p:nvSpPr>
            <p:spPr>
              <a:xfrm>
                <a:off x="3975776" y="456142"/>
                <a:ext cx="27928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142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533A0AE2-9FA9-4441-B260-F5626E7C8923}"/>
                  </a:ext>
                </a:extLst>
              </p:cNvPr>
              <p:cNvSpPr txBox="1"/>
              <p:nvPr/>
            </p:nvSpPr>
            <p:spPr>
              <a:xfrm>
                <a:off x="4369194" y="456142"/>
                <a:ext cx="277842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143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9ABD7971-52EF-49D3-8606-17D2488D8C44}"/>
                  </a:ext>
                </a:extLst>
              </p:cNvPr>
              <p:cNvSpPr txBox="1"/>
              <p:nvPr/>
            </p:nvSpPr>
            <p:spPr>
              <a:xfrm>
                <a:off x="4758931" y="456142"/>
                <a:ext cx="282161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144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F8167102-02AA-408E-ADBD-EE81A9E64003}"/>
                  </a:ext>
                </a:extLst>
              </p:cNvPr>
              <p:cNvSpPr txBox="1"/>
              <p:nvPr/>
            </p:nvSpPr>
            <p:spPr>
              <a:xfrm>
                <a:off x="5542001" y="456142"/>
                <a:ext cx="283601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146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4E3C137F-D699-4894-8653-7C3D1699460F}"/>
                  </a:ext>
                </a:extLst>
              </p:cNvPr>
              <p:cNvSpPr txBox="1"/>
              <p:nvPr/>
            </p:nvSpPr>
            <p:spPr>
              <a:xfrm>
                <a:off x="5937577" y="456142"/>
                <a:ext cx="277842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147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4760B1AE-E318-48F7-9645-87FB1899D415}"/>
                  </a:ext>
                </a:extLst>
              </p:cNvPr>
              <p:cNvSpPr txBox="1"/>
              <p:nvPr/>
            </p:nvSpPr>
            <p:spPr>
              <a:xfrm>
                <a:off x="6327475" y="456142"/>
                <a:ext cx="285041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148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5B65AB71-9087-4E29-95DD-E3D7DFFFE7F4}"/>
                  </a:ext>
                </a:extLst>
              </p:cNvPr>
              <p:cNvSpPr txBox="1"/>
              <p:nvPr/>
            </p:nvSpPr>
            <p:spPr>
              <a:xfrm>
                <a:off x="7119594" y="456142"/>
                <a:ext cx="27640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150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D12775B8-0C14-45C8-9315-E3AA1A5543FC}"/>
                  </a:ext>
                </a:extLst>
              </p:cNvPr>
              <p:cNvSpPr txBox="1"/>
              <p:nvPr/>
            </p:nvSpPr>
            <p:spPr>
              <a:xfrm>
                <a:off x="7517819" y="456142"/>
                <a:ext cx="27496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151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0E99CD9B-E61E-47DE-9C23-3C41E5496959}"/>
                  </a:ext>
                </a:extLst>
              </p:cNvPr>
              <p:cNvSpPr txBox="1"/>
              <p:nvPr/>
            </p:nvSpPr>
            <p:spPr>
              <a:xfrm>
                <a:off x="7915324" y="456142"/>
                <a:ext cx="27496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152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08C20783-1301-4CC6-BE69-DA8DEE645539}"/>
                  </a:ext>
                </a:extLst>
              </p:cNvPr>
              <p:cNvSpPr txBox="1"/>
              <p:nvPr/>
            </p:nvSpPr>
            <p:spPr>
              <a:xfrm>
                <a:off x="2573747" y="456142"/>
                <a:ext cx="849587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MPEG meeting: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</p:grp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28997AE-938D-43B9-9947-37ED82B4A88A}"/>
              </a:ext>
            </a:extLst>
          </p:cNvPr>
          <p:cNvGrpSpPr/>
          <p:nvPr/>
        </p:nvGrpSpPr>
        <p:grpSpPr>
          <a:xfrm>
            <a:off x="104387" y="588309"/>
            <a:ext cx="12137595" cy="6398125"/>
            <a:chOff x="1094778" y="271606"/>
            <a:chExt cx="12137595" cy="6745009"/>
          </a:xfrm>
        </p:grpSpPr>
        <p:sp>
          <p:nvSpPr>
            <p:cNvPr id="107" name="TextBox 106"/>
            <p:cNvSpPr txBox="1"/>
            <p:nvPr/>
          </p:nvSpPr>
          <p:spPr>
            <a:xfrm>
              <a:off x="11128352" y="1143840"/>
              <a:ext cx="1942180" cy="1378963"/>
            </a:xfrm>
            <a:prstGeom prst="rect">
              <a:avLst/>
            </a:prstGeom>
            <a:noFill/>
          </p:spPr>
          <p:txBody>
            <a:bodyPr wrap="square" lIns="76197" tIns="38098" rIns="76197" bIns="38098" rtlCol="0">
              <a:spAutoFit/>
            </a:bodyPr>
            <a:lstStyle/>
            <a:p>
              <a:pPr algn="r"/>
              <a:r>
                <a:rPr lang="en-GB" sz="4000" b="1" dirty="0">
                  <a:solidFill>
                    <a:srgbClr val="FF717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Media</a:t>
              </a:r>
              <a:br>
                <a:rPr lang="en-GB" sz="4000" b="1" dirty="0">
                  <a:solidFill>
                    <a:srgbClr val="FF717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</a:br>
              <a:r>
                <a:rPr lang="en-GB" sz="4000" b="1" dirty="0">
                  <a:solidFill>
                    <a:srgbClr val="FF717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Coding</a:t>
              </a:r>
              <a:endParaRPr lang="en-GB" sz="4400" b="1" dirty="0">
                <a:solidFill>
                  <a:srgbClr val="FF717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6605FE33-0FB3-4B97-B62A-478662321AEC}"/>
                </a:ext>
              </a:extLst>
            </p:cNvPr>
            <p:cNvSpPr txBox="1"/>
            <p:nvPr/>
          </p:nvSpPr>
          <p:spPr>
            <a:xfrm>
              <a:off x="1840776" y="593119"/>
              <a:ext cx="5368603" cy="255225"/>
            </a:xfrm>
            <a:prstGeom prst="rightArrow">
              <a:avLst>
                <a:gd name="adj1" fmla="val 59315"/>
                <a:gd name="adj2" fmla="val 50000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dirty="0"/>
                <a:t>MPEG Immersive Video v.2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390768" y="271606"/>
              <a:ext cx="6057108" cy="349522"/>
            </a:xfrm>
            <a:prstGeom prst="rightArrow">
              <a:avLst>
                <a:gd name="adj1" fmla="val 50969"/>
                <a:gd name="adj2" fmla="val 47829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6 </a:t>
              </a:r>
              <a:r>
                <a:rPr lang="en-GB" sz="1200" dirty="0" err="1"/>
                <a:t>DoF</a:t>
              </a:r>
              <a:r>
                <a:rPr lang="en-GB" sz="1200" dirty="0"/>
                <a:t> Audio</a:t>
              </a:r>
            </a:p>
          </p:txBody>
        </p: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C9B416CB-4D88-45C5-BDB6-C81EE61BBCB5}"/>
                </a:ext>
              </a:extLst>
            </p:cNvPr>
            <p:cNvGrpSpPr/>
            <p:nvPr/>
          </p:nvGrpSpPr>
          <p:grpSpPr>
            <a:xfrm>
              <a:off x="3542347" y="4437895"/>
              <a:ext cx="5413171" cy="1875652"/>
              <a:chOff x="4701271" y="4008162"/>
              <a:chExt cx="5413171" cy="1875652"/>
            </a:xfrm>
          </p:grpSpPr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E6D1F028-3695-4674-9A38-D0CC8AA9CEDE}"/>
                  </a:ext>
                </a:extLst>
              </p:cNvPr>
              <p:cNvSpPr txBox="1"/>
              <p:nvPr/>
            </p:nvSpPr>
            <p:spPr>
              <a:xfrm>
                <a:off x="4901964" y="4008162"/>
                <a:ext cx="5212478" cy="368398"/>
              </a:xfrm>
              <a:prstGeom prst="rightArrow">
                <a:avLst>
                  <a:gd name="adj1" fmla="val 61197"/>
                  <a:gd name="adj2" fmla="val 50000"/>
                </a:avLst>
              </a:prstGeom>
              <a:gradFill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tx2">
                      <a:lumMod val="75000"/>
                    </a:schemeClr>
                  </a:gs>
                </a:gsLst>
                <a:lin ang="0" scaled="0"/>
              </a:gra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en-US"/>
                </a:defPPr>
                <a:lvl1pPr algn="ctr">
                  <a:defRPr sz="1400" b="1"/>
                </a:lvl1pPr>
              </a:lstStyle>
              <a:p>
                <a:r>
                  <a:rPr lang="en-GB" sz="1200" dirty="0"/>
                  <a:t>Scene Description with Advanced Interactivity</a:t>
                </a:r>
              </a:p>
            </p:txBody>
          </p:sp>
          <p:sp>
            <p:nvSpPr>
              <p:cNvPr id="108" name="TextBox 107">
                <a:extLst>
                  <a:ext uri="{FF2B5EF4-FFF2-40B4-BE49-F238E27FC236}">
                    <a16:creationId xmlns:a16="http://schemas.microsoft.com/office/drawing/2014/main" id="{6FC84726-4374-624B-9D95-077A850277EC}"/>
                  </a:ext>
                </a:extLst>
              </p:cNvPr>
              <p:cNvSpPr txBox="1"/>
              <p:nvPr/>
            </p:nvSpPr>
            <p:spPr>
              <a:xfrm>
                <a:off x="4701271" y="5523814"/>
                <a:ext cx="5109774" cy="360000"/>
              </a:xfrm>
              <a:prstGeom prst="rightArrow">
                <a:avLst>
                  <a:gd name="adj1" fmla="val 61197"/>
                  <a:gd name="adj2" fmla="val 50000"/>
                </a:avLst>
              </a:prstGeom>
              <a:gradFill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tx2">
                      <a:lumMod val="75000"/>
                    </a:schemeClr>
                  </a:gs>
                </a:gsLst>
                <a:lin ang="0" scaled="0"/>
              </a:gra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en-US"/>
                </a:defPPr>
                <a:lvl1pPr algn="ctr">
                  <a:defRPr sz="1400" b="1"/>
                </a:lvl1pPr>
              </a:lstStyle>
              <a:p>
                <a:r>
                  <a:rPr lang="en-GB" sz="1200" dirty="0"/>
                  <a:t>Decentralized Media Rights</a:t>
                </a:r>
              </a:p>
            </p:txBody>
          </p:sp>
        </p:grp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4FB8998D-A96F-462E-99C3-05C6D5A1B856}"/>
                </a:ext>
              </a:extLst>
            </p:cNvPr>
            <p:cNvSpPr txBox="1"/>
            <p:nvPr/>
          </p:nvSpPr>
          <p:spPr>
            <a:xfrm>
              <a:off x="1315492" y="1564979"/>
              <a:ext cx="6299982" cy="363659"/>
            </a:xfrm>
            <a:prstGeom prst="rightArrow">
              <a:avLst>
                <a:gd name="adj1" fmla="val 54721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rgbClr val="FF9191"/>
                </a:gs>
              </a:gsLst>
              <a:lin ang="0" scaled="0"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 i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</a:defRPr>
              </a:lvl1pPr>
            </a:lstStyle>
            <a:p>
              <a:pPr algn="r"/>
              <a:r>
                <a:rPr lang="en-GB" i="0" dirty="0"/>
                <a:t>Geometry PCC v.2 (advanced compression tools)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46030D51-3357-4735-943D-3213D203B034}"/>
                </a:ext>
              </a:extLst>
            </p:cNvPr>
            <p:cNvSpPr txBox="1"/>
            <p:nvPr/>
          </p:nvSpPr>
          <p:spPr>
            <a:xfrm>
              <a:off x="1390769" y="1307972"/>
              <a:ext cx="6224704" cy="352536"/>
            </a:xfrm>
            <a:prstGeom prst="rightArrow">
              <a:avLst>
                <a:gd name="adj1" fmla="val 52605"/>
                <a:gd name="adj2" fmla="val 53919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Dynamic Mesh Compression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1094778" y="3962771"/>
              <a:ext cx="6070115" cy="238922"/>
            </a:xfrm>
            <a:prstGeom prst="rightArrow">
              <a:avLst>
                <a:gd name="adj1" fmla="val 60230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Omnidirectional </a:t>
              </a:r>
              <a:r>
                <a:rPr lang="en-GB" sz="1200" dirty="0" err="1"/>
                <a:t>MediA</a:t>
              </a:r>
              <a:r>
                <a:rPr lang="en-GB" sz="1200" dirty="0"/>
                <a:t> Format (OMAF) – Server Side Dynamic Adaptation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8CE86551-98AB-4711-8E04-DEEA31D9F0A9}"/>
                </a:ext>
              </a:extLst>
            </p:cNvPr>
            <p:cNvSpPr txBox="1"/>
            <p:nvPr/>
          </p:nvSpPr>
          <p:spPr>
            <a:xfrm>
              <a:off x="1840778" y="4684156"/>
              <a:ext cx="5359890" cy="332794"/>
            </a:xfrm>
            <a:prstGeom prst="rightArrow">
              <a:avLst>
                <a:gd name="adj1" fmla="val 61197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Video Decoding  Interface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3B61FFD1-8AF1-4C3B-AB61-BA8DBBBA2115}"/>
                </a:ext>
              </a:extLst>
            </p:cNvPr>
            <p:cNvSpPr txBox="1"/>
            <p:nvPr/>
          </p:nvSpPr>
          <p:spPr>
            <a:xfrm>
              <a:off x="10594548" y="5637652"/>
              <a:ext cx="2495240" cy="1378963"/>
            </a:xfrm>
            <a:prstGeom prst="rect">
              <a:avLst/>
            </a:prstGeom>
            <a:noFill/>
          </p:spPr>
          <p:txBody>
            <a:bodyPr wrap="square" lIns="76197" tIns="38098" rIns="76197" bIns="38098" rtlCol="0">
              <a:spAutoFit/>
            </a:bodyPr>
            <a:lstStyle/>
            <a:p>
              <a:pPr algn="r"/>
              <a:r>
                <a:rPr lang="en-GB" sz="4000" b="1" dirty="0">
                  <a:solidFill>
                    <a:srgbClr val="A3ACE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Beyond Media</a:t>
              </a:r>
              <a:endParaRPr lang="en-GB" sz="6000" b="1" dirty="0">
                <a:solidFill>
                  <a:srgbClr val="A3ACE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40D19399-7260-4B02-A87C-41EAEE11FCD2}"/>
                </a:ext>
              </a:extLst>
            </p:cNvPr>
            <p:cNvSpPr txBox="1"/>
            <p:nvPr/>
          </p:nvSpPr>
          <p:spPr>
            <a:xfrm>
              <a:off x="10336635" y="3680048"/>
              <a:ext cx="2895738" cy="1378963"/>
            </a:xfrm>
            <a:prstGeom prst="rect">
              <a:avLst/>
            </a:prstGeom>
            <a:noFill/>
          </p:spPr>
          <p:txBody>
            <a:bodyPr wrap="square" lIns="76197" tIns="38098" rIns="76197" bIns="38098" rtlCol="0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4000" b="1" i="0" u="none" strike="noStrike" kern="1200" cap="none" spc="0" normalizeH="0" baseline="0" dirty="0">
                  <a:ln>
                    <a:noFill/>
                  </a:ln>
                  <a:solidFill>
                    <a:srgbClr val="73CBB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orbel" panose="020B0503020204020204"/>
                  <a:ea typeface="+mn-ea"/>
                  <a:cs typeface="+mn-cs"/>
                </a:rPr>
                <a:t>Systems  and Tools</a:t>
              </a:r>
            </a:p>
          </p:txBody>
        </p:sp>
      </p:grpSp>
      <p:sp>
        <p:nvSpPr>
          <p:cNvPr id="116" name="TextBox 115">
            <a:extLst>
              <a:ext uri="{FF2B5EF4-FFF2-40B4-BE49-F238E27FC236}">
                <a16:creationId xmlns:a16="http://schemas.microsoft.com/office/drawing/2014/main" id="{CE43D3B1-C287-B044-B44A-6EFF6584A466}"/>
              </a:ext>
            </a:extLst>
          </p:cNvPr>
          <p:cNvSpPr txBox="1"/>
          <p:nvPr/>
        </p:nvSpPr>
        <p:spPr>
          <a:xfrm>
            <a:off x="2155841" y="4993288"/>
            <a:ext cx="5838130" cy="340019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Delivery of 6DoF Media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EDCE1A7C-7473-784C-83E3-8B1FDCEF7CF9}"/>
              </a:ext>
            </a:extLst>
          </p:cNvPr>
          <p:cNvSpPr txBox="1"/>
          <p:nvPr/>
        </p:nvSpPr>
        <p:spPr>
          <a:xfrm>
            <a:off x="400377" y="2747443"/>
            <a:ext cx="6299977" cy="349888"/>
          </a:xfrm>
          <a:prstGeom prst="rightArrow">
            <a:avLst>
              <a:gd name="adj1" fmla="val 59315"/>
              <a:gd name="adj2" fmla="val 50000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Video Coding for Machines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F61D987E-103C-4948-B11F-4CD5B3B95A31}"/>
              </a:ext>
            </a:extLst>
          </p:cNvPr>
          <p:cNvSpPr txBox="1"/>
          <p:nvPr/>
        </p:nvSpPr>
        <p:spPr>
          <a:xfrm>
            <a:off x="2632690" y="4288930"/>
            <a:ext cx="3577589" cy="341486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Immersive Multi-User Interactivity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AFB240F1-A094-4A48-B40A-06ED379B3DBD}"/>
              </a:ext>
            </a:extLst>
          </p:cNvPr>
          <p:cNvSpPr txBox="1"/>
          <p:nvPr/>
        </p:nvSpPr>
        <p:spPr>
          <a:xfrm>
            <a:off x="1387045" y="3667641"/>
            <a:ext cx="4823232" cy="333560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Green metadata v.3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E34BB83-1B76-C514-1469-AC2E94683AFF}"/>
              </a:ext>
            </a:extLst>
          </p:cNvPr>
          <p:cNvSpPr txBox="1"/>
          <p:nvPr/>
        </p:nvSpPr>
        <p:spPr>
          <a:xfrm>
            <a:off x="1742815" y="5182236"/>
            <a:ext cx="6222312" cy="330630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Holographic media to renderers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2E24CA4-E5FF-5A13-C0A0-B9375AFE7419}"/>
              </a:ext>
            </a:extLst>
          </p:cNvPr>
          <p:cNvSpPr txBox="1"/>
          <p:nvPr/>
        </p:nvSpPr>
        <p:spPr>
          <a:xfrm>
            <a:off x="1842052" y="3847051"/>
            <a:ext cx="2734116" cy="341486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Redundant Encoding and Packaging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20C86FC-B86B-B1A3-037F-2A8FB4625AE8}"/>
              </a:ext>
            </a:extLst>
          </p:cNvPr>
          <p:cNvSpPr txBox="1"/>
          <p:nvPr/>
        </p:nvSpPr>
        <p:spPr>
          <a:xfrm>
            <a:off x="658863" y="3004291"/>
            <a:ext cx="5122747" cy="373425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Haptics  Coding v.2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105C84-8F42-2136-E4E1-04469A961741}"/>
              </a:ext>
            </a:extLst>
          </p:cNvPr>
          <p:cNvSpPr txBox="1"/>
          <p:nvPr/>
        </p:nvSpPr>
        <p:spPr>
          <a:xfrm>
            <a:off x="2297889" y="3260489"/>
            <a:ext cx="5719591" cy="349889"/>
          </a:xfrm>
          <a:prstGeom prst="rightArrow">
            <a:avLst>
              <a:gd name="adj1" fmla="val 60230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Carriage of Haptics Data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3B9E658-3BA8-5423-8D48-367DEF92F6E3}"/>
              </a:ext>
            </a:extLst>
          </p:cNvPr>
          <p:cNvSpPr txBox="1"/>
          <p:nvPr/>
        </p:nvSpPr>
        <p:spPr>
          <a:xfrm>
            <a:off x="552778" y="2039123"/>
            <a:ext cx="5657498" cy="398973"/>
          </a:xfrm>
          <a:prstGeom prst="rightArrow">
            <a:avLst>
              <a:gd name="adj1" fmla="val 5260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Compression of LIDAR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2871C4E-F280-5C6D-47B3-A9839C7288AF}"/>
              </a:ext>
            </a:extLst>
          </p:cNvPr>
          <p:cNvSpPr txBox="1"/>
          <p:nvPr/>
        </p:nvSpPr>
        <p:spPr>
          <a:xfrm>
            <a:off x="9496682" y="445529"/>
            <a:ext cx="304566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157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6AEFA23-882C-E5BE-E0FA-C5529F640EE9}"/>
              </a:ext>
            </a:extLst>
          </p:cNvPr>
          <p:cNvSpPr txBox="1"/>
          <p:nvPr/>
        </p:nvSpPr>
        <p:spPr>
          <a:xfrm>
            <a:off x="8166425" y="445529"/>
            <a:ext cx="309374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154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E686581-8319-A3DA-176A-4AECA1A46F3D}"/>
              </a:ext>
            </a:extLst>
          </p:cNvPr>
          <p:cNvSpPr txBox="1"/>
          <p:nvPr/>
        </p:nvSpPr>
        <p:spPr>
          <a:xfrm>
            <a:off x="8611447" y="445529"/>
            <a:ext cx="304566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155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0CAE41D-BF47-BBB9-19FE-CB6BE37EEC46}"/>
              </a:ext>
            </a:extLst>
          </p:cNvPr>
          <p:cNvSpPr txBox="1"/>
          <p:nvPr/>
        </p:nvSpPr>
        <p:spPr>
          <a:xfrm>
            <a:off x="9050859" y="445529"/>
            <a:ext cx="310978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156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A28C3EB-74E2-4497-3439-78AF0F0D4C43}"/>
              </a:ext>
            </a:extLst>
          </p:cNvPr>
          <p:cNvSpPr txBox="1"/>
          <p:nvPr/>
        </p:nvSpPr>
        <p:spPr>
          <a:xfrm>
            <a:off x="1694483" y="3480284"/>
            <a:ext cx="5376550" cy="349452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Open Font Format v.5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1F8DD64-FA9A-6A64-D58F-0DD2B4891DC5}"/>
              </a:ext>
            </a:extLst>
          </p:cNvPr>
          <p:cNvSpPr txBox="1"/>
          <p:nvPr/>
        </p:nvSpPr>
        <p:spPr>
          <a:xfrm>
            <a:off x="2721416" y="5718671"/>
            <a:ext cx="4335200" cy="341485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CMAF v.3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7CBC4DC-B5F5-5F42-93E6-58CEE9601D47}"/>
              </a:ext>
            </a:extLst>
          </p:cNvPr>
          <p:cNvSpPr txBox="1"/>
          <p:nvPr/>
        </p:nvSpPr>
        <p:spPr>
          <a:xfrm>
            <a:off x="2108217" y="5425935"/>
            <a:ext cx="3227437" cy="182570"/>
          </a:xfrm>
          <a:prstGeom prst="rightArrow">
            <a:avLst>
              <a:gd name="adj1" fmla="val 60230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DASH v.6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D17A4AB-5B9E-A314-49C2-E40742594AD6}"/>
              </a:ext>
            </a:extLst>
          </p:cNvPr>
          <p:cNvSpPr txBox="1"/>
          <p:nvPr/>
        </p:nvSpPr>
        <p:spPr>
          <a:xfrm>
            <a:off x="2627043" y="5531337"/>
            <a:ext cx="3591965" cy="279770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File Format (ISOBMFF) v.9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437C7B7-C459-2B2F-0710-E1B227817543}"/>
              </a:ext>
            </a:extLst>
          </p:cNvPr>
          <p:cNvSpPr txBox="1"/>
          <p:nvPr/>
        </p:nvSpPr>
        <p:spPr>
          <a:xfrm>
            <a:off x="3401779" y="6245452"/>
            <a:ext cx="4564478" cy="361374"/>
          </a:xfrm>
          <a:prstGeom prst="rightArrow">
            <a:avLst>
              <a:gd name="adj1" fmla="val 55129"/>
              <a:gd name="adj2" fmla="val 52152"/>
            </a:avLst>
          </a:prstGeom>
          <a:gradFill flip="none" rotWithShape="1">
            <a:gsLst>
              <a:gs pos="24000">
                <a:schemeClr val="accent4">
                  <a:lumMod val="67000"/>
                  <a:alpha val="3000"/>
                </a:schemeClr>
              </a:gs>
              <a:gs pos="48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 i="1">
                <a:solidFill>
                  <a:schemeClr val="tx1">
                    <a:lumMod val="50000"/>
                    <a:lumOff val="50000"/>
                  </a:schemeClr>
                </a:solidFill>
                <a:effectLst/>
              </a:defRPr>
            </a:lvl1pPr>
          </a:lstStyle>
          <a:p>
            <a:r>
              <a:rPr lang="en-GB" i="0" dirty="0"/>
              <a:t>Graph genome support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477F083-AF5F-7C93-0B4E-76C44E751C30}"/>
              </a:ext>
            </a:extLst>
          </p:cNvPr>
          <p:cNvSpPr txBox="1"/>
          <p:nvPr/>
        </p:nvSpPr>
        <p:spPr>
          <a:xfrm>
            <a:off x="3382569" y="6502545"/>
            <a:ext cx="4564478" cy="361374"/>
          </a:xfrm>
          <a:prstGeom prst="rightArrow">
            <a:avLst>
              <a:gd name="adj1" fmla="val 55129"/>
              <a:gd name="adj2" fmla="val 52152"/>
            </a:avLst>
          </a:prstGeom>
          <a:gradFill flip="none" rotWithShape="1">
            <a:gsLst>
              <a:gs pos="28000">
                <a:schemeClr val="accent4">
                  <a:lumMod val="67000"/>
                  <a:alpha val="69000"/>
                </a:schemeClr>
              </a:gs>
              <a:gs pos="8000">
                <a:schemeClr val="accent4">
                  <a:lumMod val="97000"/>
                  <a:lumOff val="3000"/>
                  <a:alpha val="36387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 i="1">
                <a:solidFill>
                  <a:schemeClr val="tx1">
                    <a:lumMod val="50000"/>
                    <a:lumOff val="50000"/>
                  </a:schemeClr>
                </a:solidFill>
                <a:effectLst/>
              </a:defRPr>
            </a:lvl1pPr>
          </a:lstStyle>
          <a:p>
            <a:r>
              <a:rPr lang="en-GB" i="0" dirty="0"/>
              <a:t>New search capabilities of genomic data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82A78F7-049C-2754-628B-6BB7B72F086F}"/>
              </a:ext>
            </a:extLst>
          </p:cNvPr>
          <p:cNvSpPr txBox="1"/>
          <p:nvPr/>
        </p:nvSpPr>
        <p:spPr>
          <a:xfrm>
            <a:off x="1938030" y="2498829"/>
            <a:ext cx="6027100" cy="384436"/>
          </a:xfrm>
          <a:prstGeom prst="rightArrow">
            <a:avLst>
              <a:gd name="adj1" fmla="val 5260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AI Graphics Compression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B09C134-6449-5AB6-96B8-C812FF0DFC3D}"/>
              </a:ext>
            </a:extLst>
          </p:cNvPr>
          <p:cNvSpPr txBox="1"/>
          <p:nvPr/>
        </p:nvSpPr>
        <p:spPr>
          <a:xfrm>
            <a:off x="4344324" y="1360111"/>
            <a:ext cx="3620806" cy="304386"/>
          </a:xfrm>
          <a:prstGeom prst="rightArrow">
            <a:avLst>
              <a:gd name="adj1" fmla="val 5260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Feature Coding for Machines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253CEEF-7B36-663A-60AF-2B6DED1BADE2}"/>
              </a:ext>
            </a:extLst>
          </p:cNvPr>
          <p:cNvSpPr txBox="1"/>
          <p:nvPr/>
        </p:nvSpPr>
        <p:spPr>
          <a:xfrm>
            <a:off x="4466082" y="1117602"/>
            <a:ext cx="2594481" cy="359504"/>
          </a:xfrm>
          <a:prstGeom prst="rightArrow">
            <a:avLst>
              <a:gd name="adj1" fmla="val 5260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900" dirty="0"/>
              <a:t>Video coding optimizations for machine analysis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367E392-D838-2250-C45C-5CFF889C1ECA}"/>
              </a:ext>
            </a:extLst>
          </p:cNvPr>
          <p:cNvSpPr txBox="1"/>
          <p:nvPr/>
        </p:nvSpPr>
        <p:spPr>
          <a:xfrm>
            <a:off x="2437009" y="2309846"/>
            <a:ext cx="3080213" cy="359504"/>
          </a:xfrm>
          <a:prstGeom prst="rightArrow">
            <a:avLst>
              <a:gd name="adj1" fmla="val 5260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Film grain synthesis technology</a:t>
            </a:r>
          </a:p>
        </p:txBody>
      </p:sp>
    </p:spTree>
    <p:extLst>
      <p:ext uri="{BB962C8B-B14F-4D97-AF65-F5344CB8AC3E}">
        <p14:creationId xmlns:p14="http://schemas.microsoft.com/office/powerpoint/2010/main" val="14128950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D5C39BFA-1C6D-4D7E-AC4E-CD3EAA0B3CCA}"/>
              </a:ext>
            </a:extLst>
          </p:cNvPr>
          <p:cNvGrpSpPr/>
          <p:nvPr/>
        </p:nvGrpSpPr>
        <p:grpSpPr>
          <a:xfrm>
            <a:off x="667062" y="128482"/>
            <a:ext cx="8563766" cy="6577838"/>
            <a:chOff x="2568812" y="128482"/>
            <a:chExt cx="7690943" cy="6577838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6C859B63-4B1D-4529-B302-BF559381DDE5}"/>
                </a:ext>
              </a:extLst>
            </p:cNvPr>
            <p:cNvGrpSpPr/>
            <p:nvPr/>
          </p:nvGrpSpPr>
          <p:grpSpPr>
            <a:xfrm>
              <a:off x="3451648" y="128482"/>
              <a:ext cx="538703" cy="6577838"/>
              <a:chOff x="3440536" y="128482"/>
              <a:chExt cx="538703" cy="6577838"/>
            </a:xfrm>
          </p:grpSpPr>
          <p:cxnSp>
            <p:nvCxnSpPr>
              <p:cNvPr id="109" name="Straight Connector 108">
                <a:extLst>
                  <a:ext uri="{FF2B5EF4-FFF2-40B4-BE49-F238E27FC236}">
                    <a16:creationId xmlns:a16="http://schemas.microsoft.com/office/drawing/2014/main" id="{91786F98-A168-4D41-ABE0-8C10270213B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10760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" name="TextBox 4"/>
              <p:cNvSpPr txBox="1"/>
              <p:nvPr/>
            </p:nvSpPr>
            <p:spPr>
              <a:xfrm>
                <a:off x="3440536" y="128482"/>
                <a:ext cx="538703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2023</a:t>
                </a: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3B616703-16FC-4070-9C1E-1CC437532D37}"/>
                </a:ext>
              </a:extLst>
            </p:cNvPr>
            <p:cNvGrpSpPr/>
            <p:nvPr/>
          </p:nvGrpSpPr>
          <p:grpSpPr>
            <a:xfrm>
              <a:off x="5028904" y="128482"/>
              <a:ext cx="553387" cy="6577838"/>
              <a:chOff x="5020526" y="128482"/>
              <a:chExt cx="553387" cy="6577838"/>
            </a:xfrm>
          </p:grpSpPr>
          <p:cxnSp>
            <p:nvCxnSpPr>
              <p:cNvPr id="73" name="Straight Connector 72"/>
              <p:cNvCxnSpPr>
                <a:cxnSpLocks/>
              </p:cNvCxnSpPr>
              <p:nvPr/>
            </p:nvCxnSpPr>
            <p:spPr>
              <a:xfrm>
                <a:off x="5292968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TextBox 7"/>
              <p:cNvSpPr txBox="1"/>
              <p:nvPr/>
            </p:nvSpPr>
            <p:spPr>
              <a:xfrm>
                <a:off x="5020526" y="128482"/>
                <a:ext cx="553387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2024</a:t>
                </a: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2F2C6FD-353D-4077-87E2-5AD4C55921B3}"/>
                </a:ext>
              </a:extLst>
            </p:cNvPr>
            <p:cNvGrpSpPr/>
            <p:nvPr/>
          </p:nvGrpSpPr>
          <p:grpSpPr>
            <a:xfrm>
              <a:off x="6619241" y="131049"/>
              <a:ext cx="538703" cy="6575271"/>
              <a:chOff x="6607996" y="131049"/>
              <a:chExt cx="538703" cy="6575271"/>
            </a:xfrm>
          </p:grpSpPr>
          <p:cxnSp>
            <p:nvCxnSpPr>
              <p:cNvPr id="111" name="Straight Connector 110">
                <a:extLst>
                  <a:ext uri="{FF2B5EF4-FFF2-40B4-BE49-F238E27FC236}">
                    <a16:creationId xmlns:a16="http://schemas.microsoft.com/office/drawing/2014/main" id="{F55A5888-A840-4A56-AF3C-CA09ECE91DC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75178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" name="TextBox 54"/>
              <p:cNvSpPr txBox="1"/>
              <p:nvPr/>
            </p:nvSpPr>
            <p:spPr>
              <a:xfrm>
                <a:off x="6607996" y="131049"/>
                <a:ext cx="538703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2025</a:t>
                </a:r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3DD51B6C-5BE0-400F-A492-B8043F17AD32}"/>
                </a:ext>
              </a:extLst>
            </p:cNvPr>
            <p:cNvGrpSpPr/>
            <p:nvPr/>
          </p:nvGrpSpPr>
          <p:grpSpPr>
            <a:xfrm>
              <a:off x="8188565" y="131049"/>
              <a:ext cx="557706" cy="6575271"/>
              <a:chOff x="8177306" y="131049"/>
              <a:chExt cx="557706" cy="6575271"/>
            </a:xfrm>
          </p:grpSpPr>
          <p:cxnSp>
            <p:nvCxnSpPr>
              <p:cNvPr id="112" name="Straight Connector 111">
                <a:extLst>
                  <a:ext uri="{FF2B5EF4-FFF2-40B4-BE49-F238E27FC236}">
                    <a16:creationId xmlns:a16="http://schemas.microsoft.com/office/drawing/2014/main" id="{8D1C54F9-718A-44A5-BDDE-8A6A2DC9D73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57386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4BC0F3E0-DBDC-4BB7-9FA1-13031CFFF366}"/>
                  </a:ext>
                </a:extLst>
              </p:cNvPr>
              <p:cNvSpPr txBox="1"/>
              <p:nvPr/>
            </p:nvSpPr>
            <p:spPr>
              <a:xfrm>
                <a:off x="8177306" y="131049"/>
                <a:ext cx="557706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2026</a:t>
                </a:r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5EF75C18-86A1-4A26-9870-D85B94E986AE}"/>
                </a:ext>
              </a:extLst>
            </p:cNvPr>
            <p:cNvGrpSpPr/>
            <p:nvPr/>
          </p:nvGrpSpPr>
          <p:grpSpPr>
            <a:xfrm>
              <a:off x="9719036" y="131049"/>
              <a:ext cx="540719" cy="6575271"/>
              <a:chOff x="9698705" y="131049"/>
              <a:chExt cx="540719" cy="6575271"/>
            </a:xfrm>
          </p:grpSpPr>
          <p:cxnSp>
            <p:nvCxnSpPr>
              <p:cNvPr id="113" name="Straight Connector 112">
                <a:extLst>
                  <a:ext uri="{FF2B5EF4-FFF2-40B4-BE49-F238E27FC236}">
                    <a16:creationId xmlns:a16="http://schemas.microsoft.com/office/drawing/2014/main" id="{6D0EEB5D-2484-4889-AF2F-E609AD4D50F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967305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F2D9A760-730C-4070-B5DD-5B33307EF832}"/>
                  </a:ext>
                </a:extLst>
              </p:cNvPr>
              <p:cNvSpPr txBox="1"/>
              <p:nvPr/>
            </p:nvSpPr>
            <p:spPr>
              <a:xfrm>
                <a:off x="9698705" y="131049"/>
                <a:ext cx="540719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2027</a:t>
                </a:r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6353AD96-92B5-42CA-80FB-7F9C989EFC17}"/>
                </a:ext>
              </a:extLst>
            </p:cNvPr>
            <p:cNvGrpSpPr/>
            <p:nvPr/>
          </p:nvGrpSpPr>
          <p:grpSpPr>
            <a:xfrm>
              <a:off x="2568812" y="436009"/>
              <a:ext cx="6013325" cy="200051"/>
              <a:chOff x="2573747" y="456142"/>
              <a:chExt cx="6013325" cy="200051"/>
            </a:xfrm>
          </p:grpSpPr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322EDE35-E996-4E26-A2C4-B522BD2B54B9}"/>
                  </a:ext>
                </a:extLst>
              </p:cNvPr>
              <p:cNvSpPr txBox="1"/>
              <p:nvPr/>
            </p:nvSpPr>
            <p:spPr>
              <a:xfrm>
                <a:off x="3579874" y="456142"/>
                <a:ext cx="27928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141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5ED0DA2B-7F49-4238-BEAA-0F0EB751488C}"/>
                  </a:ext>
                </a:extLst>
              </p:cNvPr>
              <p:cNvSpPr txBox="1"/>
              <p:nvPr/>
            </p:nvSpPr>
            <p:spPr>
              <a:xfrm>
                <a:off x="5152184" y="456142"/>
                <a:ext cx="277842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145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D674251F-AD3A-4A84-ABBF-0028148E06B1}"/>
                  </a:ext>
                </a:extLst>
              </p:cNvPr>
              <p:cNvSpPr txBox="1"/>
              <p:nvPr/>
            </p:nvSpPr>
            <p:spPr>
              <a:xfrm>
                <a:off x="6721694" y="456142"/>
                <a:ext cx="283601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149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02C02753-2901-415E-BBC6-762696029A9A}"/>
                  </a:ext>
                </a:extLst>
              </p:cNvPr>
              <p:cNvSpPr txBox="1"/>
              <p:nvPr/>
            </p:nvSpPr>
            <p:spPr>
              <a:xfrm>
                <a:off x="8313547" y="456142"/>
                <a:ext cx="273525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153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0C810F66-2A0F-4106-933B-6080789A86CD}"/>
                  </a:ext>
                </a:extLst>
              </p:cNvPr>
              <p:cNvSpPr txBox="1"/>
              <p:nvPr/>
            </p:nvSpPr>
            <p:spPr>
              <a:xfrm>
                <a:off x="3975774" y="456142"/>
                <a:ext cx="27928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142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533A0AE2-9FA9-4441-B260-F5626E7C8923}"/>
                  </a:ext>
                </a:extLst>
              </p:cNvPr>
              <p:cNvSpPr txBox="1"/>
              <p:nvPr/>
            </p:nvSpPr>
            <p:spPr>
              <a:xfrm>
                <a:off x="4369194" y="456142"/>
                <a:ext cx="277842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143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9ABD7971-52EF-49D3-8606-17D2488D8C44}"/>
                  </a:ext>
                </a:extLst>
              </p:cNvPr>
              <p:cNvSpPr txBox="1"/>
              <p:nvPr/>
            </p:nvSpPr>
            <p:spPr>
              <a:xfrm>
                <a:off x="4758931" y="456142"/>
                <a:ext cx="282161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144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F8167102-02AA-408E-ADBD-EE81A9E64003}"/>
                  </a:ext>
                </a:extLst>
              </p:cNvPr>
              <p:cNvSpPr txBox="1"/>
              <p:nvPr/>
            </p:nvSpPr>
            <p:spPr>
              <a:xfrm>
                <a:off x="5542000" y="456142"/>
                <a:ext cx="283601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146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4E3C137F-D699-4894-8653-7C3D1699460F}"/>
                  </a:ext>
                </a:extLst>
              </p:cNvPr>
              <p:cNvSpPr txBox="1"/>
              <p:nvPr/>
            </p:nvSpPr>
            <p:spPr>
              <a:xfrm>
                <a:off x="5937576" y="456142"/>
                <a:ext cx="277842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147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4760B1AE-E318-48F7-9645-87FB1899D415}"/>
                  </a:ext>
                </a:extLst>
              </p:cNvPr>
              <p:cNvSpPr txBox="1"/>
              <p:nvPr/>
            </p:nvSpPr>
            <p:spPr>
              <a:xfrm>
                <a:off x="6327475" y="456142"/>
                <a:ext cx="285041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148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5B65AB71-9087-4E29-95DD-E3D7DFFFE7F4}"/>
                  </a:ext>
                </a:extLst>
              </p:cNvPr>
              <p:cNvSpPr txBox="1"/>
              <p:nvPr/>
            </p:nvSpPr>
            <p:spPr>
              <a:xfrm>
                <a:off x="7119595" y="456142"/>
                <a:ext cx="27640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150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D12775B8-0C14-45C8-9315-E3AA1A5543FC}"/>
                  </a:ext>
                </a:extLst>
              </p:cNvPr>
              <p:cNvSpPr txBox="1"/>
              <p:nvPr/>
            </p:nvSpPr>
            <p:spPr>
              <a:xfrm>
                <a:off x="7517818" y="456142"/>
                <a:ext cx="27496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151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0E99CD9B-E61E-47DE-9C23-3C41E5496959}"/>
                  </a:ext>
                </a:extLst>
              </p:cNvPr>
              <p:cNvSpPr txBox="1"/>
              <p:nvPr/>
            </p:nvSpPr>
            <p:spPr>
              <a:xfrm>
                <a:off x="7915325" y="456142"/>
                <a:ext cx="27496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152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08C20783-1301-4CC6-BE69-DA8DEE645539}"/>
                  </a:ext>
                </a:extLst>
              </p:cNvPr>
              <p:cNvSpPr txBox="1"/>
              <p:nvPr/>
            </p:nvSpPr>
            <p:spPr>
              <a:xfrm>
                <a:off x="2573747" y="456142"/>
                <a:ext cx="849587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MPEG meeting: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</p:grp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28997AE-938D-43B9-9947-37ED82B4A88A}"/>
              </a:ext>
            </a:extLst>
          </p:cNvPr>
          <p:cNvGrpSpPr/>
          <p:nvPr/>
        </p:nvGrpSpPr>
        <p:grpSpPr>
          <a:xfrm>
            <a:off x="1270485" y="666688"/>
            <a:ext cx="10685733" cy="5805517"/>
            <a:chOff x="2989556" y="354233"/>
            <a:chExt cx="10685733" cy="6120265"/>
          </a:xfrm>
        </p:grpSpPr>
        <p:sp>
          <p:nvSpPr>
            <p:cNvPr id="30" name="TextBox 29"/>
            <p:cNvSpPr txBox="1"/>
            <p:nvPr/>
          </p:nvSpPr>
          <p:spPr>
            <a:xfrm>
              <a:off x="2989556" y="354233"/>
              <a:ext cx="4228329" cy="272390"/>
            </a:xfrm>
            <a:prstGeom prst="rightArrow">
              <a:avLst>
                <a:gd name="adj1" fmla="val 50969"/>
                <a:gd name="adj2" fmla="val 47829"/>
              </a:avLst>
            </a:prstGeom>
            <a:gradFill>
              <a:gsLst>
                <a:gs pos="0">
                  <a:schemeClr val="bg1"/>
                </a:gs>
                <a:gs pos="100000">
                  <a:schemeClr val="accent4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 dirty="0" err="1"/>
                <a:t>Lenslet</a:t>
              </a:r>
              <a:r>
                <a:rPr lang="en-GB" sz="1200" dirty="0"/>
                <a:t> video coding for dense light fields 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4FB8998D-A96F-462E-99C3-05C6D5A1B856}"/>
                </a:ext>
              </a:extLst>
            </p:cNvPr>
            <p:cNvSpPr txBox="1"/>
            <p:nvPr/>
          </p:nvSpPr>
          <p:spPr>
            <a:xfrm>
              <a:off x="4454605" y="1335308"/>
              <a:ext cx="4487402" cy="328324"/>
            </a:xfrm>
            <a:prstGeom prst="rightArrow">
              <a:avLst>
                <a:gd name="adj1" fmla="val 54721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accent4">
                    <a:lumMod val="75000"/>
                  </a:schemeClr>
                </a:gs>
              </a:gsLst>
              <a:lin ang="0" scaled="0"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 i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</a:defRPr>
              </a:lvl1pPr>
            </a:lstStyle>
            <a:p>
              <a:pPr algn="r"/>
              <a:r>
                <a:rPr lang="en-GB" i="0" dirty="0"/>
                <a:t>Enhanced compression beyond VVC capabilities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46030D51-3357-4735-943D-3213D203B034}"/>
                </a:ext>
              </a:extLst>
            </p:cNvPr>
            <p:cNvSpPr txBox="1"/>
            <p:nvPr/>
          </p:nvSpPr>
          <p:spPr>
            <a:xfrm>
              <a:off x="3410815" y="1066681"/>
              <a:ext cx="4696356" cy="282060"/>
            </a:xfrm>
            <a:prstGeom prst="rightArrow">
              <a:avLst>
                <a:gd name="adj1" fmla="val 52605"/>
                <a:gd name="adj2" fmla="val 53919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chemeClr val="accent4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Neural network-based video compression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40D19399-7260-4B02-A87C-41EAEE11FCD2}"/>
                </a:ext>
              </a:extLst>
            </p:cNvPr>
            <p:cNvSpPr txBox="1"/>
            <p:nvPr/>
          </p:nvSpPr>
          <p:spPr>
            <a:xfrm>
              <a:off x="10482564" y="4738626"/>
              <a:ext cx="3192725" cy="173587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76197" tIns="38098" rIns="76197" bIns="38098" rtlCol="0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3400" b="1" i="0" u="none" strike="noStrike" kern="1200" cap="none" spc="0" normalizeH="0" baseline="0" dirty="0">
                  <a:ln>
                    <a:noFill/>
                  </a:ln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orbel" panose="020B0503020204020204"/>
                  <a:ea typeface="+mn-ea"/>
                  <a:cs typeface="+mn-cs"/>
                </a:rPr>
                <a:t>Major Maintenance items</a:t>
              </a:r>
            </a:p>
          </p:txBody>
        </p: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91A5E3D1-816C-DD43-BAEB-4494E29BA624}"/>
                </a:ext>
              </a:extLst>
            </p:cNvPr>
            <p:cNvSpPr txBox="1"/>
            <p:nvPr/>
          </p:nvSpPr>
          <p:spPr>
            <a:xfrm>
              <a:off x="4514772" y="1666338"/>
              <a:ext cx="3592400" cy="364282"/>
            </a:xfrm>
            <a:prstGeom prst="rightArrow">
              <a:avLst>
                <a:gd name="adj1" fmla="val 55318"/>
                <a:gd name="adj2" fmla="val 60002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chemeClr val="accent4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dirty="0"/>
                <a:t>Implicit neural visual representation</a:t>
              </a:r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10936719" y="2117244"/>
              <a:ext cx="2733897" cy="632698"/>
            </a:xfrm>
            <a:prstGeom prst="rect">
              <a:avLst/>
            </a:prstGeom>
            <a:noFill/>
          </p:spPr>
          <p:txBody>
            <a:bodyPr wrap="square" lIns="76197" tIns="38098" rIns="76197" bIns="38098" rtlCol="0">
              <a:spAutoFit/>
            </a:bodyPr>
            <a:lstStyle/>
            <a:p>
              <a:pPr algn="r"/>
              <a:r>
                <a:rPr lang="en-GB" sz="3400" b="1" dirty="0">
                  <a:solidFill>
                    <a:schemeClr val="accent4">
                      <a:lumMod val="60000"/>
                      <a:lumOff val="4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Explorations</a:t>
              </a:r>
            </a:p>
          </p:txBody>
        </p:sp>
      </p:grpSp>
      <p:sp>
        <p:nvSpPr>
          <p:cNvPr id="119" name="TextBox 118">
            <a:extLst>
              <a:ext uri="{FF2B5EF4-FFF2-40B4-BE49-F238E27FC236}">
                <a16:creationId xmlns:a16="http://schemas.microsoft.com/office/drawing/2014/main" id="{F61D987E-103C-4948-B11F-4CD5B3B95A31}"/>
              </a:ext>
            </a:extLst>
          </p:cNvPr>
          <p:cNvSpPr txBox="1"/>
          <p:nvPr/>
        </p:nvSpPr>
        <p:spPr>
          <a:xfrm>
            <a:off x="3403687" y="5133451"/>
            <a:ext cx="2053948" cy="250451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FFFF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Video supplemental enhancement information v4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20C86FC-B86B-B1A3-037F-2A8FB4625AE8}"/>
              </a:ext>
            </a:extLst>
          </p:cNvPr>
          <p:cNvSpPr txBox="1"/>
          <p:nvPr/>
        </p:nvSpPr>
        <p:spPr>
          <a:xfrm>
            <a:off x="1348844" y="2562275"/>
            <a:ext cx="5874092" cy="401039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chemeClr val="accent4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Render-based architectures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105C84-8F42-2136-E4E1-04469A961741}"/>
              </a:ext>
            </a:extLst>
          </p:cNvPr>
          <p:cNvSpPr txBox="1"/>
          <p:nvPr/>
        </p:nvSpPr>
        <p:spPr>
          <a:xfrm>
            <a:off x="1123941" y="5982470"/>
            <a:ext cx="2632515" cy="292031"/>
          </a:xfrm>
          <a:prstGeom prst="rightArrow">
            <a:avLst>
              <a:gd name="adj1" fmla="val 60230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FFFF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MPEG-2 Transport Stream v5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2871C4E-F280-5C6D-47B3-A9839C7288AF}"/>
              </a:ext>
            </a:extLst>
          </p:cNvPr>
          <p:cNvSpPr txBox="1"/>
          <p:nvPr/>
        </p:nvSpPr>
        <p:spPr>
          <a:xfrm>
            <a:off x="8768002" y="445529"/>
            <a:ext cx="304566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157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6AEFA23-882C-E5BE-E0FA-C5529F640EE9}"/>
              </a:ext>
            </a:extLst>
          </p:cNvPr>
          <p:cNvSpPr txBox="1"/>
          <p:nvPr/>
        </p:nvSpPr>
        <p:spPr>
          <a:xfrm>
            <a:off x="7437745" y="445529"/>
            <a:ext cx="309374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154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E686581-8319-A3DA-176A-4AECA1A46F3D}"/>
              </a:ext>
            </a:extLst>
          </p:cNvPr>
          <p:cNvSpPr txBox="1"/>
          <p:nvPr/>
        </p:nvSpPr>
        <p:spPr>
          <a:xfrm>
            <a:off x="7882767" y="445529"/>
            <a:ext cx="304566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155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0CAE41D-BF47-BBB9-19FE-CB6BE37EEC46}"/>
              </a:ext>
            </a:extLst>
          </p:cNvPr>
          <p:cNvSpPr txBox="1"/>
          <p:nvPr/>
        </p:nvSpPr>
        <p:spPr>
          <a:xfrm>
            <a:off x="8322179" y="445529"/>
            <a:ext cx="310978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156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79BF24C-D919-A155-A546-6C6B188BBCF1}"/>
              </a:ext>
            </a:extLst>
          </p:cNvPr>
          <p:cNvSpPr txBox="1"/>
          <p:nvPr/>
        </p:nvSpPr>
        <p:spPr>
          <a:xfrm>
            <a:off x="654917" y="2191301"/>
            <a:ext cx="6581534" cy="401039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chemeClr val="accent4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6</a:t>
            </a:r>
            <a:r>
              <a:rPr lang="en-GB"/>
              <a:t>G </a:t>
            </a:r>
            <a:r>
              <a:rPr lang="en-GB" dirty="0"/>
              <a:t>opportunities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ABA402E-0084-E37F-DB8A-3DE148465EB6}"/>
              </a:ext>
            </a:extLst>
          </p:cNvPr>
          <p:cNvSpPr txBox="1"/>
          <p:nvPr/>
        </p:nvSpPr>
        <p:spPr>
          <a:xfrm>
            <a:off x="1318674" y="5526400"/>
            <a:ext cx="5154959" cy="292031"/>
          </a:xfrm>
          <a:prstGeom prst="rightArrow">
            <a:avLst>
              <a:gd name="adj1" fmla="val 60230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FFFF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MPEG 4 audio conformance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1130201-9F2A-853B-B1CC-1FF8AB3B4B86}"/>
              </a:ext>
            </a:extLst>
          </p:cNvPr>
          <p:cNvSpPr txBox="1"/>
          <p:nvPr/>
        </p:nvSpPr>
        <p:spPr>
          <a:xfrm>
            <a:off x="3682716" y="3391233"/>
            <a:ext cx="3264678" cy="380827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chemeClr val="accent4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AI support for representation and search of genomic data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92D293B-7136-C75F-A4AB-75C2DA054E31}"/>
              </a:ext>
            </a:extLst>
          </p:cNvPr>
          <p:cNvSpPr txBox="1"/>
          <p:nvPr/>
        </p:nvSpPr>
        <p:spPr>
          <a:xfrm>
            <a:off x="1960038" y="999929"/>
            <a:ext cx="3538776" cy="296115"/>
          </a:xfrm>
          <a:prstGeom prst="rightArrow">
            <a:avLst>
              <a:gd name="adj1" fmla="val 59315"/>
              <a:gd name="adj2" fmla="val 50000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chemeClr val="accent4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Generative Face video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0F59FAE-7063-EB72-18F2-945B6ABDA8EC}"/>
              </a:ext>
            </a:extLst>
          </p:cNvPr>
          <p:cNvSpPr txBox="1"/>
          <p:nvPr/>
        </p:nvSpPr>
        <p:spPr>
          <a:xfrm>
            <a:off x="2579799" y="2940455"/>
            <a:ext cx="4686471" cy="401039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chemeClr val="accent4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Avatar Coding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8324F1A-AE0A-0F76-5234-6CBCED533A66}"/>
              </a:ext>
            </a:extLst>
          </p:cNvPr>
          <p:cNvSpPr txBox="1"/>
          <p:nvPr/>
        </p:nvSpPr>
        <p:spPr>
          <a:xfrm>
            <a:off x="3587686" y="3778268"/>
            <a:ext cx="3892601" cy="380827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chemeClr val="accent4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Management of privacy and protection of genomic data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41DD45B-55C6-E264-EB11-A2F6FB1F5CBC}"/>
              </a:ext>
            </a:extLst>
          </p:cNvPr>
          <p:cNvSpPr txBox="1"/>
          <p:nvPr/>
        </p:nvSpPr>
        <p:spPr>
          <a:xfrm>
            <a:off x="3599410" y="4088889"/>
            <a:ext cx="3264678" cy="380827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chemeClr val="accent4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Indication of AI generated/altered content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D7F9B97-2D67-0679-66C0-4C4C4F6B5F14}"/>
              </a:ext>
            </a:extLst>
          </p:cNvPr>
          <p:cNvSpPr txBox="1"/>
          <p:nvPr/>
        </p:nvSpPr>
        <p:spPr>
          <a:xfrm>
            <a:off x="3398521" y="4603822"/>
            <a:ext cx="2076146" cy="343347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FFFF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Versatile Video Coding v 4</a:t>
            </a:r>
          </a:p>
        </p:txBody>
      </p:sp>
    </p:spTree>
    <p:extLst>
      <p:ext uri="{BB962C8B-B14F-4D97-AF65-F5344CB8AC3E}">
        <p14:creationId xmlns:p14="http://schemas.microsoft.com/office/powerpoint/2010/main" val="17998273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2487" y="43847"/>
            <a:ext cx="5964195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z="44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MPEG-I (ISO/IEC 23090)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278" y="1737463"/>
            <a:ext cx="5964195" cy="4783089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endParaRPr lang="en-US" sz="1300" b="1" i="1" dirty="0">
              <a:solidFill>
                <a:schemeClr val="accent3"/>
              </a:solidFill>
            </a:endParaRPr>
          </a:p>
          <a:p>
            <a:pPr marL="0" indent="0">
              <a:buNone/>
            </a:pPr>
            <a:r>
              <a:rPr lang="en-US" sz="4000" b="1" dirty="0">
                <a:solidFill>
                  <a:schemeClr val="accent3"/>
                </a:solidFill>
              </a:rPr>
              <a:t>Parts</a:t>
            </a:r>
            <a:r>
              <a:rPr lang="en-US" dirty="0"/>
              <a:t>: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Architectures for Immersive Media (Technical Report)</a:t>
            </a:r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Omnidirectional </a:t>
            </a:r>
            <a:r>
              <a:rPr lang="en-GB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MediA</a:t>
            </a: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Format (OMAF)</a:t>
            </a:r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Versatile Video Coding</a:t>
            </a:r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Immersive Audio</a:t>
            </a:r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Video-based Point Cloud Compression (V-PCC)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Metrics for Immersive Services and Applications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Metadata for Immersive Services and Applications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Network-Based Media Processing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Geometry-based Point Cloud Compression (G-PCC)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Carriage of Video Point Cloud Data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Implementation Guidelines for Network-based Media Processing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MPEG Immersive Video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Video Decoding Interface for Immersive Media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MPEG-I Scene Description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Conformance testing for versatile video coding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CA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Reference software for versatile video coding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CA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Reference software and conformance for OMAF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CA" sz="2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Carriage of geometry-based point cloud compression data </a:t>
            </a:r>
          </a:p>
          <a:p>
            <a:pPr marL="857234" lvl="1" indent="-457200">
              <a:buFont typeface="+mj-lt"/>
              <a:buAutoNum type="arabicPeriod"/>
            </a:pPr>
            <a:endParaRPr lang="en-CA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400034" lvl="1" indent="0">
              <a:buNone/>
            </a:pPr>
            <a:endParaRPr lang="en-CA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endParaRPr lang="en-CA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400034" lvl="1" indent="0">
              <a:buNone/>
            </a:pPr>
            <a:endParaRPr lang="en-GB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endParaRPr lang="en-GB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endParaRPr lang="en-GB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C9A5647-2943-014E-8F55-12F60638DEA3}"/>
              </a:ext>
            </a:extLst>
          </p:cNvPr>
          <p:cNvSpPr txBox="1"/>
          <p:nvPr/>
        </p:nvSpPr>
        <p:spPr>
          <a:xfrm>
            <a:off x="2113011" y="939108"/>
            <a:ext cx="82419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3"/>
                </a:solidFill>
              </a:rPr>
              <a:t>Coded Representation of Immersive Media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90FA8803-CAEC-9140-B685-B94892D4E37B}"/>
              </a:ext>
            </a:extLst>
          </p:cNvPr>
          <p:cNvSpPr txBox="1">
            <a:spLocks/>
          </p:cNvSpPr>
          <p:nvPr/>
        </p:nvSpPr>
        <p:spPr>
          <a:xfrm>
            <a:off x="5636800" y="1742653"/>
            <a:ext cx="6594389" cy="4791329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13000"/>
                        <a:lumOff val="87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sz="1300" b="1" i="1" dirty="0">
              <a:solidFill>
                <a:schemeClr val="accent3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11200" b="1" dirty="0">
                <a:solidFill>
                  <a:schemeClr val="accent3"/>
                </a:solidFill>
              </a:rPr>
              <a:t>Parts</a:t>
            </a:r>
            <a:r>
              <a:rPr lang="en-US" sz="11200" dirty="0"/>
              <a:t>:</a:t>
            </a:r>
          </a:p>
          <a:p>
            <a:pPr marL="1374775" lvl="1" indent="-1143000">
              <a:buFont typeface="+mj-lt"/>
              <a:buAutoNum type="arabicPeriod" startAt="19"/>
            </a:pPr>
            <a:r>
              <a:rPr lang="en-GB" sz="6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Reference software for V-PCC</a:t>
            </a:r>
          </a:p>
          <a:p>
            <a:pPr marL="1374775" lvl="1" indent="-1143000">
              <a:buFont typeface="+mj-lt"/>
              <a:buAutoNum type="arabicPeriod" startAt="19"/>
            </a:pPr>
            <a:r>
              <a:rPr lang="en-GB" sz="6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Conformance for V-PCC</a:t>
            </a:r>
          </a:p>
          <a:p>
            <a:pPr marL="1374775" lvl="1" indent="-1143000">
              <a:buFont typeface="+mj-lt"/>
              <a:buAutoNum type="arabicPeriod" startAt="19"/>
            </a:pPr>
            <a:r>
              <a:rPr lang="en-GB" sz="6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Reference software for G-PCC</a:t>
            </a:r>
          </a:p>
          <a:p>
            <a:pPr marL="1374775" lvl="1" indent="-1143000">
              <a:buFont typeface="+mj-lt"/>
              <a:buAutoNum type="arabicPeriod" startAt="19"/>
            </a:pPr>
            <a:r>
              <a:rPr lang="en-GB" sz="6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Conformance for G-PCC</a:t>
            </a:r>
          </a:p>
          <a:p>
            <a:pPr marL="1374775" lvl="1" indent="-1143000">
              <a:buFont typeface="+mj-lt"/>
              <a:buAutoNum type="arabicPeriod" startAt="19"/>
            </a:pPr>
            <a:r>
              <a:rPr lang="en-GB" sz="6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Conformance and reference software for MPEG Immersive Video</a:t>
            </a:r>
          </a:p>
          <a:p>
            <a:pPr marL="1374775" lvl="1" indent="-1143000">
              <a:buFont typeface="+mj-lt"/>
              <a:buAutoNum type="arabicPeriod" startAt="19"/>
            </a:pPr>
            <a:r>
              <a:rPr lang="en-CA" sz="6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Conformance and reference software for Scene Description for MPEG Media</a:t>
            </a:r>
          </a:p>
          <a:p>
            <a:pPr marL="1374775" lvl="1" indent="-1143000">
              <a:buFont typeface="+mj-lt"/>
              <a:buAutoNum type="arabicPeriod" startAt="19"/>
            </a:pPr>
            <a:r>
              <a:rPr lang="en-US" sz="6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Conformance and reference software for carriage of  V-PCC data</a:t>
            </a:r>
          </a:p>
          <a:p>
            <a:pPr marL="1374775" lvl="1" indent="-1143000">
              <a:buFont typeface="+mj-lt"/>
              <a:buAutoNum type="arabicPeriod" startAt="19"/>
            </a:pPr>
            <a:r>
              <a:rPr lang="en-GB" sz="6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Conformance and reference software for carriage of G-PCC data</a:t>
            </a:r>
          </a:p>
          <a:p>
            <a:pPr marL="1374775" lvl="1" indent="-1143000">
              <a:buFont typeface="+mj-lt"/>
              <a:buAutoNum type="arabicPeriod" startAt="19"/>
            </a:pPr>
            <a:r>
              <a:rPr lang="en-US" sz="6000" dirty="0">
                <a:solidFill>
                  <a:schemeClr val="tx1"/>
                </a:solidFill>
              </a:rPr>
              <a:t>Media, renderers, and game engines for render- based systems and applications </a:t>
            </a:r>
            <a:endParaRPr lang="en-GB" sz="6000" dirty="0">
              <a:solidFill>
                <a:schemeClr val="tx1"/>
              </a:solidFill>
            </a:endParaRPr>
          </a:p>
          <a:p>
            <a:pPr marL="1374775" lvl="1" indent="-1143000">
              <a:buFont typeface="+mj-lt"/>
              <a:buAutoNum type="arabicPeriod" startAt="19"/>
            </a:pPr>
            <a:r>
              <a:rPr lang="en-US" sz="6000" dirty="0">
                <a:solidFill>
                  <a:schemeClr val="tx1"/>
                </a:solidFill>
              </a:rPr>
              <a:t>Efficient 3D graphics media representation for render-based systems and applications </a:t>
            </a:r>
          </a:p>
          <a:p>
            <a:pPr marL="1374775" lvl="1" indent="-1143000">
              <a:buFont typeface="+mj-lt"/>
              <a:buAutoNum type="arabicPeriod" startAt="19"/>
            </a:pPr>
            <a:r>
              <a:rPr lang="en-US" sz="6000" dirty="0">
                <a:solidFill>
                  <a:schemeClr val="tx1"/>
                </a:solidFill>
              </a:rPr>
              <a:t>Dynamic mesh coding</a:t>
            </a:r>
          </a:p>
          <a:p>
            <a:pPr marL="1374775" lvl="1" indent="-1143000">
              <a:buFont typeface="+mj-lt"/>
              <a:buAutoNum type="arabicPeriod" startAt="19"/>
            </a:pPr>
            <a:r>
              <a:rPr lang="en-US" sz="6000" dirty="0">
                <a:solidFill>
                  <a:schemeClr val="tx1"/>
                </a:solidFill>
              </a:rPr>
              <a:t>Low latency, low complexity codec for LiDAR</a:t>
            </a:r>
          </a:p>
          <a:p>
            <a:pPr marL="1374775" lvl="1" indent="-1143000">
              <a:buFont typeface="+mj-lt"/>
              <a:buAutoNum type="arabicPeriod" startAt="19"/>
            </a:pPr>
            <a:r>
              <a:rPr lang="en-US" sz="6000" dirty="0">
                <a:solidFill>
                  <a:schemeClr val="tx1"/>
                </a:solidFill>
              </a:rPr>
              <a:t>Haptics Coding</a:t>
            </a:r>
          </a:p>
          <a:p>
            <a:pPr marL="1374775" lvl="1" indent="-1143000">
              <a:buFont typeface="+mj-lt"/>
              <a:buAutoNum type="arabicPeriod" startAt="19"/>
            </a:pPr>
            <a:r>
              <a:rPr lang="en-US" sz="6000" dirty="0">
                <a:solidFill>
                  <a:schemeClr val="tx1"/>
                </a:solidFill>
              </a:rPr>
              <a:t>Carriage of haptics data</a:t>
            </a:r>
          </a:p>
          <a:p>
            <a:pPr marL="1374775" lvl="1" indent="-1143000">
              <a:buFont typeface="+mj-lt"/>
              <a:buAutoNum type="arabicPeriod" startAt="19"/>
            </a:pPr>
            <a:r>
              <a:rPr lang="en-US" sz="6000" dirty="0">
                <a:solidFill>
                  <a:schemeClr val="tx1"/>
                </a:solidFill>
              </a:rPr>
              <a:t>Conformance and reference software for haptics coding</a:t>
            </a:r>
          </a:p>
          <a:p>
            <a:pPr marL="1374775" lvl="1" indent="-1143000">
              <a:buFont typeface="+mj-lt"/>
              <a:buAutoNum type="arabicPeriod" startAt="19"/>
            </a:pPr>
            <a:r>
              <a:rPr lang="en-US" sz="6000" dirty="0">
                <a:solidFill>
                  <a:schemeClr val="tx1"/>
                </a:solidFill>
              </a:rPr>
              <a:t>Immersive audio reference software</a:t>
            </a:r>
          </a:p>
          <a:p>
            <a:pPr marL="1374775" lvl="1" indent="-1143000">
              <a:buFont typeface="+mj-lt"/>
              <a:buAutoNum type="arabicPeriod" startAt="19"/>
            </a:pPr>
            <a:r>
              <a:rPr lang="en-US" sz="6000" dirty="0">
                <a:solidFill>
                  <a:schemeClr val="tx1"/>
                </a:solidFill>
              </a:rPr>
              <a:t>Conformance and reference software for low latency, low complexity LiDAR coding</a:t>
            </a:r>
          </a:p>
          <a:p>
            <a:pPr marL="400034" lvl="1" indent="0">
              <a:buNone/>
            </a:pPr>
            <a:endParaRPr lang="en-GB" sz="27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3605957-75BB-4D4F-B8DF-D8623256BB2D}"/>
              </a:ext>
            </a:extLst>
          </p:cNvPr>
          <p:cNvSpPr txBox="1"/>
          <p:nvPr/>
        </p:nvSpPr>
        <p:spPr>
          <a:xfrm>
            <a:off x="284205" y="247135"/>
            <a:ext cx="18288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An example of our current activities</a:t>
            </a:r>
          </a:p>
        </p:txBody>
      </p:sp>
    </p:spTree>
    <p:extLst>
      <p:ext uri="{BB962C8B-B14F-4D97-AF65-F5344CB8AC3E}">
        <p14:creationId xmlns:p14="http://schemas.microsoft.com/office/powerpoint/2010/main" val="17414625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09716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90862C1-79FD-8A44-A945-F95991C7B094}"/>
              </a:ext>
            </a:extLst>
          </p:cNvPr>
          <p:cNvSpPr txBox="1">
            <a:spLocks/>
          </p:cNvSpPr>
          <p:nvPr/>
        </p:nvSpPr>
        <p:spPr>
          <a:xfrm>
            <a:off x="2209800" y="4464028"/>
            <a:ext cx="9144000" cy="1641490"/>
          </a:xfrm>
          <a:prstGeom prst="rect">
            <a:avLst/>
          </a:prstGeom>
        </p:spPr>
        <p:txBody>
          <a:bodyPr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0" kern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13000"/>
                        <a:lumOff val="87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5300" b="1" dirty="0"/>
              <a:t>MPEG </a:t>
            </a:r>
            <a:r>
              <a:rPr lang="nl-NL" sz="5300" b="1" dirty="0" err="1"/>
              <a:t>Standardization</a:t>
            </a:r>
            <a:r>
              <a:rPr lang="nl-NL" sz="5300" b="1" dirty="0"/>
              <a:t> </a:t>
            </a:r>
            <a:r>
              <a:rPr lang="nl-NL" sz="5300" b="1" dirty="0" err="1"/>
              <a:t>Roadmap</a:t>
            </a:r>
            <a:br>
              <a:rPr lang="nl-NL" sz="5300" b="1" dirty="0"/>
            </a:br>
            <a:r>
              <a:rPr lang="nl-NL" sz="5300" b="1" dirty="0"/>
              <a:t>April 2024</a:t>
            </a:r>
          </a:p>
        </p:txBody>
      </p:sp>
      <p:pic>
        <p:nvPicPr>
          <p:cNvPr id="5" name="Picture 2" descr="https://encrypted-tbn0.gstatic.com/images?q=tbn:ANd9GcT0AI-_7G94ROplDuvmYwLoBt9at9CsdfUyvTr7lYZvaOOG7DqtkQsfPn4">
            <a:extLst>
              <a:ext uri="{FF2B5EF4-FFF2-40B4-BE49-F238E27FC236}">
                <a16:creationId xmlns:a16="http://schemas.microsoft.com/office/drawing/2014/main" id="{42FB4228-BB95-4A4D-923A-5464520030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38201" y="643464"/>
            <a:ext cx="8162924" cy="2343423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81372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GB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Why a standardization roadmap?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50725" y="1825625"/>
            <a:ext cx="102338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3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MPEG has created, and is still producing, media standards that enable </a:t>
            </a:r>
            <a:r>
              <a:rPr lang="en-GB" sz="3200" b="1" dirty="0">
                <a:solidFill>
                  <a:schemeClr val="accent3"/>
                </a:solidFill>
              </a:rPr>
              <a:t>huge markets to flourish</a:t>
            </a:r>
          </a:p>
          <a:p>
            <a:pPr marL="0" indent="0">
              <a:buNone/>
            </a:pPr>
            <a:endParaRPr lang="en-GB" sz="3200" b="1" dirty="0">
              <a:solidFill>
                <a:schemeClr val="accent3"/>
              </a:solidFill>
            </a:endParaRP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MPEG works on </a:t>
            </a:r>
            <a:r>
              <a:rPr lang="en-GB" b="1" dirty="0">
                <a:solidFill>
                  <a:schemeClr val="accent3"/>
                </a:solidFill>
              </a:rPr>
              <a:t>requirements from industry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Many industries are represented in MPEG, but not all of </a:t>
            </a:r>
            <a:r>
              <a:rPr lang="en-GB" b="1" dirty="0">
                <a:solidFill>
                  <a:schemeClr val="accent3"/>
                </a:solidFill>
              </a:rPr>
              <a:t>MPEG’s customers</a:t>
            </a:r>
            <a:r>
              <a:rPr lang="en-GB" b="1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can or need to participate in the process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MPEG wants to inform its customers about its </a:t>
            </a:r>
            <a:r>
              <a:rPr lang="en-GB" b="1" dirty="0">
                <a:solidFill>
                  <a:schemeClr val="accent3"/>
                </a:solidFill>
              </a:rPr>
              <a:t>long-term</a:t>
            </a:r>
            <a:r>
              <a:rPr lang="en-GB" dirty="0">
                <a:solidFill>
                  <a:schemeClr val="accent3"/>
                </a:solidFill>
              </a:rPr>
              <a:t> </a:t>
            </a:r>
            <a:r>
              <a:rPr lang="en-GB" b="1" dirty="0">
                <a:solidFill>
                  <a:schemeClr val="accent3"/>
                </a:solidFill>
              </a:rPr>
              <a:t>plans</a:t>
            </a:r>
            <a:r>
              <a:rPr lang="en-GB" dirty="0">
                <a:solidFill>
                  <a:schemeClr val="accent3"/>
                </a:solidFill>
              </a:rPr>
              <a:t> </a:t>
            </a:r>
            <a:b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</a:b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(~ 5 years out)</a:t>
            </a:r>
          </a:p>
          <a:p>
            <a:r>
              <a:rPr lang="en-GB" b="1" dirty="0">
                <a:solidFill>
                  <a:schemeClr val="accent3"/>
                </a:solidFill>
              </a:rPr>
              <a:t>MPEG collects feedback and requirements </a:t>
            </a: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from these customers</a:t>
            </a:r>
          </a:p>
        </p:txBody>
      </p:sp>
    </p:spTree>
    <p:extLst>
      <p:ext uri="{BB962C8B-B14F-4D97-AF65-F5344CB8AC3E}">
        <p14:creationId xmlns:p14="http://schemas.microsoft.com/office/powerpoint/2010/main" val="42860700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What is in the roadmap document?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1450" y="1825625"/>
            <a:ext cx="10233800" cy="4351338"/>
          </a:xfrm>
        </p:spPr>
        <p:txBody>
          <a:bodyPr/>
          <a:lstStyle/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Introduction of what and who MPEG is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88238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9EF19631-9E44-477F-BB5E-4F394E6D74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384" y="0"/>
            <a:ext cx="7534655" cy="6858000"/>
          </a:xfrm>
          <a:prstGeom prst="rect">
            <a:avLst/>
          </a:prstGeom>
          <a:solidFill>
            <a:schemeClr val="tx2">
              <a:alpha val="15000"/>
            </a:schemeClr>
          </a:solidFill>
          <a:ln>
            <a:noFill/>
          </a:ln>
          <a:effectLst>
            <a:innerShdw blurRad="139700" dist="50800" dir="5400000">
              <a:prstClr val="black">
                <a:alpha val="2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C2C036CA-B232-4189-916E-AEC4F90C93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48040" y="1"/>
            <a:ext cx="4643959" cy="6857996"/>
          </a:xfrm>
          <a:prstGeom prst="rect">
            <a:avLst/>
          </a:prstGeom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3BAF0DF-337D-0B4D-BF50-B263C6E43EC2}"/>
              </a:ext>
            </a:extLst>
          </p:cNvPr>
          <p:cNvSpPr txBox="1"/>
          <p:nvPr/>
        </p:nvSpPr>
        <p:spPr>
          <a:xfrm>
            <a:off x="8143257" y="638175"/>
            <a:ext cx="3417713" cy="55387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800">
                <a:latin typeface="+mj-lt"/>
                <a:ea typeface="+mj-ea"/>
                <a:cs typeface="+mj-cs"/>
              </a:rPr>
              <a:t>MPEG is a community of over 1000 global experts</a:t>
            </a:r>
          </a:p>
        </p:txBody>
      </p:sp>
      <p:graphicFrame>
        <p:nvGraphicFramePr>
          <p:cNvPr id="10" name="Content Placeholder 2">
            <a:extLst>
              <a:ext uri="{FF2B5EF4-FFF2-40B4-BE49-F238E27FC236}">
                <a16:creationId xmlns:a16="http://schemas.microsoft.com/office/drawing/2014/main" id="{7DBDFD50-BFAE-40AF-9A5E-05DE753BCCE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76314144"/>
              </p:ext>
            </p:extLst>
          </p:nvPr>
        </p:nvGraphicFramePr>
        <p:xfrm>
          <a:off x="627291" y="638175"/>
          <a:ext cx="6312150" cy="55387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6432333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73BAF0DF-337D-0B4D-BF50-B263C6E43EC2}"/>
              </a:ext>
            </a:extLst>
          </p:cNvPr>
          <p:cNvSpPr txBox="1"/>
          <p:nvPr/>
        </p:nvSpPr>
        <p:spPr>
          <a:xfrm>
            <a:off x="829993" y="89644"/>
            <a:ext cx="106633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MPEG organization under ISO/IEC JTC1/ SC29</a:t>
            </a:r>
          </a:p>
        </p:txBody>
      </p:sp>
      <p:sp>
        <p:nvSpPr>
          <p:cNvPr id="3" name="Left Brace 2">
            <a:extLst>
              <a:ext uri="{FF2B5EF4-FFF2-40B4-BE49-F238E27FC236}">
                <a16:creationId xmlns:a16="http://schemas.microsoft.com/office/drawing/2014/main" id="{A9A8D3F4-6AA3-1247-936F-6D369AC4A9E6}"/>
              </a:ext>
            </a:extLst>
          </p:cNvPr>
          <p:cNvSpPr/>
          <p:nvPr/>
        </p:nvSpPr>
        <p:spPr>
          <a:xfrm rot="16200000">
            <a:off x="5719149" y="-309642"/>
            <a:ext cx="803360" cy="11988447"/>
          </a:xfrm>
          <a:prstGeom prst="leftBrace">
            <a:avLst>
              <a:gd name="adj1" fmla="val 8333"/>
              <a:gd name="adj2" fmla="val 50098"/>
            </a:avLst>
          </a:prstGeom>
          <a:ln w="254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4C556853-BF66-3344-B9D5-98A677276FA7}"/>
              </a:ext>
            </a:extLst>
          </p:cNvPr>
          <p:cNvSpPr/>
          <p:nvPr/>
        </p:nvSpPr>
        <p:spPr>
          <a:xfrm>
            <a:off x="126608" y="1647445"/>
            <a:ext cx="1448972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2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Technical Requirements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49152B2D-C128-1D42-A071-B998D73E4D78}"/>
              </a:ext>
            </a:extLst>
          </p:cNvPr>
          <p:cNvSpPr/>
          <p:nvPr/>
        </p:nvSpPr>
        <p:spPr>
          <a:xfrm>
            <a:off x="82059" y="3042550"/>
            <a:ext cx="1577926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3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Systems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AE78D38C-542B-234A-B521-A87F02628910}"/>
              </a:ext>
            </a:extLst>
          </p:cNvPr>
          <p:cNvSpPr/>
          <p:nvPr/>
        </p:nvSpPr>
        <p:spPr>
          <a:xfrm>
            <a:off x="126604" y="4594064"/>
            <a:ext cx="1533381" cy="71119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4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Video Coding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EA72F415-3654-0045-819D-7719FC46CA77}"/>
              </a:ext>
            </a:extLst>
          </p:cNvPr>
          <p:cNvCxnSpPr>
            <a:cxnSpLocks/>
            <a:endCxn id="4" idx="3"/>
          </p:cNvCxnSpPr>
          <p:nvPr/>
        </p:nvCxnSpPr>
        <p:spPr>
          <a:xfrm flipH="1">
            <a:off x="1575580" y="2027978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A person wearing a suit and tie&#10;&#10;Description automatically generated with low confidence">
            <a:extLst>
              <a:ext uri="{FF2B5EF4-FFF2-40B4-BE49-F238E27FC236}">
                <a16:creationId xmlns:a16="http://schemas.microsoft.com/office/drawing/2014/main" id="{D58E7D8D-4BC8-D845-B444-E027EA2E25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1560" y="1528871"/>
            <a:ext cx="1003323" cy="1003323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9DB2636E-5801-0045-AE54-A78CC6A2C2E2}"/>
              </a:ext>
            </a:extLst>
          </p:cNvPr>
          <p:cNvSpPr txBox="1"/>
          <p:nvPr/>
        </p:nvSpPr>
        <p:spPr>
          <a:xfrm>
            <a:off x="2821447" y="1760136"/>
            <a:ext cx="16599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Igor Curcio,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WG2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Convenor</a:t>
            </a:r>
            <a:endParaRPr lang="en-US" b="1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23" name="Picture 22" descr="Youngkwon Lim, WG3 Convenor&#10;">
            <a:extLst>
              <a:ext uri="{FF2B5EF4-FFF2-40B4-BE49-F238E27FC236}">
                <a16:creationId xmlns:a16="http://schemas.microsoft.com/office/drawing/2014/main" id="{BA04FF1D-5378-E448-A66E-F75C9D3D16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63082" y="2930308"/>
            <a:ext cx="1012874" cy="1012874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CE60F113-6B2D-DD44-A446-CE4F9C8CEF2E}"/>
              </a:ext>
            </a:extLst>
          </p:cNvPr>
          <p:cNvSpPr txBox="1"/>
          <p:nvPr/>
        </p:nvSpPr>
        <p:spPr>
          <a:xfrm>
            <a:off x="2800537" y="3048482"/>
            <a:ext cx="14888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Youngkwon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Lim,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WG3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Convenor</a:t>
            </a:r>
          </a:p>
        </p:txBody>
      </p:sp>
      <p:pic>
        <p:nvPicPr>
          <p:cNvPr id="27" name="Picture 26" descr="A person wearing glasses&#10;&#10;Description automatically generated with medium confidence">
            <a:extLst>
              <a:ext uri="{FF2B5EF4-FFF2-40B4-BE49-F238E27FC236}">
                <a16:creationId xmlns:a16="http://schemas.microsoft.com/office/drawing/2014/main" id="{AB2EE162-1D61-CE40-97BE-E09BA747D8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71895" y="4439208"/>
            <a:ext cx="829094" cy="1126479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97201A23-096B-824C-84E3-E760A8C9768E}"/>
              </a:ext>
            </a:extLst>
          </p:cNvPr>
          <p:cNvSpPr txBox="1"/>
          <p:nvPr/>
        </p:nvSpPr>
        <p:spPr>
          <a:xfrm>
            <a:off x="2654091" y="4700618"/>
            <a:ext cx="1355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Lu Yu,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WG4 Convenor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DAC30E57-D6E8-FF48-A1CB-0F0EFB51E956}"/>
              </a:ext>
            </a:extLst>
          </p:cNvPr>
          <p:cNvSpPr/>
          <p:nvPr/>
        </p:nvSpPr>
        <p:spPr>
          <a:xfrm>
            <a:off x="3912636" y="907351"/>
            <a:ext cx="1628778" cy="76341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5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Joint Video Coding Team with ITU</a:t>
            </a:r>
          </a:p>
        </p:txBody>
      </p:sp>
      <p:pic>
        <p:nvPicPr>
          <p:cNvPr id="49" name="Picture 48" descr="A person in a suit and tie&#10;&#10;Description automatically generated with low confidence">
            <a:extLst>
              <a:ext uri="{FF2B5EF4-FFF2-40B4-BE49-F238E27FC236}">
                <a16:creationId xmlns:a16="http://schemas.microsoft.com/office/drawing/2014/main" id="{DDB20A0A-22F7-B941-B3EF-064E7917E21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53966" y="2004358"/>
            <a:ext cx="735744" cy="1065266"/>
          </a:xfrm>
          <a:prstGeom prst="rect">
            <a:avLst/>
          </a:prstGeom>
        </p:spPr>
      </p:pic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D0B58471-A354-984C-A6E5-0C2052A2E429}"/>
              </a:ext>
            </a:extLst>
          </p:cNvPr>
          <p:cNvCxnSpPr>
            <a:cxnSpLocks/>
          </p:cNvCxnSpPr>
          <p:nvPr/>
        </p:nvCxnSpPr>
        <p:spPr>
          <a:xfrm flipV="1">
            <a:off x="4753625" y="1682142"/>
            <a:ext cx="1" cy="33095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48A8387D-8C63-8C40-BE57-B3221EA045BB}"/>
              </a:ext>
            </a:extLst>
          </p:cNvPr>
          <p:cNvSpPr txBox="1"/>
          <p:nvPr/>
        </p:nvSpPr>
        <p:spPr>
          <a:xfrm>
            <a:off x="5072487" y="2115895"/>
            <a:ext cx="113929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Jens-Rainer Ohm, WG5 Convenor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26D8D3CD-A3BC-0741-9C50-2A7618A4420A}"/>
              </a:ext>
            </a:extLst>
          </p:cNvPr>
          <p:cNvSpPr/>
          <p:nvPr/>
        </p:nvSpPr>
        <p:spPr>
          <a:xfrm>
            <a:off x="3904868" y="3270730"/>
            <a:ext cx="1577926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6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Audio Coding</a:t>
            </a:r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A5CDEDFD-0C51-4C4E-92A0-C460C2E5CAF9}"/>
              </a:ext>
            </a:extLst>
          </p:cNvPr>
          <p:cNvCxnSpPr>
            <a:cxnSpLocks/>
          </p:cNvCxnSpPr>
          <p:nvPr/>
        </p:nvCxnSpPr>
        <p:spPr>
          <a:xfrm flipV="1">
            <a:off x="4666870" y="4029101"/>
            <a:ext cx="1" cy="33095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6D09270A-FCD2-0A4B-A0F3-278C922E8526}"/>
              </a:ext>
            </a:extLst>
          </p:cNvPr>
          <p:cNvSpPr txBox="1"/>
          <p:nvPr/>
        </p:nvSpPr>
        <p:spPr>
          <a:xfrm>
            <a:off x="5084206" y="4420654"/>
            <a:ext cx="124733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Thomas </a:t>
            </a:r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Sporer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    WG6 Convenor</a:t>
            </a:r>
          </a:p>
        </p:txBody>
      </p:sp>
      <p:sp>
        <p:nvSpPr>
          <p:cNvPr id="64" name="Rounded Rectangle 63">
            <a:extLst>
              <a:ext uri="{FF2B5EF4-FFF2-40B4-BE49-F238E27FC236}">
                <a16:creationId xmlns:a16="http://schemas.microsoft.com/office/drawing/2014/main" id="{B36FBFD9-188A-3A48-B189-019A1B17F4BE}"/>
              </a:ext>
            </a:extLst>
          </p:cNvPr>
          <p:cNvSpPr/>
          <p:nvPr/>
        </p:nvSpPr>
        <p:spPr>
          <a:xfrm>
            <a:off x="6088664" y="926090"/>
            <a:ext cx="1831238" cy="742327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7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 Coding for 3D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Graphics and Haptics</a:t>
            </a:r>
          </a:p>
        </p:txBody>
      </p:sp>
      <p:pic>
        <p:nvPicPr>
          <p:cNvPr id="66" name="Picture 65" descr="A person in a suit smiling&#10;&#10;Description automatically generated with low confidence">
            <a:extLst>
              <a:ext uri="{FF2B5EF4-FFF2-40B4-BE49-F238E27FC236}">
                <a16:creationId xmlns:a16="http://schemas.microsoft.com/office/drawing/2014/main" id="{781AD92D-45BF-EF43-B381-96504CF097B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64153" y="1962440"/>
            <a:ext cx="1012875" cy="1012875"/>
          </a:xfrm>
          <a:prstGeom prst="rect">
            <a:avLst/>
          </a:prstGeom>
        </p:spPr>
      </p:pic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700ED502-E32E-854E-8ABB-5C4ACBEA0F2C}"/>
              </a:ext>
            </a:extLst>
          </p:cNvPr>
          <p:cNvCxnSpPr>
            <a:cxnSpLocks/>
          </p:cNvCxnSpPr>
          <p:nvPr/>
        </p:nvCxnSpPr>
        <p:spPr>
          <a:xfrm flipV="1">
            <a:off x="6878797" y="1637591"/>
            <a:ext cx="1" cy="33095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52A19579-05AD-5D43-A9CB-53AAC6EE7966}"/>
              </a:ext>
            </a:extLst>
          </p:cNvPr>
          <p:cNvSpPr txBox="1"/>
          <p:nvPr/>
        </p:nvSpPr>
        <p:spPr>
          <a:xfrm>
            <a:off x="7307852" y="1998667"/>
            <a:ext cx="10128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Marius </a:t>
            </a:r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Preda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, WG7 Convenor</a:t>
            </a:r>
          </a:p>
        </p:txBody>
      </p:sp>
      <p:sp>
        <p:nvSpPr>
          <p:cNvPr id="71" name="Rounded Rectangle 70">
            <a:extLst>
              <a:ext uri="{FF2B5EF4-FFF2-40B4-BE49-F238E27FC236}">
                <a16:creationId xmlns:a16="http://schemas.microsoft.com/office/drawing/2014/main" id="{95389743-944F-554B-8777-86D30FBC80CA}"/>
              </a:ext>
            </a:extLst>
          </p:cNvPr>
          <p:cNvSpPr/>
          <p:nvPr/>
        </p:nvSpPr>
        <p:spPr>
          <a:xfrm>
            <a:off x="6056642" y="3268376"/>
            <a:ext cx="1577926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8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Genomic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Coding</a:t>
            </a:r>
          </a:p>
        </p:txBody>
      </p: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7630BAE4-01F8-9A4C-9E6C-E3D54E36D273}"/>
              </a:ext>
            </a:extLst>
          </p:cNvPr>
          <p:cNvCxnSpPr>
            <a:cxnSpLocks/>
          </p:cNvCxnSpPr>
          <p:nvPr/>
        </p:nvCxnSpPr>
        <p:spPr>
          <a:xfrm flipV="1">
            <a:off x="6874911" y="4026756"/>
            <a:ext cx="1" cy="33095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4" name="Picture 73" descr="A person with dark hair&#10;&#10;Description automatically generated with low confidence">
            <a:extLst>
              <a:ext uri="{FF2B5EF4-FFF2-40B4-BE49-F238E27FC236}">
                <a16:creationId xmlns:a16="http://schemas.microsoft.com/office/drawing/2014/main" id="{757E8CCE-DD95-C54E-AB4E-62228E02A6B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20837" y="4369978"/>
            <a:ext cx="888483" cy="888483"/>
          </a:xfrm>
          <a:prstGeom prst="rect">
            <a:avLst/>
          </a:prstGeom>
        </p:spPr>
      </p:pic>
      <p:sp>
        <p:nvSpPr>
          <p:cNvPr id="77" name="TextBox 76">
            <a:extLst>
              <a:ext uri="{FF2B5EF4-FFF2-40B4-BE49-F238E27FC236}">
                <a16:creationId xmlns:a16="http://schemas.microsoft.com/office/drawing/2014/main" id="{8AE4FAAA-D091-C244-A129-1078E0C795B9}"/>
              </a:ext>
            </a:extLst>
          </p:cNvPr>
          <p:cNvSpPr txBox="1"/>
          <p:nvPr/>
        </p:nvSpPr>
        <p:spPr>
          <a:xfrm>
            <a:off x="7332103" y="4317494"/>
            <a:ext cx="103713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Marco </a:t>
            </a:r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Mattavelli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, WG8 Convenor</a:t>
            </a:r>
          </a:p>
        </p:txBody>
      </p:sp>
      <p:sp>
        <p:nvSpPr>
          <p:cNvPr id="78" name="Rounded Rectangle 77">
            <a:extLst>
              <a:ext uri="{FF2B5EF4-FFF2-40B4-BE49-F238E27FC236}">
                <a16:creationId xmlns:a16="http://schemas.microsoft.com/office/drawing/2014/main" id="{94E1788D-92E1-B44E-A9E9-D9A1F44BB1C0}"/>
              </a:ext>
            </a:extLst>
          </p:cNvPr>
          <p:cNvSpPr/>
          <p:nvPr/>
        </p:nvSpPr>
        <p:spPr>
          <a:xfrm>
            <a:off x="10541588" y="1031613"/>
            <a:ext cx="1577926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AG 2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 Technical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Coordination</a:t>
            </a:r>
          </a:p>
        </p:txBody>
      </p:sp>
      <p:pic>
        <p:nvPicPr>
          <p:cNvPr id="80" name="Picture 79" descr="A person wearing glasses&#10;&#10;Description automatically generated with low confidence">
            <a:extLst>
              <a:ext uri="{FF2B5EF4-FFF2-40B4-BE49-F238E27FC236}">
                <a16:creationId xmlns:a16="http://schemas.microsoft.com/office/drawing/2014/main" id="{6FD6C5BB-4721-6D45-8586-ECB22B877E0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450891" y="863109"/>
            <a:ext cx="829371" cy="1161119"/>
          </a:xfrm>
          <a:prstGeom prst="rect">
            <a:avLst/>
          </a:prstGeom>
        </p:spPr>
      </p:pic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3965BD6F-EC65-3542-8C44-F23D423485C0}"/>
              </a:ext>
            </a:extLst>
          </p:cNvPr>
          <p:cNvCxnSpPr>
            <a:cxnSpLocks/>
          </p:cNvCxnSpPr>
          <p:nvPr/>
        </p:nvCxnSpPr>
        <p:spPr>
          <a:xfrm flipH="1">
            <a:off x="1629504" y="3437156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AD16B1DB-F68D-5346-9950-FCF379D273AC}"/>
              </a:ext>
            </a:extLst>
          </p:cNvPr>
          <p:cNvCxnSpPr>
            <a:cxnSpLocks/>
          </p:cNvCxnSpPr>
          <p:nvPr/>
        </p:nvCxnSpPr>
        <p:spPr>
          <a:xfrm flipH="1">
            <a:off x="1627156" y="4955834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B13EBAFA-F779-6440-8DE7-154377B61750}"/>
              </a:ext>
            </a:extLst>
          </p:cNvPr>
          <p:cNvCxnSpPr>
            <a:cxnSpLocks/>
          </p:cNvCxnSpPr>
          <p:nvPr/>
        </p:nvCxnSpPr>
        <p:spPr>
          <a:xfrm flipH="1">
            <a:off x="10344669" y="1439600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C0982ABD-332E-6048-B649-C2684886DE4A}"/>
              </a:ext>
            </a:extLst>
          </p:cNvPr>
          <p:cNvSpPr txBox="1"/>
          <p:nvPr/>
        </p:nvSpPr>
        <p:spPr>
          <a:xfrm>
            <a:off x="8364131" y="1012684"/>
            <a:ext cx="114388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Jörn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Ostermann, AG2 Convenor</a:t>
            </a:r>
          </a:p>
        </p:txBody>
      </p:sp>
      <p:sp>
        <p:nvSpPr>
          <p:cNvPr id="86" name="Rounded Rectangle 85">
            <a:extLst>
              <a:ext uri="{FF2B5EF4-FFF2-40B4-BE49-F238E27FC236}">
                <a16:creationId xmlns:a16="http://schemas.microsoft.com/office/drawing/2014/main" id="{C47EAEF5-67BC-4E47-B1CC-6A7A5C63FEAF}"/>
              </a:ext>
            </a:extLst>
          </p:cNvPr>
          <p:cNvSpPr/>
          <p:nvPr/>
        </p:nvSpPr>
        <p:spPr>
          <a:xfrm>
            <a:off x="10521129" y="2195003"/>
            <a:ext cx="1617782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AG 3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Liaison and Communication</a:t>
            </a:r>
          </a:p>
        </p:txBody>
      </p:sp>
      <p:pic>
        <p:nvPicPr>
          <p:cNvPr id="89" name="Picture 88" descr="A person smiling for the camera&#10;&#10;Description automatically generated with medium confidence">
            <a:extLst>
              <a:ext uri="{FF2B5EF4-FFF2-40B4-BE49-F238E27FC236}">
                <a16:creationId xmlns:a16="http://schemas.microsoft.com/office/drawing/2014/main" id="{2ABF95B9-E0E4-AA41-8B87-DE0F7CBCBC6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358206" y="2159001"/>
            <a:ext cx="1012874" cy="1012874"/>
          </a:xfrm>
          <a:prstGeom prst="rect">
            <a:avLst/>
          </a:prstGeom>
        </p:spPr>
      </p:pic>
      <p:sp>
        <p:nvSpPr>
          <p:cNvPr id="92" name="TextBox 91">
            <a:extLst>
              <a:ext uri="{FF2B5EF4-FFF2-40B4-BE49-F238E27FC236}">
                <a16:creationId xmlns:a16="http://schemas.microsoft.com/office/drawing/2014/main" id="{09ED5F45-4D42-314C-805A-5AB209D22E81}"/>
              </a:ext>
            </a:extLst>
          </p:cNvPr>
          <p:cNvSpPr txBox="1"/>
          <p:nvPr/>
        </p:nvSpPr>
        <p:spPr>
          <a:xfrm>
            <a:off x="8396043" y="2245000"/>
            <a:ext cx="97068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Kyuheon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Kim, AG3 Convenor</a:t>
            </a:r>
          </a:p>
        </p:txBody>
      </p:sp>
      <p:sp>
        <p:nvSpPr>
          <p:cNvPr id="93" name="Rounded Rectangle 92">
            <a:extLst>
              <a:ext uri="{FF2B5EF4-FFF2-40B4-BE49-F238E27FC236}">
                <a16:creationId xmlns:a16="http://schemas.microsoft.com/office/drawing/2014/main" id="{39256BB7-C634-C840-99FA-BD966C569109}"/>
              </a:ext>
            </a:extLst>
          </p:cNvPr>
          <p:cNvSpPr/>
          <p:nvPr/>
        </p:nvSpPr>
        <p:spPr>
          <a:xfrm>
            <a:off x="10511626" y="4717265"/>
            <a:ext cx="1629502" cy="885755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AG 5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Visual Quality Assessment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A717CB30-82BB-2346-B0C8-0BB9236E0CAB}"/>
              </a:ext>
            </a:extLst>
          </p:cNvPr>
          <p:cNvSpPr txBox="1"/>
          <p:nvPr/>
        </p:nvSpPr>
        <p:spPr>
          <a:xfrm>
            <a:off x="8470762" y="4711833"/>
            <a:ext cx="97068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Mathias Wien, AG5 Convenor</a:t>
            </a:r>
          </a:p>
        </p:txBody>
      </p:sp>
      <p:sp>
        <p:nvSpPr>
          <p:cNvPr id="98" name="Rounded Rectangle 97">
            <a:extLst>
              <a:ext uri="{FF2B5EF4-FFF2-40B4-BE49-F238E27FC236}">
                <a16:creationId xmlns:a16="http://schemas.microsoft.com/office/drawing/2014/main" id="{B93A8DBA-D27D-BD41-B0EF-9BCFBBB5B232}"/>
              </a:ext>
            </a:extLst>
          </p:cNvPr>
          <p:cNvSpPr/>
          <p:nvPr/>
        </p:nvSpPr>
        <p:spPr>
          <a:xfrm>
            <a:off x="10506409" y="3570746"/>
            <a:ext cx="1629502" cy="80336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AG </a:t>
            </a:r>
            <a:r>
              <a:rPr lang="en-US" sz="1400" i="1" dirty="0">
                <a:solidFill>
                  <a:schemeClr val="bg1"/>
                </a:solidFill>
              </a:rPr>
              <a:t>4</a:t>
            </a:r>
            <a:endParaRPr lang="en-US" sz="1400" dirty="0">
              <a:solidFill>
                <a:schemeClr val="bg1"/>
              </a:solidFill>
            </a:endParaRP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JPEG and MPEG collaboration</a:t>
            </a:r>
          </a:p>
        </p:txBody>
      </p:sp>
      <p:pic>
        <p:nvPicPr>
          <p:cNvPr id="103" name="Picture 102" descr="A picture containing person, person, wearing, smiling&#10;&#10;Description automatically generated">
            <a:extLst>
              <a:ext uri="{FF2B5EF4-FFF2-40B4-BE49-F238E27FC236}">
                <a16:creationId xmlns:a16="http://schemas.microsoft.com/office/drawing/2014/main" id="{60BAC5FE-1218-DA42-99B6-809077C8BDD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403712" y="3390634"/>
            <a:ext cx="805160" cy="1090320"/>
          </a:xfrm>
          <a:prstGeom prst="rect">
            <a:avLst/>
          </a:prstGeom>
        </p:spPr>
      </p:pic>
      <p:sp>
        <p:nvSpPr>
          <p:cNvPr id="106" name="TextBox 105">
            <a:extLst>
              <a:ext uri="{FF2B5EF4-FFF2-40B4-BE49-F238E27FC236}">
                <a16:creationId xmlns:a16="http://schemas.microsoft.com/office/drawing/2014/main" id="{283E05DA-AC58-974A-8626-DF09B03F0717}"/>
              </a:ext>
            </a:extLst>
          </p:cNvPr>
          <p:cNvSpPr txBox="1"/>
          <p:nvPr/>
        </p:nvSpPr>
        <p:spPr>
          <a:xfrm>
            <a:off x="8438752" y="3408583"/>
            <a:ext cx="101287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Peter </a:t>
            </a:r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Schelkens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, AG4 Convenor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E6E00074-4C64-8F40-A240-139D582BD07F}"/>
              </a:ext>
            </a:extLst>
          </p:cNvPr>
          <p:cNvCxnSpPr>
            <a:cxnSpLocks/>
          </p:cNvCxnSpPr>
          <p:nvPr/>
        </p:nvCxnSpPr>
        <p:spPr>
          <a:xfrm flipH="1">
            <a:off x="6773593" y="6373368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A person wearing glasses&#10;&#10;Description automatically generated with medium confidence">
            <a:extLst>
              <a:ext uri="{FF2B5EF4-FFF2-40B4-BE49-F238E27FC236}">
                <a16:creationId xmlns:a16="http://schemas.microsoft.com/office/drawing/2014/main" id="{33F2280B-6996-7B48-9300-5DFBFD956EA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986130" y="5817212"/>
            <a:ext cx="884858" cy="1017342"/>
          </a:xfrm>
          <a:prstGeom prst="rect">
            <a:avLst/>
          </a:prstGeom>
        </p:spPr>
      </p:pic>
      <p:sp>
        <p:nvSpPr>
          <p:cNvPr id="56" name="TextBox 55">
            <a:extLst>
              <a:ext uri="{FF2B5EF4-FFF2-40B4-BE49-F238E27FC236}">
                <a16:creationId xmlns:a16="http://schemas.microsoft.com/office/drawing/2014/main" id="{C3B7F54F-5D3F-C346-97E8-2E81C2CD88BB}"/>
              </a:ext>
            </a:extLst>
          </p:cNvPr>
          <p:cNvSpPr txBox="1"/>
          <p:nvPr/>
        </p:nvSpPr>
        <p:spPr>
          <a:xfrm>
            <a:off x="7919902" y="5820390"/>
            <a:ext cx="97068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Gary Sullivan, SC29 Chairman</a:t>
            </a:r>
          </a:p>
        </p:txBody>
      </p: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348A01CA-6414-BC49-AEC0-03353B5F2977}"/>
              </a:ext>
            </a:extLst>
          </p:cNvPr>
          <p:cNvCxnSpPr>
            <a:cxnSpLocks/>
          </p:cNvCxnSpPr>
          <p:nvPr/>
        </p:nvCxnSpPr>
        <p:spPr>
          <a:xfrm flipH="1">
            <a:off x="10368477" y="2620710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771ED512-0F89-4443-9288-F741EBD985BA}"/>
              </a:ext>
            </a:extLst>
          </p:cNvPr>
          <p:cNvCxnSpPr>
            <a:cxnSpLocks/>
          </p:cNvCxnSpPr>
          <p:nvPr/>
        </p:nvCxnSpPr>
        <p:spPr>
          <a:xfrm flipH="1">
            <a:off x="10211314" y="4006598"/>
            <a:ext cx="301057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90474163-EE8C-B94D-9531-1B86B7002B2E}"/>
              </a:ext>
            </a:extLst>
          </p:cNvPr>
          <p:cNvCxnSpPr>
            <a:cxnSpLocks/>
          </p:cNvCxnSpPr>
          <p:nvPr/>
        </p:nvCxnSpPr>
        <p:spPr>
          <a:xfrm flipH="1">
            <a:off x="10349424" y="5187702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5" name="Picture 94" descr="A person smiling for the camera&#10;&#10;Description automatically generated with medium confidence">
            <a:extLst>
              <a:ext uri="{FF2B5EF4-FFF2-40B4-BE49-F238E27FC236}">
                <a16:creationId xmlns:a16="http://schemas.microsoft.com/office/drawing/2014/main" id="{CE76BCBF-8781-3342-AC49-C6E624DE0C9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343769" y="4576892"/>
            <a:ext cx="1037138" cy="1037138"/>
          </a:xfrm>
          <a:prstGeom prst="rect">
            <a:avLst/>
          </a:prstGeom>
        </p:spPr>
      </p:pic>
      <p:sp>
        <p:nvSpPr>
          <p:cNvPr id="2" name="Snip Same Side Corner Rectangle 1">
            <a:extLst>
              <a:ext uri="{FF2B5EF4-FFF2-40B4-BE49-F238E27FC236}">
                <a16:creationId xmlns:a16="http://schemas.microsoft.com/office/drawing/2014/main" id="{51653DFF-F06F-8E40-9B46-E71CC70952D3}"/>
              </a:ext>
            </a:extLst>
          </p:cNvPr>
          <p:cNvSpPr/>
          <p:nvPr/>
        </p:nvSpPr>
        <p:spPr>
          <a:xfrm>
            <a:off x="5516867" y="5917253"/>
            <a:ext cx="1249682" cy="829671"/>
          </a:xfrm>
          <a:prstGeom prst="snip2SameRect">
            <a:avLst/>
          </a:prstGeom>
          <a:solidFill>
            <a:schemeClr val="accent1">
              <a:lumMod val="60000"/>
              <a:lumOff val="40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SC 29</a:t>
            </a:r>
          </a:p>
        </p:txBody>
      </p:sp>
      <p:pic>
        <p:nvPicPr>
          <p:cNvPr id="10" name="Picture 9" descr="A person with short hair wearing a green jacket&#10;&#10;Description automatically generated">
            <a:extLst>
              <a:ext uri="{FF2B5EF4-FFF2-40B4-BE49-F238E27FC236}">
                <a16:creationId xmlns:a16="http://schemas.microsoft.com/office/drawing/2014/main" id="{209FF07B-DB5F-824B-53A5-9DA95228970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239442" y="4380415"/>
            <a:ext cx="844859" cy="1126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54995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What is in the roadmap document?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1450" y="1825625"/>
            <a:ext cx="10233800" cy="4351338"/>
          </a:xfrm>
        </p:spPr>
        <p:txBody>
          <a:bodyPr/>
          <a:lstStyle/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Introduction of who and what MPEG is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Outline of MPEG’s most important standards</a:t>
            </a:r>
          </a:p>
          <a:p>
            <a:pPr marL="0" indent="0">
              <a:buNone/>
            </a:pPr>
            <a:endParaRPr lang="en-GB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40971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ACDB5766-D3EC-AE41-8D26-2493958430BA}"/>
              </a:ext>
            </a:extLst>
          </p:cNvPr>
          <p:cNvCxnSpPr>
            <a:cxnSpLocks/>
          </p:cNvCxnSpPr>
          <p:nvPr/>
        </p:nvCxnSpPr>
        <p:spPr>
          <a:xfrm>
            <a:off x="11586752" y="1305321"/>
            <a:ext cx="5173" cy="5411740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29903EE9-EA5C-6E48-A67E-BDF44CD9D4A3}"/>
              </a:ext>
            </a:extLst>
          </p:cNvPr>
          <p:cNvCxnSpPr>
            <a:cxnSpLocks/>
          </p:cNvCxnSpPr>
          <p:nvPr/>
        </p:nvCxnSpPr>
        <p:spPr>
          <a:xfrm>
            <a:off x="9981796" y="1343417"/>
            <a:ext cx="5173" cy="5411740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F3A7A2E7-C874-0F49-970A-13EAD66BFCAD}"/>
              </a:ext>
            </a:extLst>
          </p:cNvPr>
          <p:cNvCxnSpPr>
            <a:cxnSpLocks/>
          </p:cNvCxnSpPr>
          <p:nvPr/>
        </p:nvCxnSpPr>
        <p:spPr>
          <a:xfrm>
            <a:off x="8395872" y="1343417"/>
            <a:ext cx="5173" cy="5411740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C5693A95-DA9D-0448-BD6C-0698D7030287}"/>
              </a:ext>
            </a:extLst>
          </p:cNvPr>
          <p:cNvCxnSpPr>
            <a:cxnSpLocks/>
          </p:cNvCxnSpPr>
          <p:nvPr/>
        </p:nvCxnSpPr>
        <p:spPr>
          <a:xfrm>
            <a:off x="6809958" y="1357705"/>
            <a:ext cx="5173" cy="5411740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579CEE27-F080-8243-89C0-17623A666CA3}"/>
              </a:ext>
            </a:extLst>
          </p:cNvPr>
          <p:cNvCxnSpPr>
            <a:cxnSpLocks/>
          </p:cNvCxnSpPr>
          <p:nvPr/>
        </p:nvCxnSpPr>
        <p:spPr>
          <a:xfrm>
            <a:off x="5190703" y="1338649"/>
            <a:ext cx="5173" cy="5411740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97F92D22-A7CE-AC49-83E7-656A07FA59A2}"/>
              </a:ext>
            </a:extLst>
          </p:cNvPr>
          <p:cNvCxnSpPr>
            <a:cxnSpLocks/>
          </p:cNvCxnSpPr>
          <p:nvPr/>
        </p:nvCxnSpPr>
        <p:spPr>
          <a:xfrm>
            <a:off x="3585735" y="1333881"/>
            <a:ext cx="5173" cy="5411740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>
            <a:cxnSpLocks/>
            <a:stCxn id="4" idx="2"/>
          </p:cNvCxnSpPr>
          <p:nvPr/>
        </p:nvCxnSpPr>
        <p:spPr>
          <a:xfrm>
            <a:off x="349362" y="1314498"/>
            <a:ext cx="0" cy="5250163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-7900" y="914388"/>
            <a:ext cx="7145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1990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1572" y="908925"/>
            <a:ext cx="6922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2000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06233" y="914388"/>
            <a:ext cx="7435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2010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24" name="Straight Connector 123"/>
          <p:cNvCxnSpPr>
            <a:cxnSpLocks/>
            <a:stCxn id="7" idx="2"/>
          </p:cNvCxnSpPr>
          <p:nvPr/>
        </p:nvCxnSpPr>
        <p:spPr>
          <a:xfrm>
            <a:off x="1996890" y="1314498"/>
            <a:ext cx="0" cy="5250163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642789" y="914388"/>
            <a:ext cx="7082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1995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31011" y="914388"/>
            <a:ext cx="6858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2005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053859" y="914388"/>
            <a:ext cx="6811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2015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9906" y="3489598"/>
            <a:ext cx="834236" cy="643265"/>
          </a:xfrm>
          <a:prstGeom prst="rect">
            <a:avLst/>
          </a:prstGeom>
          <a:solidFill>
            <a:schemeClr val="tx2"/>
          </a:solidFill>
          <a:ln>
            <a:noFill/>
          </a:ln>
          <a:effectLst>
            <a:softEdge rad="31750"/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</a:lstStyle>
          <a:p>
            <a:pPr algn="ctr"/>
            <a:r>
              <a:rPr lang="en-US" sz="1600" b="1" dirty="0">
                <a:solidFill>
                  <a:schemeClr val="bg1"/>
                </a:solidFill>
              </a:rPr>
              <a:t>MP3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630514" y="3299676"/>
            <a:ext cx="1102807" cy="833187"/>
          </a:xfrm>
          <a:prstGeom prst="rect">
            <a:avLst/>
          </a:prstGeom>
          <a:solidFill>
            <a:schemeClr val="tx2"/>
          </a:solidFill>
          <a:ln>
            <a:noFill/>
          </a:ln>
          <a:effectLst>
            <a:softEdge rad="31750"/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400" dirty="0">
                <a:effectLst/>
              </a:rPr>
              <a:t>MPEG-2 Video &amp; Systems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952806" y="3868044"/>
            <a:ext cx="809216" cy="49217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softEdge rad="31750"/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</a:lstStyle>
          <a:p>
            <a:pPr algn="ctr"/>
            <a:r>
              <a:rPr lang="en-US" sz="1600" b="1" dirty="0">
                <a:solidFill>
                  <a:schemeClr val="bg1"/>
                </a:solidFill>
              </a:rPr>
              <a:t>AVC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185301" y="2741774"/>
            <a:ext cx="1102974" cy="53376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none" rtlCol="0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600" dirty="0">
                <a:effectLst/>
              </a:rPr>
              <a:t>HEVC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075005" y="4739670"/>
            <a:ext cx="1159593" cy="38862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softEdge rad="31750"/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</a:lstStyle>
          <a:p>
            <a:pPr algn="ctr"/>
            <a:r>
              <a:rPr lang="en-US" sz="1600" b="1" dirty="0">
                <a:solidFill>
                  <a:schemeClr val="bg1"/>
                </a:solidFill>
              </a:rPr>
              <a:t>MP4 FF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255769" y="2630492"/>
            <a:ext cx="739963" cy="49507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softEdge rad="31750"/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</a:lstStyle>
          <a:p>
            <a:pPr algn="ctr"/>
            <a:r>
              <a:rPr lang="en-US" sz="1600" b="1" dirty="0">
                <a:solidFill>
                  <a:schemeClr val="bg1"/>
                </a:solidFill>
              </a:rPr>
              <a:t>AAC</a:t>
            </a:r>
          </a:p>
        </p:txBody>
      </p:sp>
      <p:sp>
        <p:nvSpPr>
          <p:cNvPr id="20" name="Rounded Rectangle 19"/>
          <p:cNvSpPr/>
          <p:nvPr/>
        </p:nvSpPr>
        <p:spPr>
          <a:xfrm>
            <a:off x="107269" y="2442776"/>
            <a:ext cx="1088792" cy="512297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square" anchor="ctr" anchorCtr="1">
            <a:noAutofit/>
          </a:bodyPr>
          <a:lstStyle/>
          <a:p>
            <a:pPr algn="ctr"/>
            <a:r>
              <a:rPr lang="en-GB" sz="1400" b="1" dirty="0"/>
              <a:t>Internet</a:t>
            </a:r>
          </a:p>
          <a:p>
            <a:pPr algn="ctr"/>
            <a:r>
              <a:rPr lang="en-GB" sz="1400" b="1" dirty="0"/>
              <a:t>Audio </a:t>
            </a:r>
          </a:p>
        </p:txBody>
      </p:sp>
      <p:sp>
        <p:nvSpPr>
          <p:cNvPr id="25" name="Rounded Rectangle 24"/>
          <p:cNvSpPr/>
          <p:nvPr/>
        </p:nvSpPr>
        <p:spPr>
          <a:xfrm>
            <a:off x="1327577" y="2188712"/>
            <a:ext cx="1297608" cy="512297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square" anchor="ctr" anchorCtr="1">
            <a:noAutofit/>
          </a:bodyPr>
          <a:lstStyle/>
          <a:p>
            <a:pPr algn="ctr"/>
            <a:r>
              <a:rPr lang="en-GB" sz="1400" b="1" dirty="0"/>
              <a:t>Digital </a:t>
            </a:r>
          </a:p>
          <a:p>
            <a:pPr algn="ctr"/>
            <a:r>
              <a:rPr lang="en-GB" sz="1400" b="1" dirty="0"/>
              <a:t>Television</a:t>
            </a:r>
          </a:p>
        </p:txBody>
      </p:sp>
      <p:cxnSp>
        <p:nvCxnSpPr>
          <p:cNvPr id="30" name="Straight Arrow Connector 29"/>
          <p:cNvCxnSpPr>
            <a:cxnSpLocks/>
            <a:stCxn id="17" idx="0"/>
            <a:endCxn id="31" idx="2"/>
          </p:cNvCxnSpPr>
          <p:nvPr/>
        </p:nvCxnSpPr>
        <p:spPr>
          <a:xfrm flipV="1">
            <a:off x="3625751" y="2287487"/>
            <a:ext cx="23525" cy="343005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ounded Rectangle 30"/>
          <p:cNvSpPr/>
          <p:nvPr/>
        </p:nvSpPr>
        <p:spPr>
          <a:xfrm>
            <a:off x="2903268" y="1734844"/>
            <a:ext cx="1492015" cy="552643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square" anchor="ctr" anchorCtr="1">
            <a:noAutofit/>
          </a:bodyPr>
          <a:lstStyle/>
          <a:p>
            <a:pPr algn="ctr"/>
            <a:r>
              <a:rPr lang="en-GB" sz="1400" b="1" dirty="0"/>
              <a:t>Music Distribution</a:t>
            </a:r>
          </a:p>
        </p:txBody>
      </p:sp>
      <p:cxnSp>
        <p:nvCxnSpPr>
          <p:cNvPr id="36" name="Straight Arrow Connector 35"/>
          <p:cNvCxnSpPr>
            <a:cxnSpLocks/>
            <a:stCxn id="14" idx="2"/>
            <a:endCxn id="37" idx="0"/>
          </p:cNvCxnSpPr>
          <p:nvPr/>
        </p:nvCxnSpPr>
        <p:spPr>
          <a:xfrm>
            <a:off x="3654802" y="5128299"/>
            <a:ext cx="303" cy="452947"/>
          </a:xfrm>
          <a:prstGeom prst="straightConnector1">
            <a:avLst/>
          </a:prstGeom>
          <a:solidFill>
            <a:schemeClr val="accent3">
              <a:lumMod val="75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ounded Rectangle 36"/>
          <p:cNvSpPr/>
          <p:nvPr/>
        </p:nvSpPr>
        <p:spPr>
          <a:xfrm>
            <a:off x="2303167" y="5581246"/>
            <a:ext cx="2703876" cy="517532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square" anchor="ctr" anchorCtr="1">
            <a:noAutofit/>
          </a:bodyPr>
          <a:lstStyle/>
          <a:p>
            <a:pPr algn="ctr"/>
            <a:r>
              <a:rPr lang="en-US" sz="1400" b="1" dirty="0"/>
              <a:t>Media Storage and Streaming</a:t>
            </a:r>
            <a:endParaRPr lang="en-GB" sz="1400" b="1" dirty="0"/>
          </a:p>
        </p:txBody>
      </p:sp>
      <p:cxnSp>
        <p:nvCxnSpPr>
          <p:cNvPr id="47" name="Straight Arrow Connector 46"/>
          <p:cNvCxnSpPr>
            <a:cxnSpLocks/>
          </p:cNvCxnSpPr>
          <p:nvPr/>
        </p:nvCxnSpPr>
        <p:spPr>
          <a:xfrm flipV="1">
            <a:off x="7742960" y="2126180"/>
            <a:ext cx="2435" cy="615594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ounded Rectangle 47"/>
          <p:cNvSpPr/>
          <p:nvPr/>
        </p:nvSpPr>
        <p:spPr>
          <a:xfrm>
            <a:off x="7377444" y="1560857"/>
            <a:ext cx="1693916" cy="611601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 rtlCol="0" anchor="ctr" anchorCtr="1">
            <a:noAutofit/>
          </a:bodyPr>
          <a:lstStyle/>
          <a:p>
            <a:pPr algn="ctr"/>
            <a:r>
              <a:rPr lang="en-GB" sz="1400" b="1" dirty="0"/>
              <a:t>UHD &amp; Immersive</a:t>
            </a:r>
            <a:br>
              <a:rPr lang="en-GB" sz="1400" b="1" dirty="0"/>
            </a:br>
            <a:r>
              <a:rPr lang="en-GB" sz="1400" b="1" dirty="0"/>
              <a:t>Services</a:t>
            </a:r>
          </a:p>
        </p:txBody>
      </p:sp>
      <p:sp>
        <p:nvSpPr>
          <p:cNvPr id="88" name="Rounded Rectangle 87"/>
          <p:cNvSpPr/>
          <p:nvPr/>
        </p:nvSpPr>
        <p:spPr>
          <a:xfrm>
            <a:off x="6349872" y="5829470"/>
            <a:ext cx="2759024" cy="612212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square" rtlCol="0" anchor="ctr" anchorCtr="1">
            <a:noAutofit/>
          </a:bodyPr>
          <a:lstStyle/>
          <a:p>
            <a:pPr algn="ctr"/>
            <a:r>
              <a:rPr lang="en-GB" sz="1400" b="1" dirty="0"/>
              <a:t>Unified Media</a:t>
            </a:r>
            <a:br>
              <a:rPr lang="en-GB" sz="1400" b="1" dirty="0"/>
            </a:br>
            <a:r>
              <a:rPr lang="en-GB" sz="1400" b="1" dirty="0"/>
              <a:t>Streaming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6124035" y="3176671"/>
            <a:ext cx="902903" cy="4950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softEdge rad="31750"/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</a:lstStyle>
          <a:p>
            <a:pPr algn="ctr"/>
            <a:r>
              <a:rPr lang="en-US" sz="1600" b="1" dirty="0">
                <a:solidFill>
                  <a:schemeClr val="bg1"/>
                </a:solidFill>
              </a:rPr>
              <a:t>OFF</a:t>
            </a:r>
          </a:p>
        </p:txBody>
      </p:sp>
      <p:sp>
        <p:nvSpPr>
          <p:cNvPr id="40" name="Rounded Rectangle 39"/>
          <p:cNvSpPr/>
          <p:nvPr/>
        </p:nvSpPr>
        <p:spPr>
          <a:xfrm>
            <a:off x="4656308" y="2720510"/>
            <a:ext cx="1417325" cy="588981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square" anchor="ctr" anchorCtr="1">
            <a:noAutofit/>
          </a:bodyPr>
          <a:lstStyle/>
          <a:p>
            <a:pPr algn="ctr"/>
            <a:r>
              <a:rPr lang="en-GB" sz="1400" b="1" dirty="0"/>
              <a:t>HD Distribution</a:t>
            </a:r>
          </a:p>
        </p:txBody>
      </p:sp>
      <p:cxnSp>
        <p:nvCxnSpPr>
          <p:cNvPr id="62" name="Straight Arrow Connector 61"/>
          <p:cNvCxnSpPr>
            <a:cxnSpLocks/>
            <a:stCxn id="12" idx="0"/>
            <a:endCxn id="40" idx="2"/>
          </p:cNvCxnSpPr>
          <p:nvPr/>
        </p:nvCxnSpPr>
        <p:spPr>
          <a:xfrm flipV="1">
            <a:off x="5357414" y="3309491"/>
            <a:ext cx="7557" cy="558553"/>
          </a:xfrm>
          <a:prstGeom prst="straightConnector1">
            <a:avLst/>
          </a:prstGeom>
          <a:solidFill>
            <a:schemeClr val="accent3">
              <a:lumMod val="75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cxnSpLocks/>
            <a:stCxn id="52" idx="0"/>
            <a:endCxn id="66" idx="2"/>
          </p:cNvCxnSpPr>
          <p:nvPr/>
        </p:nvCxnSpPr>
        <p:spPr>
          <a:xfrm flipV="1">
            <a:off x="6575487" y="2629425"/>
            <a:ext cx="12688" cy="547246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Rounded Rectangle 65"/>
          <p:cNvSpPr/>
          <p:nvPr/>
        </p:nvSpPr>
        <p:spPr>
          <a:xfrm>
            <a:off x="5768390" y="2040511"/>
            <a:ext cx="1639569" cy="588914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square" anchor="ctr" anchorCtr="1">
            <a:noAutofit/>
          </a:bodyPr>
          <a:lstStyle/>
          <a:p>
            <a:pPr algn="ctr"/>
            <a:r>
              <a:rPr lang="en-US" sz="1400" b="1" dirty="0"/>
              <a:t>Custom Fonts on Web &amp; </a:t>
            </a:r>
            <a:r>
              <a:rPr lang="en-US" sz="1400" b="1" dirty="0" err="1"/>
              <a:t>DigiPub</a:t>
            </a:r>
            <a:endParaRPr lang="en-GB" sz="1400" b="1" dirty="0"/>
          </a:p>
        </p:txBody>
      </p:sp>
      <p:cxnSp>
        <p:nvCxnSpPr>
          <p:cNvPr id="86" name="Straight Arrow Connector 85"/>
          <p:cNvCxnSpPr>
            <a:cxnSpLocks/>
            <a:stCxn id="11" idx="0"/>
          </p:cNvCxnSpPr>
          <p:nvPr/>
        </p:nvCxnSpPr>
        <p:spPr>
          <a:xfrm flipV="1">
            <a:off x="2181918" y="2701009"/>
            <a:ext cx="2056" cy="598667"/>
          </a:xfrm>
          <a:prstGeom prst="straightConnector1">
            <a:avLst/>
          </a:prstGeom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Arrow Connector 111"/>
          <p:cNvCxnSpPr>
            <a:cxnSpLocks/>
          </p:cNvCxnSpPr>
          <p:nvPr/>
        </p:nvCxnSpPr>
        <p:spPr>
          <a:xfrm>
            <a:off x="8462277" y="4670368"/>
            <a:ext cx="10426" cy="1201594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TextBox 138"/>
          <p:cNvSpPr txBox="1"/>
          <p:nvPr/>
        </p:nvSpPr>
        <p:spPr>
          <a:xfrm>
            <a:off x="8272328" y="2738254"/>
            <a:ext cx="961741" cy="53728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none" rtlCol="0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600" dirty="0">
                <a:effectLst/>
              </a:rPr>
              <a:t>3D Audio</a:t>
            </a:r>
          </a:p>
        </p:txBody>
      </p:sp>
      <p:cxnSp>
        <p:nvCxnSpPr>
          <p:cNvPr id="147" name="Straight Arrow Connector 146"/>
          <p:cNvCxnSpPr>
            <a:cxnSpLocks/>
            <a:stCxn id="10" idx="0"/>
          </p:cNvCxnSpPr>
          <p:nvPr/>
        </p:nvCxnSpPr>
        <p:spPr>
          <a:xfrm flipV="1">
            <a:off x="557024" y="2955073"/>
            <a:ext cx="0" cy="534525"/>
          </a:xfrm>
          <a:prstGeom prst="straightConnector1">
            <a:avLst/>
          </a:prstGeom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>
            <a:cxnSpLocks/>
          </p:cNvCxnSpPr>
          <p:nvPr/>
        </p:nvCxnSpPr>
        <p:spPr>
          <a:xfrm flipH="1" flipV="1">
            <a:off x="8670564" y="2116138"/>
            <a:ext cx="5174" cy="633266"/>
          </a:xfrm>
          <a:prstGeom prst="straightConnector1">
            <a:avLst/>
          </a:prstGeom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CA1882E7-48AF-4414-B754-477A88AE4117}"/>
              </a:ext>
            </a:extLst>
          </p:cNvPr>
          <p:cNvSpPr txBox="1"/>
          <p:nvPr/>
        </p:nvSpPr>
        <p:spPr>
          <a:xfrm>
            <a:off x="9610020" y="908925"/>
            <a:ext cx="6791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2020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3" name="Title 1">
            <a:extLst>
              <a:ext uri="{FF2B5EF4-FFF2-40B4-BE49-F238E27FC236}">
                <a16:creationId xmlns:a16="http://schemas.microsoft.com/office/drawing/2014/main" id="{6A0F23F4-AD89-4830-A77C-4FAD3D1CAF9C}"/>
              </a:ext>
            </a:extLst>
          </p:cNvPr>
          <p:cNvSpPr txBox="1">
            <a:spLocks/>
          </p:cNvSpPr>
          <p:nvPr/>
        </p:nvSpPr>
        <p:spPr>
          <a:xfrm>
            <a:off x="1981200" y="126844"/>
            <a:ext cx="8229600" cy="1035671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363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Multimedia MPEG standards</a:t>
            </a:r>
          </a:p>
        </p:txBody>
      </p:sp>
      <p:sp>
        <p:nvSpPr>
          <p:cNvPr id="65" name="Rounded Rectangle 64">
            <a:extLst>
              <a:ext uri="{FF2B5EF4-FFF2-40B4-BE49-F238E27FC236}">
                <a16:creationId xmlns:a16="http://schemas.microsoft.com/office/drawing/2014/main" id="{F5181761-54F4-764B-A3AB-C6624A7D7000}"/>
              </a:ext>
            </a:extLst>
          </p:cNvPr>
          <p:cNvSpPr/>
          <p:nvPr/>
        </p:nvSpPr>
        <p:spPr>
          <a:xfrm>
            <a:off x="9207503" y="1382143"/>
            <a:ext cx="2152572" cy="697914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square" anchor="ctr" anchorCtr="1">
            <a:noAutofit/>
          </a:bodyPr>
          <a:lstStyle/>
          <a:p>
            <a:pPr algn="ctr"/>
            <a:r>
              <a:rPr lang="en-GB" sz="1400" b="1" dirty="0"/>
              <a:t>Immersive media &amp; experiences</a:t>
            </a:r>
          </a:p>
        </p:txBody>
      </p:sp>
      <p:sp>
        <p:nvSpPr>
          <p:cNvPr id="77" name="Rounded Rectangle 76">
            <a:extLst>
              <a:ext uri="{FF2B5EF4-FFF2-40B4-BE49-F238E27FC236}">
                <a16:creationId xmlns:a16="http://schemas.microsoft.com/office/drawing/2014/main" id="{FD69A27A-1ECF-F245-9384-6061F57BDAE8}"/>
              </a:ext>
            </a:extLst>
          </p:cNvPr>
          <p:cNvSpPr/>
          <p:nvPr/>
        </p:nvSpPr>
        <p:spPr>
          <a:xfrm>
            <a:off x="10999619" y="2508288"/>
            <a:ext cx="962510" cy="697914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 rtlCol="0" anchor="ctr" anchorCtr="1">
            <a:noAutofit/>
          </a:bodyPr>
          <a:lstStyle/>
          <a:p>
            <a:pPr algn="ctr"/>
            <a:r>
              <a:rPr lang="en-GB" sz="1400" b="1" dirty="0">
                <a:solidFill>
                  <a:schemeClr val="bg1"/>
                </a:solidFill>
              </a:rPr>
              <a:t>Immersive </a:t>
            </a:r>
          </a:p>
          <a:p>
            <a:pPr algn="ctr"/>
            <a:r>
              <a:rPr lang="en-GB" sz="1400" b="1" dirty="0">
                <a:solidFill>
                  <a:schemeClr val="bg1"/>
                </a:solidFill>
              </a:rPr>
              <a:t>Audio</a:t>
            </a:r>
          </a:p>
        </p:txBody>
      </p: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DB0196E2-F9D6-0445-9FF4-463D044FB190}"/>
              </a:ext>
            </a:extLst>
          </p:cNvPr>
          <p:cNvCxnSpPr>
            <a:cxnSpLocks/>
          </p:cNvCxnSpPr>
          <p:nvPr/>
        </p:nvCxnSpPr>
        <p:spPr>
          <a:xfrm flipV="1">
            <a:off x="11195316" y="2051314"/>
            <a:ext cx="8743" cy="482902"/>
          </a:xfrm>
          <a:prstGeom prst="straightConnector1">
            <a:avLst/>
          </a:prstGeom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Rounded Rectangle 78">
            <a:extLst>
              <a:ext uri="{FF2B5EF4-FFF2-40B4-BE49-F238E27FC236}">
                <a16:creationId xmlns:a16="http://schemas.microsoft.com/office/drawing/2014/main" id="{0DB8DD8B-5D75-2347-BD7D-BE926E9282CE}"/>
              </a:ext>
            </a:extLst>
          </p:cNvPr>
          <p:cNvSpPr/>
          <p:nvPr/>
        </p:nvSpPr>
        <p:spPr>
          <a:xfrm>
            <a:off x="8946338" y="4360222"/>
            <a:ext cx="1764533" cy="546281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 rtlCol="0" anchor="ctr" anchorCtr="1">
            <a:noAutofit/>
          </a:bodyPr>
          <a:lstStyle/>
          <a:p>
            <a:pPr algn="ctr"/>
            <a:r>
              <a:rPr lang="en-GB" sz="1400" b="1" dirty="0"/>
              <a:t>Immersive </a:t>
            </a:r>
          </a:p>
          <a:p>
            <a:pPr algn="ctr"/>
            <a:r>
              <a:rPr lang="en-GB" sz="1400" b="1" dirty="0"/>
              <a:t>Visual Media</a:t>
            </a:r>
          </a:p>
        </p:txBody>
      </p: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785A8C13-CDC1-B340-B6AB-5B52AFEF8B17}"/>
              </a:ext>
            </a:extLst>
          </p:cNvPr>
          <p:cNvCxnSpPr>
            <a:cxnSpLocks/>
          </p:cNvCxnSpPr>
          <p:nvPr/>
        </p:nvCxnSpPr>
        <p:spPr>
          <a:xfrm flipV="1">
            <a:off x="9377931" y="2080057"/>
            <a:ext cx="0" cy="2280165"/>
          </a:xfrm>
          <a:prstGeom prst="straightConnector1">
            <a:avLst/>
          </a:prstGeom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TextBox 103">
            <a:extLst>
              <a:ext uri="{FF2B5EF4-FFF2-40B4-BE49-F238E27FC236}">
                <a16:creationId xmlns:a16="http://schemas.microsoft.com/office/drawing/2014/main" id="{E7409EF6-EA9F-C64B-B15D-73631B69B91F}"/>
              </a:ext>
            </a:extLst>
          </p:cNvPr>
          <p:cNvSpPr txBox="1"/>
          <p:nvPr/>
        </p:nvSpPr>
        <p:spPr>
          <a:xfrm>
            <a:off x="11246690" y="905211"/>
            <a:ext cx="6801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2025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88788358-8A3B-8443-8550-2F613789220C}"/>
              </a:ext>
            </a:extLst>
          </p:cNvPr>
          <p:cNvSpPr txBox="1"/>
          <p:nvPr/>
        </p:nvSpPr>
        <p:spPr>
          <a:xfrm>
            <a:off x="8679002" y="5392768"/>
            <a:ext cx="819017" cy="43069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none" rtlCol="0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600" dirty="0">
                <a:effectLst/>
              </a:rPr>
              <a:t>VVC</a:t>
            </a:r>
          </a:p>
        </p:txBody>
      </p:sp>
      <p:cxnSp>
        <p:nvCxnSpPr>
          <p:cNvPr id="120" name="Straight Arrow Connector 119">
            <a:extLst>
              <a:ext uri="{FF2B5EF4-FFF2-40B4-BE49-F238E27FC236}">
                <a16:creationId xmlns:a16="http://schemas.microsoft.com/office/drawing/2014/main" id="{B8342ACE-D55B-3A4A-9CA2-C6A2543E982A}"/>
              </a:ext>
            </a:extLst>
          </p:cNvPr>
          <p:cNvCxnSpPr>
            <a:cxnSpLocks/>
          </p:cNvCxnSpPr>
          <p:nvPr/>
        </p:nvCxnSpPr>
        <p:spPr>
          <a:xfrm flipV="1">
            <a:off x="9224438" y="4843660"/>
            <a:ext cx="10290" cy="549108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TextBox 133">
            <a:extLst>
              <a:ext uri="{FF2B5EF4-FFF2-40B4-BE49-F238E27FC236}">
                <a16:creationId xmlns:a16="http://schemas.microsoft.com/office/drawing/2014/main" id="{6C5FE16A-681F-E14F-ABC0-02B4BFA3D381}"/>
              </a:ext>
            </a:extLst>
          </p:cNvPr>
          <p:cNvSpPr txBox="1"/>
          <p:nvPr/>
        </p:nvSpPr>
        <p:spPr>
          <a:xfrm>
            <a:off x="9173641" y="5933443"/>
            <a:ext cx="1002850" cy="43069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none" rtlCol="0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600" dirty="0">
                <a:effectLst/>
              </a:rPr>
              <a:t>MIV</a:t>
            </a:r>
          </a:p>
        </p:txBody>
      </p:sp>
      <p:cxnSp>
        <p:nvCxnSpPr>
          <p:cNvPr id="135" name="Straight Arrow Connector 134">
            <a:extLst>
              <a:ext uri="{FF2B5EF4-FFF2-40B4-BE49-F238E27FC236}">
                <a16:creationId xmlns:a16="http://schemas.microsoft.com/office/drawing/2014/main" id="{E509B774-F8AA-244E-B1F3-E7BCD9549774}"/>
              </a:ext>
            </a:extLst>
          </p:cNvPr>
          <p:cNvCxnSpPr>
            <a:cxnSpLocks/>
          </p:cNvCxnSpPr>
          <p:nvPr/>
        </p:nvCxnSpPr>
        <p:spPr>
          <a:xfrm flipV="1">
            <a:off x="9600002" y="4906505"/>
            <a:ext cx="10431" cy="1005500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Rounded Rectangle 144">
            <a:extLst>
              <a:ext uri="{FF2B5EF4-FFF2-40B4-BE49-F238E27FC236}">
                <a16:creationId xmlns:a16="http://schemas.microsoft.com/office/drawing/2014/main" id="{3A70F24E-7E90-5944-B6AB-BF033303540B}"/>
              </a:ext>
            </a:extLst>
          </p:cNvPr>
          <p:cNvSpPr/>
          <p:nvPr/>
        </p:nvSpPr>
        <p:spPr>
          <a:xfrm>
            <a:off x="10212559" y="5912005"/>
            <a:ext cx="1090134" cy="697914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 rtlCol="0" anchor="ctr" anchorCtr="1">
            <a:noAutofit/>
          </a:bodyPr>
          <a:lstStyle/>
          <a:p>
            <a:pPr algn="ctr"/>
            <a:r>
              <a:rPr lang="en-GB" sz="1400" b="1" dirty="0">
                <a:solidFill>
                  <a:schemeClr val="bg1"/>
                </a:solidFill>
              </a:rPr>
              <a:t>Point Cloud </a:t>
            </a:r>
          </a:p>
          <a:p>
            <a:pPr algn="ctr"/>
            <a:r>
              <a:rPr lang="en-GB" sz="1400" b="1" dirty="0">
                <a:solidFill>
                  <a:schemeClr val="bg1"/>
                </a:solidFill>
              </a:rPr>
              <a:t>Compression</a:t>
            </a:r>
          </a:p>
        </p:txBody>
      </p:sp>
      <p:cxnSp>
        <p:nvCxnSpPr>
          <p:cNvPr id="146" name="Straight Arrow Connector 145">
            <a:extLst>
              <a:ext uri="{FF2B5EF4-FFF2-40B4-BE49-F238E27FC236}">
                <a16:creationId xmlns:a16="http://schemas.microsoft.com/office/drawing/2014/main" id="{679A8B1D-44B7-7A4D-B4F3-F6B4D6B5A089}"/>
              </a:ext>
            </a:extLst>
          </p:cNvPr>
          <p:cNvCxnSpPr>
            <a:cxnSpLocks/>
          </p:cNvCxnSpPr>
          <p:nvPr/>
        </p:nvCxnSpPr>
        <p:spPr>
          <a:xfrm flipV="1">
            <a:off x="10300008" y="4843659"/>
            <a:ext cx="1" cy="1068346"/>
          </a:xfrm>
          <a:prstGeom prst="straightConnector1">
            <a:avLst/>
          </a:prstGeom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8" name="Rounded Rectangle 147">
            <a:extLst>
              <a:ext uri="{FF2B5EF4-FFF2-40B4-BE49-F238E27FC236}">
                <a16:creationId xmlns:a16="http://schemas.microsoft.com/office/drawing/2014/main" id="{8B6DAE3D-9301-9945-81F8-BFD9B0D05991}"/>
              </a:ext>
            </a:extLst>
          </p:cNvPr>
          <p:cNvSpPr/>
          <p:nvPr/>
        </p:nvSpPr>
        <p:spPr>
          <a:xfrm>
            <a:off x="10694548" y="3623498"/>
            <a:ext cx="892355" cy="509365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 rtlCol="0" anchor="ctr" anchorCtr="1">
            <a:noAutofit/>
          </a:bodyPr>
          <a:lstStyle/>
          <a:p>
            <a:pPr algn="ctr"/>
            <a:r>
              <a:rPr lang="en-GB" sz="1400" b="1" dirty="0">
                <a:solidFill>
                  <a:schemeClr val="bg1"/>
                </a:solidFill>
              </a:rPr>
              <a:t>Haptics</a:t>
            </a:r>
          </a:p>
        </p:txBody>
      </p:sp>
      <p:cxnSp>
        <p:nvCxnSpPr>
          <p:cNvPr id="149" name="Straight Arrow Connector 148">
            <a:extLst>
              <a:ext uri="{FF2B5EF4-FFF2-40B4-BE49-F238E27FC236}">
                <a16:creationId xmlns:a16="http://schemas.microsoft.com/office/drawing/2014/main" id="{5FC7F6BD-6D95-9C44-BBC3-C0337244BFA4}"/>
              </a:ext>
            </a:extLst>
          </p:cNvPr>
          <p:cNvCxnSpPr>
            <a:cxnSpLocks/>
          </p:cNvCxnSpPr>
          <p:nvPr/>
        </p:nvCxnSpPr>
        <p:spPr>
          <a:xfrm flipV="1">
            <a:off x="10643404" y="2051314"/>
            <a:ext cx="0" cy="1074249"/>
          </a:xfrm>
          <a:prstGeom prst="straightConnector1">
            <a:avLst/>
          </a:prstGeom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1" name="Rounded Rectangle 150">
            <a:extLst>
              <a:ext uri="{FF2B5EF4-FFF2-40B4-BE49-F238E27FC236}">
                <a16:creationId xmlns:a16="http://schemas.microsoft.com/office/drawing/2014/main" id="{38407CED-4222-6A4B-A5B2-825B03A245C0}"/>
              </a:ext>
            </a:extLst>
          </p:cNvPr>
          <p:cNvSpPr/>
          <p:nvPr/>
        </p:nvSpPr>
        <p:spPr>
          <a:xfrm>
            <a:off x="9823877" y="3060884"/>
            <a:ext cx="998327" cy="546281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 rtlCol="0" anchor="ctr" anchorCtr="1">
            <a:noAutofit/>
          </a:bodyPr>
          <a:lstStyle/>
          <a:p>
            <a:pPr algn="ctr"/>
            <a:r>
              <a:rPr lang="en-GB" sz="1400" b="1" dirty="0">
                <a:solidFill>
                  <a:schemeClr val="bg1"/>
                </a:solidFill>
              </a:rPr>
              <a:t>Scene</a:t>
            </a:r>
          </a:p>
          <a:p>
            <a:pPr algn="ctr"/>
            <a:r>
              <a:rPr lang="en-GB" sz="1400" b="1" dirty="0">
                <a:solidFill>
                  <a:schemeClr val="bg1"/>
                </a:solidFill>
              </a:rPr>
              <a:t>Description</a:t>
            </a:r>
          </a:p>
        </p:txBody>
      </p:sp>
      <p:cxnSp>
        <p:nvCxnSpPr>
          <p:cNvPr id="87" name="Straight Arrow Connector 86">
            <a:extLst>
              <a:ext uri="{FF2B5EF4-FFF2-40B4-BE49-F238E27FC236}">
                <a16:creationId xmlns:a16="http://schemas.microsoft.com/office/drawing/2014/main" id="{36F1853B-BBB2-BA40-94E8-BEDC0465F4EC}"/>
              </a:ext>
            </a:extLst>
          </p:cNvPr>
          <p:cNvCxnSpPr>
            <a:cxnSpLocks/>
          </p:cNvCxnSpPr>
          <p:nvPr/>
        </p:nvCxnSpPr>
        <p:spPr>
          <a:xfrm flipV="1">
            <a:off x="10944808" y="2051314"/>
            <a:ext cx="0" cy="1611825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>
            <a:extLst>
              <a:ext uri="{FF2B5EF4-FFF2-40B4-BE49-F238E27FC236}">
                <a16:creationId xmlns:a16="http://schemas.microsoft.com/office/drawing/2014/main" id="{5B39BD91-EF74-634B-8837-DE5C05023E67}"/>
              </a:ext>
            </a:extLst>
          </p:cNvPr>
          <p:cNvSpPr txBox="1"/>
          <p:nvPr/>
        </p:nvSpPr>
        <p:spPr>
          <a:xfrm>
            <a:off x="6866204" y="4194345"/>
            <a:ext cx="1029947" cy="49507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none" rtlCol="0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600" dirty="0">
                <a:effectLst/>
              </a:rPr>
              <a:t>CICP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7FD236FC-5541-D94C-A220-AB759353A5DD}"/>
              </a:ext>
            </a:extLst>
          </p:cNvPr>
          <p:cNvSpPr txBox="1"/>
          <p:nvPr/>
        </p:nvSpPr>
        <p:spPr>
          <a:xfrm>
            <a:off x="7918728" y="4189581"/>
            <a:ext cx="1029947" cy="49507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none" rtlCol="0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600" dirty="0">
                <a:effectLst/>
              </a:rPr>
              <a:t>CMAF</a:t>
            </a:r>
          </a:p>
        </p:txBody>
      </p: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008BE390-B1D2-3E4A-8E0D-43B6FC301295}"/>
              </a:ext>
            </a:extLst>
          </p:cNvPr>
          <p:cNvCxnSpPr>
            <a:cxnSpLocks/>
          </p:cNvCxnSpPr>
          <p:nvPr/>
        </p:nvCxnSpPr>
        <p:spPr>
          <a:xfrm>
            <a:off x="7428813" y="4651312"/>
            <a:ext cx="10426" cy="1201594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>
            <a:extLst>
              <a:ext uri="{FF2B5EF4-FFF2-40B4-BE49-F238E27FC236}">
                <a16:creationId xmlns:a16="http://schemas.microsoft.com/office/drawing/2014/main" id="{09518C50-F260-124E-8456-2EB6EC4F497A}"/>
              </a:ext>
            </a:extLst>
          </p:cNvPr>
          <p:cNvSpPr txBox="1"/>
          <p:nvPr/>
        </p:nvSpPr>
        <p:spPr>
          <a:xfrm>
            <a:off x="5804160" y="4189577"/>
            <a:ext cx="1029947" cy="49507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none" rtlCol="0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600" dirty="0">
                <a:effectLst/>
              </a:rPr>
              <a:t>DASH</a:t>
            </a:r>
          </a:p>
        </p:txBody>
      </p:sp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id="{AA454325-4879-D141-9E10-E0B436354AD3}"/>
              </a:ext>
            </a:extLst>
          </p:cNvPr>
          <p:cNvCxnSpPr>
            <a:cxnSpLocks/>
          </p:cNvCxnSpPr>
          <p:nvPr/>
        </p:nvCxnSpPr>
        <p:spPr>
          <a:xfrm>
            <a:off x="6566795" y="4660832"/>
            <a:ext cx="10426" cy="1201594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>
            <a:extLst>
              <a:ext uri="{FF2B5EF4-FFF2-40B4-BE49-F238E27FC236}">
                <a16:creationId xmlns:a16="http://schemas.microsoft.com/office/drawing/2014/main" id="{01A7D002-79D1-384C-9E01-078299879706}"/>
              </a:ext>
            </a:extLst>
          </p:cNvPr>
          <p:cNvSpPr txBox="1"/>
          <p:nvPr/>
        </p:nvSpPr>
        <p:spPr>
          <a:xfrm>
            <a:off x="10413070" y="5384527"/>
            <a:ext cx="819017" cy="43069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none" rtlCol="0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600" dirty="0">
                <a:effectLst/>
              </a:rPr>
              <a:t>NNC</a:t>
            </a:r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6A7CB39B-70DB-2642-A0CF-F3BDAF02B8D9}"/>
              </a:ext>
            </a:extLst>
          </p:cNvPr>
          <p:cNvCxnSpPr>
            <a:cxnSpLocks/>
          </p:cNvCxnSpPr>
          <p:nvPr/>
        </p:nvCxnSpPr>
        <p:spPr>
          <a:xfrm flipV="1">
            <a:off x="10561020" y="4835419"/>
            <a:ext cx="0" cy="557349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Rounded Rectangle 71">
            <a:extLst>
              <a:ext uri="{FF2B5EF4-FFF2-40B4-BE49-F238E27FC236}">
                <a16:creationId xmlns:a16="http://schemas.microsoft.com/office/drawing/2014/main" id="{C97D1D4E-16D0-4A51-9F97-D6A106A468A1}"/>
              </a:ext>
            </a:extLst>
          </p:cNvPr>
          <p:cNvSpPr/>
          <p:nvPr/>
        </p:nvSpPr>
        <p:spPr>
          <a:xfrm>
            <a:off x="9632101" y="2482674"/>
            <a:ext cx="892355" cy="509365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 rtlCol="0" anchor="ctr" anchorCtr="1">
            <a:noAutofit/>
          </a:bodyPr>
          <a:lstStyle/>
          <a:p>
            <a:pPr algn="ctr"/>
            <a:r>
              <a:rPr lang="en-GB" sz="1400" b="1" dirty="0">
                <a:solidFill>
                  <a:schemeClr val="bg1"/>
                </a:solidFill>
              </a:rPr>
              <a:t>OMAF</a:t>
            </a:r>
          </a:p>
        </p:txBody>
      </p: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5331D4C3-222E-2225-AC5C-5721CB802413}"/>
              </a:ext>
            </a:extLst>
          </p:cNvPr>
          <p:cNvCxnSpPr>
            <a:cxnSpLocks/>
          </p:cNvCxnSpPr>
          <p:nvPr/>
        </p:nvCxnSpPr>
        <p:spPr>
          <a:xfrm flipV="1">
            <a:off x="10302690" y="2046958"/>
            <a:ext cx="8743" cy="482902"/>
          </a:xfrm>
          <a:prstGeom prst="straightConnector1">
            <a:avLst/>
          </a:prstGeom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14134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What is in the roadmap document?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1450" y="1825625"/>
            <a:ext cx="10233800" cy="4351338"/>
          </a:xfrm>
        </p:spPr>
        <p:txBody>
          <a:bodyPr/>
          <a:lstStyle/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Introduction of what and who MPEG is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Outline of MPEG’s most important standards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An overview of MPEG’s areas of activity</a:t>
            </a:r>
          </a:p>
          <a:p>
            <a:pPr marL="0" indent="0">
              <a:buNone/>
            </a:pPr>
            <a:endParaRPr lang="en-GB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739075"/>
      </p:ext>
    </p:extLst>
  </p:cSld>
  <p:clrMapOvr>
    <a:masterClrMapping/>
  </p:clrMapOvr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B4B4B"/>
      </a:dk2>
      <a:lt2>
        <a:srgbClr val="8ED5C1"/>
      </a:lt2>
      <a:accent1>
        <a:srgbClr val="73CBB2"/>
      </a:accent1>
      <a:accent2>
        <a:srgbClr val="AACD5B"/>
      </a:accent2>
      <a:accent3>
        <a:srgbClr val="65A9E1"/>
      </a:accent3>
      <a:accent4>
        <a:srgbClr val="6274D8"/>
      </a:accent4>
      <a:accent5>
        <a:srgbClr val="AB54D7"/>
      </a:accent5>
      <a:accent6>
        <a:srgbClr val="D15B37"/>
      </a:accent6>
      <a:hlink>
        <a:srgbClr val="BFE962"/>
      </a:hlink>
      <a:folHlink>
        <a:srgbClr val="C0D591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47428100-C732-4B2E-A30A-5273F581A0F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22229</TotalTime>
  <Words>1276</Words>
  <Application>Microsoft Macintosh PowerPoint</Application>
  <PresentationFormat>Widescreen</PresentationFormat>
  <Paragraphs>398</Paragraphs>
  <Slides>18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Corbel</vt:lpstr>
      <vt:lpstr>Times New Roman</vt:lpstr>
      <vt:lpstr>Depth</vt:lpstr>
      <vt:lpstr>INTERNATIONAL ORGANISATION FOR STANDARDISATION ORGANISATION INTERNATIONALE DE NORMALISATION ISO/IEC JTC 1/SC 29/WG 2 MPEG TECHNICAL REQUIREMENTS   ISO/IEC JTC 1/SC 29/WG 2 N00375  Rennes, France – April 2024</vt:lpstr>
      <vt:lpstr>PowerPoint Presentation</vt:lpstr>
      <vt:lpstr>Why a standardization roadmap?</vt:lpstr>
      <vt:lpstr>What is in the roadmap document?</vt:lpstr>
      <vt:lpstr>PowerPoint Presentation</vt:lpstr>
      <vt:lpstr>PowerPoint Presentation</vt:lpstr>
      <vt:lpstr>What is in the roadmap document?</vt:lpstr>
      <vt:lpstr>PowerPoint Presentation</vt:lpstr>
      <vt:lpstr>What is in the roadmap document?</vt:lpstr>
      <vt:lpstr>PowerPoint Presentation</vt:lpstr>
      <vt:lpstr>What is in the roadmap document?</vt:lpstr>
      <vt:lpstr>PowerPoint Presentation</vt:lpstr>
      <vt:lpstr>Roadmap shaped by significant developments</vt:lpstr>
      <vt:lpstr>Near-term planning</vt:lpstr>
      <vt:lpstr>PowerPoint Presentation</vt:lpstr>
      <vt:lpstr>PowerPoint Presentation</vt:lpstr>
      <vt:lpstr>MPEG-I (ISO/IEC 23090)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Requirements for OMAF V.2</dc:title>
  <dc:creator>Koenen, R.H. (Rob)</dc:creator>
  <cp:lastModifiedBy>Igor Curcio</cp:lastModifiedBy>
  <cp:revision>389</cp:revision>
  <dcterms:created xsi:type="dcterms:W3CDTF">2018-01-20T11:00:54Z</dcterms:created>
  <dcterms:modified xsi:type="dcterms:W3CDTF">2024-04-25T22:15:53Z</dcterms:modified>
</cp:coreProperties>
</file>