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4116973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B25352-B116-40B0-AD95-B45EEFDEE972}" v="11" dt="2022-06-24T08:12:01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37EA-DF3D-4904-ADBD-1A00C3CB3E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39919-89B5-4DEA-9699-97AC17651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85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555625"/>
            <a:ext cx="4964113" cy="2792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alcomm Office Regular" panose="020B0503030202060203" pitchFamily="34" charset="0"/>
                <a:ea typeface="+mn-ea"/>
                <a:cs typeface="Microsoft Sans Serif" panose="020B0604020202020204" pitchFamily="34" charset="0"/>
              </a:rPr>
              <a:t>Qualcomm Technologies, Inc.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alcomm Office Regular" panose="020B0503030202060203" pitchFamily="34" charset="0"/>
              <a:ea typeface="+mn-ea"/>
              <a:cs typeface="Microsoft Sans Serif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72DE84-53E6-4A15-B2E3-13D2185F4527}" type="slidenum">
              <a:rPr kumimoji="0" lang="en-US" sz="15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alcomm Office Regular" panose="020B0503030202060203" pitchFamily="34" charset="0"/>
                <a:ea typeface="+mn-ea"/>
                <a:cs typeface="Microsoft Sans Serif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alcomm Office Regular" panose="020B0503030202060203" pitchFamily="34" charset="0"/>
              <a:ea typeface="+mn-ea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69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3AC90-90C8-44C5-A6C0-7C0463F65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E80FB-5D19-44B8-B694-2CC1995BB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3E397-3FCE-4824-A958-3B42A629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EC4A3-F2E0-4F09-B763-362143F0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F8B95-5639-4455-9A36-5A6AE3B5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0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8AF0-F228-4615-B173-0EA3D87B8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1C5C17-B784-4216-985C-0775F6B020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6877F-7DEA-4BEA-9B8C-8E9BDEBDD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B435A-7287-4DE9-9133-E99A646D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CE4DD-B2E0-4F6C-A436-548B00E9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3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D0FA1-D3AF-4E54-8911-DE0868861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C714D4-9256-458E-BF90-42E2F1993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0B4E1-73AC-41D9-BC0D-7B9D2849F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A8BE7-FE80-4F8E-97A1-F8A7B22B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D2ECC-2B79-4BF7-AAC6-2EB6A01BA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1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56AE47-124D-4375-A81B-30BAF658BA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0" algn="l" defTabSz="685783" rtl="0" eaLnBrk="1" latinLnBrk="0" hangingPunct="1">
              <a:lnSpc>
                <a:spcPct val="96000"/>
              </a:lnSpc>
              <a:spcBef>
                <a:spcPts val="0"/>
              </a:spcBef>
              <a:buClr>
                <a:srgbClr val="3253DC"/>
              </a:buClr>
              <a:buFont typeface="Arial" panose="020B0604020202020204" pitchFamily="34" charset="0"/>
              <a:buNone/>
              <a:defRPr lang="en-US" sz="800" kern="1200" baseline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MHV: Emmy MPEG-DASH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6834C9-EEFA-4FBD-BC61-0A36E0C3E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0A64B2B-7631-4F26-8A92-DDCFC848C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190" y="1088135"/>
            <a:ext cx="11188223" cy="27432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377" rtl="0" eaLnBrk="1" latinLnBrk="0" hangingPunct="1">
              <a:lnSpc>
                <a:spcPct val="96000"/>
              </a:lnSpc>
              <a:spcBef>
                <a:spcPts val="900"/>
              </a:spcBef>
              <a:buClr>
                <a:schemeClr val="accent1"/>
              </a:buClr>
              <a:buFont typeface="Arial" panose="020B0604020202020204" pitchFamily="34" charset="0"/>
              <a:buNone/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1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6795D-6AC4-4895-9462-044FDA567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88E6C-A764-48CF-B567-D44CF3B01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02B9E-8A60-4A60-A15A-B56F6FC7E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024A0-5E73-4A6D-96B6-821238D9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DED5A-4C7B-4707-B161-0ABE8FFE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8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471C2-57A4-45A6-B95B-F6C6F321E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BE6BD-F094-40F5-8364-0797A19EA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FAA7D-ED24-4AC8-9330-AAFB22493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555ED-873E-4512-B752-E07AFE40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27BA4-1854-4AAD-835C-25E1D037E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6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EEF43-0AC4-462D-9F80-EFDFEF28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D60C8-D8C5-4819-9BE7-E7C492ADA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A0437-3E53-443E-8798-D5C5E3021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13A00-D080-4211-8217-8D343523E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16FD6-6F6F-4FCB-BC42-F6F70C22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6EFEB-6D60-4A79-BBFA-E3CB9F50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2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33F7B-2071-4E06-A407-D4A325746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7A14A-8991-489E-9A48-65DB5D7F8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DD6093-1A2F-4362-9BB2-257CAB7E2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3E80C-CE27-4D12-A3C9-B1F66AFCC9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7B29A0-2A2D-48D0-9F48-5E2DDDAA6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22F648-ECB5-4E6A-8D79-136DC32E5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989F4-6E6F-4504-AE64-52128A19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39565-5277-4F59-A968-BD1C8208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2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F4C5-8500-44B7-9A32-8D7B772DB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066968-8792-4EF7-B033-573782A4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FA206-A8EE-4D76-A0DF-0F67BE552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1A6D1-E774-4DF8-8E7E-6DB08AF6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D26892-F6CD-4900-9AC7-7276F93CD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51E52-F188-47EA-8684-09C2FC54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A091B-AD69-449C-89B2-C7D808CE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7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6DE69-0F9E-4FA8-8C8B-0EF27CD4B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364A0-DA2D-4F09-927F-4BC83BA3D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8B491-6986-4F70-AD4A-E0FF872423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66B67-E548-4AE5-A375-E89000FAE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46871E-701A-440E-8244-68E36BA2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66221D-9060-4713-B52E-14F58E5E1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1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19A44-1B0F-4104-8FA8-A3CDA9AD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365C8F-C1F4-4B35-9D53-5F67F6AD5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E2556-908B-435B-BFE7-F6DE2C694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BB9EB-0D09-4AED-8122-717C3049F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8363A-7106-4D03-8BE6-65DEC4E0C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CDFE2-3166-4B34-8B37-51180A9D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0AB65A-3F13-41CD-88E5-31AD7FBD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6BA5A-EF28-456A-93E0-FA30EEDB3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78431-F203-4967-9566-3E703E7BD5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1A73B-40B3-40F1-BDE2-7686552FB1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BBE8-9771-4501-A9CE-8246D1361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FA44D5-10FA-4E5A-8C13-9E682987B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Low-Latency Streaming with Chunking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561FEB6-8BCD-427B-A960-32ABF9042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2096" y="31813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4">
              <a:defRPr/>
            </a:pPr>
            <a:endParaRPr lang="en-US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091F93-9F5A-49F5-99CB-3A121C13CA75}"/>
              </a:ext>
            </a:extLst>
          </p:cNvPr>
          <p:cNvSpPr/>
          <p:nvPr/>
        </p:nvSpPr>
        <p:spPr>
          <a:xfrm>
            <a:off x="5572385" y="2046379"/>
            <a:ext cx="1323363" cy="16342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600" dirty="0">
                <a:solidFill>
                  <a:prstClr val="black"/>
                </a:solidFill>
                <a:latin typeface="Tw Cen MT" panose="020B0602020104020603"/>
              </a:rPr>
              <a:t>DASH Packager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245AEC-963F-4FC1-9018-D511089D3EE5}"/>
              </a:ext>
            </a:extLst>
          </p:cNvPr>
          <p:cNvSpPr/>
          <p:nvPr/>
        </p:nvSpPr>
        <p:spPr>
          <a:xfrm>
            <a:off x="4817865" y="2155965"/>
            <a:ext cx="620787" cy="503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82BF70-DCC8-4888-BB92-3DE3621AB3C8}"/>
              </a:ext>
            </a:extLst>
          </p:cNvPr>
          <p:cNvSpPr/>
          <p:nvPr/>
        </p:nvSpPr>
        <p:spPr>
          <a:xfrm>
            <a:off x="1799784" y="2155965"/>
            <a:ext cx="620787" cy="5033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118C09-EF2B-4E24-80C3-6E1BBD4782C0}"/>
              </a:ext>
            </a:extLst>
          </p:cNvPr>
          <p:cNvSpPr/>
          <p:nvPr/>
        </p:nvSpPr>
        <p:spPr>
          <a:xfrm>
            <a:off x="2554305" y="2155965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3F8EF2-ABAC-43D9-B442-CF34492BE809}"/>
              </a:ext>
            </a:extLst>
          </p:cNvPr>
          <p:cNvSpPr/>
          <p:nvPr/>
        </p:nvSpPr>
        <p:spPr>
          <a:xfrm>
            <a:off x="3308825" y="2155965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615864-49AC-4CE2-8F57-F7E14761D38D}"/>
              </a:ext>
            </a:extLst>
          </p:cNvPr>
          <p:cNvSpPr/>
          <p:nvPr/>
        </p:nvSpPr>
        <p:spPr>
          <a:xfrm>
            <a:off x="4063345" y="2155965"/>
            <a:ext cx="620787" cy="5033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C4E7CC-79C9-4868-9A37-AFB5BC560D0F}"/>
              </a:ext>
            </a:extLst>
          </p:cNvPr>
          <p:cNvSpPr/>
          <p:nvPr/>
        </p:nvSpPr>
        <p:spPr>
          <a:xfrm>
            <a:off x="1045261" y="2155965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C884EF-8DA5-42C9-9393-A8B9FEC2469F}"/>
              </a:ext>
            </a:extLst>
          </p:cNvPr>
          <p:cNvSpPr/>
          <p:nvPr/>
        </p:nvSpPr>
        <p:spPr>
          <a:xfrm>
            <a:off x="10926946" y="1463693"/>
            <a:ext cx="668773" cy="503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IS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1B431D-8D34-4AA1-BB96-C8C112305A4F}"/>
              </a:ext>
            </a:extLst>
          </p:cNvPr>
          <p:cNvSpPr/>
          <p:nvPr/>
        </p:nvSpPr>
        <p:spPr>
          <a:xfrm>
            <a:off x="9057180" y="3177332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AB9F0B-C92E-4A3F-8935-432796D0FAEF}"/>
              </a:ext>
            </a:extLst>
          </p:cNvPr>
          <p:cNvSpPr/>
          <p:nvPr/>
        </p:nvSpPr>
        <p:spPr>
          <a:xfrm>
            <a:off x="9677965" y="3177332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625CF9-248E-4075-A261-AF1C14BD8121}"/>
              </a:ext>
            </a:extLst>
          </p:cNvPr>
          <p:cNvSpPr/>
          <p:nvPr/>
        </p:nvSpPr>
        <p:spPr>
          <a:xfrm>
            <a:off x="10298752" y="3177332"/>
            <a:ext cx="620787" cy="5033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62F833-81BC-464B-AD78-F22C25B61D59}"/>
              </a:ext>
            </a:extLst>
          </p:cNvPr>
          <p:cNvCxnSpPr>
            <a:cxnSpLocks/>
          </p:cNvCxnSpPr>
          <p:nvPr/>
        </p:nvCxnSpPr>
        <p:spPr>
          <a:xfrm>
            <a:off x="10919537" y="2439104"/>
            <a:ext cx="0" cy="1388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0630B60-FDD0-4AF6-B026-2C2A301E7F44}"/>
              </a:ext>
            </a:extLst>
          </p:cNvPr>
          <p:cNvCxnSpPr/>
          <p:nvPr/>
        </p:nvCxnSpPr>
        <p:spPr>
          <a:xfrm>
            <a:off x="10298751" y="2971800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214E6A-BE21-49D5-ACBF-995D211F4877}"/>
              </a:ext>
            </a:extLst>
          </p:cNvPr>
          <p:cNvCxnSpPr/>
          <p:nvPr/>
        </p:nvCxnSpPr>
        <p:spPr>
          <a:xfrm>
            <a:off x="9680064" y="2992772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AF7FCB9-B9FB-4218-8F8C-D812007DAAD3}"/>
              </a:ext>
            </a:extLst>
          </p:cNvPr>
          <p:cNvSpPr/>
          <p:nvPr/>
        </p:nvSpPr>
        <p:spPr>
          <a:xfrm>
            <a:off x="248869" y="2155965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7E71DE9-C1D7-4D1E-97C5-44A089F4362A}"/>
              </a:ext>
            </a:extLst>
          </p:cNvPr>
          <p:cNvSpPr/>
          <p:nvPr/>
        </p:nvSpPr>
        <p:spPr>
          <a:xfrm>
            <a:off x="7104009" y="3177332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7D526B-2BC3-4AD8-BC16-5ADB792EEB38}"/>
              </a:ext>
            </a:extLst>
          </p:cNvPr>
          <p:cNvSpPr/>
          <p:nvPr/>
        </p:nvSpPr>
        <p:spPr>
          <a:xfrm>
            <a:off x="7724796" y="3177332"/>
            <a:ext cx="620787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39F302-20EA-434A-8273-B80B5AFBB3F1}"/>
              </a:ext>
            </a:extLst>
          </p:cNvPr>
          <p:cNvSpPr/>
          <p:nvPr/>
        </p:nvSpPr>
        <p:spPr>
          <a:xfrm>
            <a:off x="8345581" y="3177332"/>
            <a:ext cx="620787" cy="50333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740B412-BF40-4C2E-8305-4EDAA39EF06F}"/>
              </a:ext>
            </a:extLst>
          </p:cNvPr>
          <p:cNvCxnSpPr/>
          <p:nvPr/>
        </p:nvCxnSpPr>
        <p:spPr>
          <a:xfrm>
            <a:off x="8966367" y="2971803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68CC475-B509-4FDC-8E8C-1880A0C32BEC}"/>
              </a:ext>
            </a:extLst>
          </p:cNvPr>
          <p:cNvCxnSpPr/>
          <p:nvPr/>
        </p:nvCxnSpPr>
        <p:spPr>
          <a:xfrm>
            <a:off x="8345581" y="2971800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0A190-E92B-4DD9-BC5C-9EB0C5863F67}"/>
              </a:ext>
            </a:extLst>
          </p:cNvPr>
          <p:cNvCxnSpPr/>
          <p:nvPr/>
        </p:nvCxnSpPr>
        <p:spPr>
          <a:xfrm>
            <a:off x="7726895" y="2992772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7ACEB57-3C74-44EF-AC3C-66647F852102}"/>
              </a:ext>
            </a:extLst>
          </p:cNvPr>
          <p:cNvCxnSpPr/>
          <p:nvPr/>
        </p:nvCxnSpPr>
        <p:spPr>
          <a:xfrm>
            <a:off x="10298752" y="3076668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943E375-8169-4FDA-B8C1-0E580F2C46D5}"/>
              </a:ext>
            </a:extLst>
          </p:cNvPr>
          <p:cNvSpPr txBox="1"/>
          <p:nvPr/>
        </p:nvSpPr>
        <p:spPr>
          <a:xfrm>
            <a:off x="10393984" y="2636003"/>
            <a:ext cx="4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HTTP </a:t>
            </a:r>
            <a:br>
              <a:rPr lang="de-DE" sz="900" dirty="0">
                <a:solidFill>
                  <a:prstClr val="black"/>
                </a:solidFill>
                <a:latin typeface="Tw Cen MT" panose="020B0602020104020603"/>
              </a:rPr>
            </a:b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Chunk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F396D4-C0D4-4F96-9B2D-1EEB5948ABA4}"/>
              </a:ext>
            </a:extLst>
          </p:cNvPr>
          <p:cNvSpPr txBox="1"/>
          <p:nvPr/>
        </p:nvSpPr>
        <p:spPr>
          <a:xfrm>
            <a:off x="9758969" y="2647433"/>
            <a:ext cx="4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HTTP </a:t>
            </a:r>
            <a:br>
              <a:rPr lang="de-DE" sz="900" dirty="0">
                <a:solidFill>
                  <a:prstClr val="black"/>
                </a:solidFill>
                <a:latin typeface="Tw Cen MT" panose="020B0602020104020603"/>
              </a:rPr>
            </a:b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Chunk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21CC79B-CEA7-4069-B08B-14A7FD7504E0}"/>
              </a:ext>
            </a:extLst>
          </p:cNvPr>
          <p:cNvCxnSpPr/>
          <p:nvPr/>
        </p:nvCxnSpPr>
        <p:spPr>
          <a:xfrm>
            <a:off x="9677965" y="3078067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BD9B1E-A7DB-4CAB-9888-49A9483ABD58}"/>
              </a:ext>
            </a:extLst>
          </p:cNvPr>
          <p:cNvCxnSpPr/>
          <p:nvPr/>
        </p:nvCxnSpPr>
        <p:spPr>
          <a:xfrm>
            <a:off x="9057180" y="3076668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250176-A3CF-4EA1-94BA-E9007ED09F43}"/>
              </a:ext>
            </a:extLst>
          </p:cNvPr>
          <p:cNvCxnSpPr>
            <a:cxnSpLocks/>
          </p:cNvCxnSpPr>
          <p:nvPr/>
        </p:nvCxnSpPr>
        <p:spPr>
          <a:xfrm>
            <a:off x="9057182" y="2439103"/>
            <a:ext cx="3849" cy="1388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85A17D-7FAB-4545-B495-42CEA1D2B4FF}"/>
              </a:ext>
            </a:extLst>
          </p:cNvPr>
          <p:cNvCxnSpPr>
            <a:cxnSpLocks/>
          </p:cNvCxnSpPr>
          <p:nvPr/>
        </p:nvCxnSpPr>
        <p:spPr>
          <a:xfrm>
            <a:off x="9057181" y="2549560"/>
            <a:ext cx="18623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B23B199-D971-47F3-830B-70C0DEDD82B7}"/>
              </a:ext>
            </a:extLst>
          </p:cNvPr>
          <p:cNvSpPr txBox="1"/>
          <p:nvPr/>
        </p:nvSpPr>
        <p:spPr>
          <a:xfrm>
            <a:off x="9597905" y="2172155"/>
            <a:ext cx="8787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DASH Segment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6F0AEFC-1EE2-41B7-AC15-6D90EDE79936}"/>
              </a:ext>
            </a:extLst>
          </p:cNvPr>
          <p:cNvSpPr/>
          <p:nvPr/>
        </p:nvSpPr>
        <p:spPr>
          <a:xfrm>
            <a:off x="10919538" y="816847"/>
            <a:ext cx="680751" cy="5033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MPD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039D346-913B-469F-93F2-32719006B8C6}"/>
              </a:ext>
            </a:extLst>
          </p:cNvPr>
          <p:cNvSpPr/>
          <p:nvPr/>
        </p:nvSpPr>
        <p:spPr>
          <a:xfrm>
            <a:off x="209149" y="3524525"/>
            <a:ext cx="2489755" cy="5033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 = CMAF non-initial </a:t>
            </a:r>
            <a:r>
              <a:rPr lang="de-DE" sz="1400" dirty="0" err="1">
                <a:solidFill>
                  <a:prstClr val="white"/>
                </a:solidFill>
                <a:latin typeface="Tw Cen MT" panose="020B0602020104020603"/>
              </a:rPr>
              <a:t>chunk</a:t>
            </a:r>
            <a:endParaRPr lang="de-DE" sz="1400" dirty="0">
              <a:solidFill>
                <a:prstClr val="white"/>
              </a:solidFill>
              <a:latin typeface="Tw Cen MT" panose="020B0602020104020603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D210A40-6F93-497D-A90D-E91F1D9D832E}"/>
              </a:ext>
            </a:extLst>
          </p:cNvPr>
          <p:cNvSpPr/>
          <p:nvPr/>
        </p:nvSpPr>
        <p:spPr>
          <a:xfrm>
            <a:off x="211737" y="4206313"/>
            <a:ext cx="2489759" cy="47711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 = CMAF initial </a:t>
            </a:r>
            <a:r>
              <a:rPr lang="de-DE" sz="1400" dirty="0" err="1">
                <a:solidFill>
                  <a:prstClr val="white"/>
                </a:solidFill>
                <a:latin typeface="Tw Cen MT" panose="020B0602020104020603"/>
              </a:rPr>
              <a:t>chunk</a:t>
            </a:r>
            <a:endParaRPr lang="de-DE" sz="1400" dirty="0">
              <a:solidFill>
                <a:prstClr val="white"/>
              </a:solidFill>
              <a:latin typeface="Tw Cen MT" panose="020B0602020104020603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DC3E500-B665-49C1-A3C0-568BE7ACD2BA}"/>
              </a:ext>
            </a:extLst>
          </p:cNvPr>
          <p:cNvSpPr/>
          <p:nvPr/>
        </p:nvSpPr>
        <p:spPr>
          <a:xfrm>
            <a:off x="209149" y="2859692"/>
            <a:ext cx="2492344" cy="503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CH = CMAF Header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A11F276-ED7A-4F37-A702-74EE71C53BC5}"/>
              </a:ext>
            </a:extLst>
          </p:cNvPr>
          <p:cNvSpPr/>
          <p:nvPr/>
        </p:nvSpPr>
        <p:spPr>
          <a:xfrm>
            <a:off x="5572385" y="5892401"/>
            <a:ext cx="1323363" cy="68735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Low-</a:t>
            </a:r>
            <a:r>
              <a:rPr lang="de-DE" sz="1400" dirty="0" err="1">
                <a:solidFill>
                  <a:srgbClr val="FFFFFF"/>
                </a:solidFill>
                <a:latin typeface="Tw Cen MT" panose="020B0602020104020603"/>
              </a:rPr>
              <a:t>Latency</a:t>
            </a:r>
            <a:endParaRPr lang="de-DE" sz="1400" dirty="0">
              <a:solidFill>
                <a:srgbClr val="FFFFFF"/>
              </a:solidFill>
              <a:latin typeface="Tw Cen MT" panose="020B0602020104020603"/>
            </a:endParaRPr>
          </a:p>
          <a:p>
            <a:pPr algn="ctr" defTabSz="914354">
              <a:defRPr/>
            </a:pP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DASH </a:t>
            </a:r>
            <a:br>
              <a:rPr lang="de-DE" sz="1400" dirty="0">
                <a:solidFill>
                  <a:srgbClr val="FFFFFF"/>
                </a:solidFill>
                <a:latin typeface="Tw Cen MT" panose="020B0602020104020603"/>
              </a:rPr>
            </a:b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Client</a:t>
            </a:r>
          </a:p>
        </p:txBody>
      </p:sp>
      <p:sp>
        <p:nvSpPr>
          <p:cNvPr id="45" name="Cloud 44">
            <a:extLst>
              <a:ext uri="{FF2B5EF4-FFF2-40B4-BE49-F238E27FC236}">
                <a16:creationId xmlns:a16="http://schemas.microsoft.com/office/drawing/2014/main" id="{76644E6D-51E4-47B9-8C5D-CFFC750CA184}"/>
              </a:ext>
            </a:extLst>
          </p:cNvPr>
          <p:cNvSpPr/>
          <p:nvPr/>
        </p:nvSpPr>
        <p:spPr>
          <a:xfrm>
            <a:off x="7726897" y="4327021"/>
            <a:ext cx="3017497" cy="2097072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dirty="0">
                <a:solidFill>
                  <a:prstClr val="white"/>
                </a:solidFill>
                <a:latin typeface="Tw Cen MT" panose="020B0602020104020603"/>
              </a:rPr>
              <a:t>CDN </a:t>
            </a:r>
            <a:r>
              <a:rPr lang="de-DE" dirty="0" err="1">
                <a:solidFill>
                  <a:prstClr val="white"/>
                </a:solidFill>
                <a:latin typeface="Tw Cen MT" panose="020B0602020104020603"/>
              </a:rPr>
              <a:t>stores</a:t>
            </a:r>
            <a:r>
              <a:rPr lang="de-DE" dirty="0">
                <a:solidFill>
                  <a:prstClr val="white"/>
                </a:solidFill>
                <a:latin typeface="Tw Cen MT" panose="020B0602020104020603"/>
              </a:rPr>
              <a:t> Segments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0D133A2-C300-480F-A5A5-EB161EA4B414}"/>
              </a:ext>
            </a:extLst>
          </p:cNvPr>
          <p:cNvSpPr/>
          <p:nvPr/>
        </p:nvSpPr>
        <p:spPr>
          <a:xfrm>
            <a:off x="5572385" y="4395266"/>
            <a:ext cx="1323363" cy="84715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Regular</a:t>
            </a:r>
          </a:p>
          <a:p>
            <a:pPr algn="ctr" defTabSz="914354">
              <a:defRPr/>
            </a:pP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DASH </a:t>
            </a:r>
            <a:br>
              <a:rPr lang="de-DE" sz="1400" dirty="0">
                <a:solidFill>
                  <a:srgbClr val="FFFFFF"/>
                </a:solidFill>
                <a:latin typeface="Tw Cen MT" panose="020B0602020104020603"/>
              </a:rPr>
            </a:br>
            <a:r>
              <a:rPr lang="de-DE" sz="1400" dirty="0">
                <a:solidFill>
                  <a:srgbClr val="FFFFFF"/>
                </a:solidFill>
                <a:latin typeface="Tw Cen MT" panose="020B0602020104020603"/>
              </a:rPr>
              <a:t>Client</a:t>
            </a:r>
          </a:p>
        </p:txBody>
      </p:sp>
      <p:sp>
        <p:nvSpPr>
          <p:cNvPr id="47" name="Arrow: Left 46">
            <a:extLst>
              <a:ext uri="{FF2B5EF4-FFF2-40B4-BE49-F238E27FC236}">
                <a16:creationId xmlns:a16="http://schemas.microsoft.com/office/drawing/2014/main" id="{9B12F628-E472-4EAC-9659-688177BA6576}"/>
              </a:ext>
            </a:extLst>
          </p:cNvPr>
          <p:cNvSpPr/>
          <p:nvPr/>
        </p:nvSpPr>
        <p:spPr>
          <a:xfrm>
            <a:off x="7418252" y="4495989"/>
            <a:ext cx="1627384" cy="610955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dirty="0">
                <a:solidFill>
                  <a:prstClr val="white"/>
                </a:solidFill>
                <a:latin typeface="Tw Cen MT" panose="020B0602020104020603"/>
              </a:rPr>
              <a:t>Segments</a:t>
            </a:r>
          </a:p>
        </p:txBody>
      </p:sp>
      <p:sp>
        <p:nvSpPr>
          <p:cNvPr id="48" name="Arrow: Left 47">
            <a:extLst>
              <a:ext uri="{FF2B5EF4-FFF2-40B4-BE49-F238E27FC236}">
                <a16:creationId xmlns:a16="http://schemas.microsoft.com/office/drawing/2014/main" id="{21F68BDE-DFF9-4431-B759-6E5AAD66F0A3}"/>
              </a:ext>
            </a:extLst>
          </p:cNvPr>
          <p:cNvSpPr/>
          <p:nvPr/>
        </p:nvSpPr>
        <p:spPr>
          <a:xfrm>
            <a:off x="7418252" y="5876965"/>
            <a:ext cx="2876837" cy="610955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dirty="0">
                <a:solidFill>
                  <a:srgbClr val="FFFFFF"/>
                </a:solidFill>
                <a:latin typeface="Tw Cen MT" panose="020B0602020104020603"/>
              </a:rPr>
              <a:t>Chunks</a:t>
            </a:r>
          </a:p>
        </p:txBody>
      </p:sp>
      <p:sp>
        <p:nvSpPr>
          <p:cNvPr id="49" name="Arrow: Left 48">
            <a:extLst>
              <a:ext uri="{FF2B5EF4-FFF2-40B4-BE49-F238E27FC236}">
                <a16:creationId xmlns:a16="http://schemas.microsoft.com/office/drawing/2014/main" id="{F954F1D6-2917-4B4F-96CF-685A7EDC9773}"/>
              </a:ext>
            </a:extLst>
          </p:cNvPr>
          <p:cNvSpPr/>
          <p:nvPr/>
        </p:nvSpPr>
        <p:spPr>
          <a:xfrm>
            <a:off x="4737293" y="4601029"/>
            <a:ext cx="620787" cy="503339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de-DE">
              <a:solidFill>
                <a:prstClr val="white"/>
              </a:solidFill>
              <a:latin typeface="Tw Cen MT" panose="020B0602020104020603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D3DB41B-AB0F-4D62-B2CD-218FCF797E91}"/>
              </a:ext>
            </a:extLst>
          </p:cNvPr>
          <p:cNvSpPr/>
          <p:nvPr/>
        </p:nvSpPr>
        <p:spPr>
          <a:xfrm>
            <a:off x="3725315" y="4502770"/>
            <a:ext cx="823252" cy="64138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dirty="0">
                <a:solidFill>
                  <a:prstClr val="white"/>
                </a:solidFill>
                <a:latin typeface="Tw Cen MT" panose="020B0602020104020603"/>
              </a:rPr>
              <a:t>10s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637AC3A-AD5E-43A7-9B2A-9C086A843299}"/>
              </a:ext>
            </a:extLst>
          </p:cNvPr>
          <p:cNvSpPr/>
          <p:nvPr/>
        </p:nvSpPr>
        <p:spPr>
          <a:xfrm>
            <a:off x="3716719" y="5900928"/>
            <a:ext cx="823252" cy="64138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dirty="0">
                <a:solidFill>
                  <a:srgbClr val="FFFFFF"/>
                </a:solidFill>
                <a:latin typeface="Tw Cen MT" panose="020B0602020104020603"/>
              </a:rPr>
              <a:t>3s</a:t>
            </a:r>
          </a:p>
        </p:txBody>
      </p:sp>
      <p:sp>
        <p:nvSpPr>
          <p:cNvPr id="52" name="Arrow: Left 51">
            <a:extLst>
              <a:ext uri="{FF2B5EF4-FFF2-40B4-BE49-F238E27FC236}">
                <a16:creationId xmlns:a16="http://schemas.microsoft.com/office/drawing/2014/main" id="{9AA28E15-3871-4ECC-8371-27F2D6847ED3}"/>
              </a:ext>
            </a:extLst>
          </p:cNvPr>
          <p:cNvSpPr/>
          <p:nvPr/>
        </p:nvSpPr>
        <p:spPr>
          <a:xfrm>
            <a:off x="4745785" y="5969949"/>
            <a:ext cx="620787" cy="503339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de-DE">
              <a:solidFill>
                <a:srgbClr val="FFFFFF"/>
              </a:solidFill>
              <a:latin typeface="Tw Cen MT" panose="020B0602020104020603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137C96C-E935-4BD8-B254-1A168EA9501B}"/>
              </a:ext>
            </a:extLst>
          </p:cNvPr>
          <p:cNvSpPr txBox="1"/>
          <p:nvPr/>
        </p:nvSpPr>
        <p:spPr>
          <a:xfrm>
            <a:off x="36650" y="16864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de-DE" dirty="0">
                <a:solidFill>
                  <a:prstClr val="black"/>
                </a:solidFill>
                <a:latin typeface="Tw Cen MT" panose="020B0602020104020603"/>
              </a:rPr>
              <a:t>Encoder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B4389CA5-70C3-4CE8-8097-412C48DEC5A0}"/>
              </a:ext>
            </a:extLst>
          </p:cNvPr>
          <p:cNvSpPr/>
          <p:nvPr/>
        </p:nvSpPr>
        <p:spPr>
          <a:xfrm>
            <a:off x="5210237" y="1231060"/>
            <a:ext cx="2047659" cy="799145"/>
          </a:xfrm>
          <a:prstGeom prst="downArrow">
            <a:avLst>
              <a:gd name="adj1" fmla="val 7296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de-DE" dirty="0">
                <a:solidFill>
                  <a:srgbClr val="FFFFFF"/>
                </a:solidFill>
                <a:latin typeface="Source Sans Pro Light"/>
              </a:rPr>
              <a:t>Service</a:t>
            </a:r>
            <a:br>
              <a:rPr lang="de-DE" dirty="0">
                <a:solidFill>
                  <a:srgbClr val="FFFFFF"/>
                </a:solidFill>
                <a:latin typeface="Source Sans Pro Light"/>
              </a:rPr>
            </a:br>
            <a:r>
              <a:rPr lang="de-DE" dirty="0">
                <a:solidFill>
                  <a:srgbClr val="FFFFFF"/>
                </a:solidFill>
                <a:latin typeface="Source Sans Pro Light"/>
              </a:rPr>
              <a:t>Description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53BF81F-E043-4B4C-B1BA-16EE49225AF9}"/>
              </a:ext>
            </a:extLst>
          </p:cNvPr>
          <p:cNvSpPr/>
          <p:nvPr/>
        </p:nvSpPr>
        <p:spPr>
          <a:xfrm rot="10800000">
            <a:off x="8870981" y="3816049"/>
            <a:ext cx="291147" cy="78144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de-DE" sz="2400">
              <a:solidFill>
                <a:srgbClr val="FFFFFF"/>
              </a:solidFill>
              <a:latin typeface="Source Sans Pro Light"/>
            </a:endParaRP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FD2E7921-112B-4C3A-8A69-3947501D33CD}"/>
              </a:ext>
            </a:extLst>
          </p:cNvPr>
          <p:cNvSpPr/>
          <p:nvPr/>
        </p:nvSpPr>
        <p:spPr>
          <a:xfrm rot="10800000">
            <a:off x="10140049" y="3778260"/>
            <a:ext cx="291147" cy="218862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de-DE" sz="2400">
              <a:solidFill>
                <a:srgbClr val="FFFFFF"/>
              </a:solidFill>
              <a:latin typeface="Source Sans Pro Light"/>
            </a:endParaRPr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8417CFFA-BE34-4EAB-B81B-AD67C898A33B}"/>
              </a:ext>
            </a:extLst>
          </p:cNvPr>
          <p:cNvSpPr/>
          <p:nvPr/>
        </p:nvSpPr>
        <p:spPr>
          <a:xfrm>
            <a:off x="4063346" y="1686440"/>
            <a:ext cx="670580" cy="469525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lnSpc>
                <a:spcPct val="96000"/>
              </a:lnSpc>
              <a:defRPr/>
            </a:pPr>
            <a:r>
              <a:rPr lang="de-DE" sz="1051" dirty="0">
                <a:solidFill>
                  <a:srgbClr val="F7F8FA"/>
                </a:solidFill>
                <a:latin typeface="Microsoft Sans Serif"/>
                <a:cs typeface="Microsoft Sans Serif" panose="020B0604020202020204" pitchFamily="34" charset="0"/>
              </a:rPr>
              <a:t>0.5s</a:t>
            </a:r>
            <a:endParaRPr lang="en-US" sz="1051" dirty="0" err="1">
              <a:solidFill>
                <a:srgbClr val="F7F8FA"/>
              </a:solidFill>
              <a:latin typeface="Microsoft Sans Serif"/>
              <a:cs typeface="Microsoft Sans Serif" panose="020B0604020202020204" pitchFamily="34" charset="0"/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8F509687-468C-4A96-B76B-7BBCF43B1899}"/>
              </a:ext>
            </a:extLst>
          </p:cNvPr>
          <p:cNvSpPr/>
          <p:nvPr/>
        </p:nvSpPr>
        <p:spPr>
          <a:xfrm>
            <a:off x="7054061" y="2576392"/>
            <a:ext cx="1922119" cy="469525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lnSpc>
                <a:spcPct val="96000"/>
              </a:lnSpc>
              <a:defRPr/>
            </a:pPr>
            <a:r>
              <a:rPr lang="de-DE" sz="1051" dirty="0">
                <a:solidFill>
                  <a:srgbClr val="F7F8FA"/>
                </a:solidFill>
                <a:latin typeface="Microsoft Sans Serif"/>
                <a:cs typeface="Microsoft Sans Serif" panose="020B0604020202020204" pitchFamily="34" charset="0"/>
              </a:rPr>
              <a:t>4 s</a:t>
            </a:r>
            <a:endParaRPr lang="en-US" sz="1051" dirty="0" err="1">
              <a:solidFill>
                <a:srgbClr val="F7F8FA"/>
              </a:solidFill>
              <a:latin typeface="Microsoft Sans Serif"/>
              <a:cs typeface="Microsoft Sans Serif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7517A-143D-4E0E-9847-83BB7AF59E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445776">
                    <a:lumMod val="60000"/>
                    <a:lumOff val="40000"/>
                  </a:srgbClr>
                </a:solidFill>
                <a:latin typeface="Microsoft Sans Serif"/>
              </a:rPr>
              <a:t>MHV: Emmy MPEG-DASH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05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1009">
        <p:fade/>
      </p:transition>
    </mc:Choice>
    <mc:Fallback xmlns="">
      <p:transition spd="med" advTm="1110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33" grpId="0"/>
      <p:bldP spid="34" grpId="0"/>
      <p:bldP spid="39" grpId="0"/>
      <p:bldP spid="40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8" grpId="0" animBg="1"/>
      <p:bldP spid="54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9|14.8|14.1|16.3|8.8|22.8|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75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Microsoft Sans Serif</vt:lpstr>
      <vt:lpstr>Qualcomm Office Regular</vt:lpstr>
      <vt:lpstr>Source Sans Pro Light</vt:lpstr>
      <vt:lpstr>Tw Cen MT</vt:lpstr>
      <vt:lpstr>Office Theme</vt:lpstr>
      <vt:lpstr>Low-Latency Streaming with Chunking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Latency and IDR</dc:title>
  <dc:creator>Thomas Stockhammer</dc:creator>
  <cp:lastModifiedBy>Thomas Stockhammer</cp:lastModifiedBy>
  <cp:revision>5</cp:revision>
  <dcterms:created xsi:type="dcterms:W3CDTF">2022-03-11T15:55:40Z</dcterms:created>
  <dcterms:modified xsi:type="dcterms:W3CDTF">2024-02-19T16:35:15Z</dcterms:modified>
</cp:coreProperties>
</file>