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sldIdLst>
    <p:sldId id="409" r:id="rId2"/>
    <p:sldId id="408" r:id="rId3"/>
    <p:sldId id="413" r:id="rId4"/>
    <p:sldId id="416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5C56"/>
    <a:srgbClr val="6274D8"/>
    <a:srgbClr val="FF7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86" autoAdjust="0"/>
    <p:restoredTop sz="90762" autoAdjust="0"/>
  </p:normalViewPr>
  <p:slideViewPr>
    <p:cSldViewPr snapToGrid="0">
      <p:cViewPr varScale="1">
        <p:scale>
          <a:sx n="122" d="100"/>
          <a:sy n="122" d="100"/>
        </p:scale>
        <p:origin x="776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051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749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181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10/20/23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10/20/23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10/20/23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10/20/23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10/20/23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10/20/23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10/20/23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10/20/23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10/20/23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10/20/23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10/20/23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10/20/23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10/20/23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10/20/23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10/20/23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10/20/23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10/20/23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35000" contrast="2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10/20/23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8529473"/>
              </p:ext>
            </p:extLst>
          </p:nvPr>
        </p:nvGraphicFramePr>
        <p:xfrm>
          <a:off x="794593" y="2654644"/>
          <a:ext cx="10573623" cy="256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6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071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Source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WG2 MPEG Technical Requirements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0764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Status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048183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Editors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Igor Curcio (Nokia), Arianne Hinds (Tencent), Sachin Deshpande (Sharp)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Title</a:t>
                      </a:r>
                      <a:endParaRPr lang="en-GB" sz="24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MPEG Roadmap after the MPEG 144 meeting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</a:rPr>
                        <a:t>Serial 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23233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306263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981200" y="490314"/>
            <a:ext cx="9558130" cy="180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INTERNATIONAL ORGANISATION FOR STANDARDISATION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ORGANISATION INTERNATIONALE DE NORMALISATION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MPEG TECHNICAL REQUIREMENTS</a:t>
            </a: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 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N00</a:t>
            </a:r>
            <a:r>
              <a:rPr lang="en-GB" altLang="zh-CN" sz="3200" b="1" spc="0" dirty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313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</a:t>
            </a:r>
            <a:endParaRPr lang="en-GB" altLang="zh-CN" sz="1400" b="1" spc="0" dirty="0">
              <a:solidFill>
                <a:srgbClr val="FF0000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Hannover, DE – October 2023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86394D-8A0A-885C-BD96-9A4D48428B6B}"/>
              </a:ext>
            </a:extLst>
          </p:cNvPr>
          <p:cNvSpPr txBox="1"/>
          <p:nvPr/>
        </p:nvSpPr>
        <p:spPr>
          <a:xfrm>
            <a:off x="101600" y="41091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112335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29993" y="89644"/>
            <a:ext cx="10663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organization under ISO/IEC JTC1/ SC29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A9A8D3F4-6AA3-1247-936F-6D369AC4A9E6}"/>
              </a:ext>
            </a:extLst>
          </p:cNvPr>
          <p:cNvSpPr/>
          <p:nvPr/>
        </p:nvSpPr>
        <p:spPr>
          <a:xfrm rot="16200000">
            <a:off x="5719149" y="-309642"/>
            <a:ext cx="803360" cy="11988447"/>
          </a:xfrm>
          <a:prstGeom prst="leftBrace">
            <a:avLst>
              <a:gd name="adj1" fmla="val 8333"/>
              <a:gd name="adj2" fmla="val 50098"/>
            </a:avLst>
          </a:prstGeom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C556853-BF66-3344-B9D5-98A677276FA7}"/>
              </a:ext>
            </a:extLst>
          </p:cNvPr>
          <p:cNvSpPr/>
          <p:nvPr/>
        </p:nvSpPr>
        <p:spPr>
          <a:xfrm>
            <a:off x="126608" y="1647445"/>
            <a:ext cx="144897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Technical Requirements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9152B2D-C128-1D42-A071-B998D73E4D78}"/>
              </a:ext>
            </a:extLst>
          </p:cNvPr>
          <p:cNvSpPr/>
          <p:nvPr/>
        </p:nvSpPr>
        <p:spPr>
          <a:xfrm>
            <a:off x="82059" y="304255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E78D38C-542B-234A-B521-A87F02628910}"/>
              </a:ext>
            </a:extLst>
          </p:cNvPr>
          <p:cNvSpPr/>
          <p:nvPr/>
        </p:nvSpPr>
        <p:spPr>
          <a:xfrm>
            <a:off x="126604" y="4594064"/>
            <a:ext cx="1533381" cy="7111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4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Video Coding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A72F415-3654-0045-819D-7719FC46CA77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1575580" y="202797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erson wearing a suit and tie&#10;&#10;Description automatically generated with low confidence">
            <a:extLst>
              <a:ext uri="{FF2B5EF4-FFF2-40B4-BE49-F238E27FC236}">
                <a16:creationId xmlns:a16="http://schemas.microsoft.com/office/drawing/2014/main" id="{D58E7D8D-4BC8-D845-B444-E027EA2E2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560" y="1528871"/>
            <a:ext cx="1003323" cy="10033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B2636E-5801-0045-AE54-A78CC6A2C2E2}"/>
              </a:ext>
            </a:extLst>
          </p:cNvPr>
          <p:cNvSpPr txBox="1"/>
          <p:nvPr/>
        </p:nvSpPr>
        <p:spPr>
          <a:xfrm>
            <a:off x="2821447" y="1760136"/>
            <a:ext cx="1659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Igor Curcio,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WG2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  <a:endParaRPr lang="en-US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3" name="Picture 22" descr="Youngkwon Lim, WG3 Convenor&#10;">
            <a:extLst>
              <a:ext uri="{FF2B5EF4-FFF2-40B4-BE49-F238E27FC236}">
                <a16:creationId xmlns:a16="http://schemas.microsoft.com/office/drawing/2014/main" id="{BA04FF1D-5378-E448-A66E-F75C9D3D1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082" y="2930308"/>
            <a:ext cx="1012874" cy="10128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60F113-6B2D-DD44-A446-CE4F9C8CEF2E}"/>
              </a:ext>
            </a:extLst>
          </p:cNvPr>
          <p:cNvSpPr txBox="1"/>
          <p:nvPr/>
        </p:nvSpPr>
        <p:spPr>
          <a:xfrm>
            <a:off x="2800537" y="3048482"/>
            <a:ext cx="1488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Youngkwon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Lim,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WG3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</a:p>
        </p:txBody>
      </p:sp>
      <p:pic>
        <p:nvPicPr>
          <p:cNvPr id="27" name="Picture 2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B2EE162-1D61-CE40-97BE-E09BA747D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895" y="4439208"/>
            <a:ext cx="829094" cy="112647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201A23-096B-824C-84E3-E760A8C9768E}"/>
              </a:ext>
            </a:extLst>
          </p:cNvPr>
          <p:cNvSpPr txBox="1"/>
          <p:nvPr/>
        </p:nvSpPr>
        <p:spPr>
          <a:xfrm>
            <a:off x="2654091" y="4700618"/>
            <a:ext cx="1355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Lu Yu,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WG4 Convenor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AC30E57-D6E8-FF48-A1CB-0F0EFB51E956}"/>
              </a:ext>
            </a:extLst>
          </p:cNvPr>
          <p:cNvSpPr/>
          <p:nvPr/>
        </p:nvSpPr>
        <p:spPr>
          <a:xfrm>
            <a:off x="3912636" y="907351"/>
            <a:ext cx="1628778" cy="7634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Joint Video Coding Team with ITU</a:t>
            </a:r>
          </a:p>
        </p:txBody>
      </p:sp>
      <p:pic>
        <p:nvPicPr>
          <p:cNvPr id="49" name="Picture 48" descr="A person in a suit and tie&#10;&#10;Description automatically generated with low confidence">
            <a:extLst>
              <a:ext uri="{FF2B5EF4-FFF2-40B4-BE49-F238E27FC236}">
                <a16:creationId xmlns:a16="http://schemas.microsoft.com/office/drawing/2014/main" id="{DDB20A0A-22F7-B941-B3EF-064E7917E2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3966" y="2004358"/>
            <a:ext cx="735744" cy="1065266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0B58471-A354-984C-A6E5-0C2052A2E429}"/>
              </a:ext>
            </a:extLst>
          </p:cNvPr>
          <p:cNvCxnSpPr>
            <a:cxnSpLocks/>
          </p:cNvCxnSpPr>
          <p:nvPr/>
        </p:nvCxnSpPr>
        <p:spPr>
          <a:xfrm flipV="1">
            <a:off x="4753625" y="1682142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8A8387D-8C63-8C40-BE57-B3221EA045BB}"/>
              </a:ext>
            </a:extLst>
          </p:cNvPr>
          <p:cNvSpPr txBox="1"/>
          <p:nvPr/>
        </p:nvSpPr>
        <p:spPr>
          <a:xfrm>
            <a:off x="5072487" y="2115895"/>
            <a:ext cx="1139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Jens-Rainer Ohm, WG5 Convenor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26D8D3CD-A3BC-0741-9C50-2A7618A4420A}"/>
              </a:ext>
            </a:extLst>
          </p:cNvPr>
          <p:cNvSpPr/>
          <p:nvPr/>
        </p:nvSpPr>
        <p:spPr>
          <a:xfrm>
            <a:off x="3904868" y="327073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6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Audio Coding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5CDEDFD-0C51-4C4E-92A0-C460C2E5CAF9}"/>
              </a:ext>
            </a:extLst>
          </p:cNvPr>
          <p:cNvCxnSpPr>
            <a:cxnSpLocks/>
          </p:cNvCxnSpPr>
          <p:nvPr/>
        </p:nvCxnSpPr>
        <p:spPr>
          <a:xfrm flipV="1">
            <a:off x="4666870" y="402910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59" descr="A person in a suit and tie&#10;&#10;Description automatically generated with medium confidence">
            <a:extLst>
              <a:ext uri="{FF2B5EF4-FFF2-40B4-BE49-F238E27FC236}">
                <a16:creationId xmlns:a16="http://schemas.microsoft.com/office/drawing/2014/main" id="{D92B5F2C-ED1A-3E40-87C6-F21947DE10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0056" y="4369582"/>
            <a:ext cx="933841" cy="933841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6D09270A-FCD2-0A4B-A0F3-278C922E8526}"/>
              </a:ext>
            </a:extLst>
          </p:cNvPr>
          <p:cNvSpPr txBox="1"/>
          <p:nvPr/>
        </p:nvSpPr>
        <p:spPr>
          <a:xfrm>
            <a:off x="5084206" y="4420654"/>
            <a:ext cx="12473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Schuyler QuackenbushWG6 Convenor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B36FBFD9-188A-3A48-B189-019A1B17F4BE}"/>
              </a:ext>
            </a:extLst>
          </p:cNvPr>
          <p:cNvSpPr/>
          <p:nvPr/>
        </p:nvSpPr>
        <p:spPr>
          <a:xfrm>
            <a:off x="6088664" y="926090"/>
            <a:ext cx="1831238" cy="74232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7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Coding for 3D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Graphics and Haptics</a:t>
            </a:r>
          </a:p>
        </p:txBody>
      </p:sp>
      <p:pic>
        <p:nvPicPr>
          <p:cNvPr id="66" name="Picture 65" descr="A person in a suit smiling&#10;&#10;Description automatically generated with low confidence">
            <a:extLst>
              <a:ext uri="{FF2B5EF4-FFF2-40B4-BE49-F238E27FC236}">
                <a16:creationId xmlns:a16="http://schemas.microsoft.com/office/drawing/2014/main" id="{781AD92D-45BF-EF43-B381-96504CF097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64153" y="1962440"/>
            <a:ext cx="1012875" cy="1012875"/>
          </a:xfrm>
          <a:prstGeom prst="rect">
            <a:avLst/>
          </a:prstGeom>
        </p:spPr>
      </p:pic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00ED502-E32E-854E-8ABB-5C4ACBEA0F2C}"/>
              </a:ext>
            </a:extLst>
          </p:cNvPr>
          <p:cNvCxnSpPr>
            <a:cxnSpLocks/>
          </p:cNvCxnSpPr>
          <p:nvPr/>
        </p:nvCxnSpPr>
        <p:spPr>
          <a:xfrm flipV="1">
            <a:off x="6878797" y="163759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2A19579-05AD-5D43-A9CB-53AAC6EE7966}"/>
              </a:ext>
            </a:extLst>
          </p:cNvPr>
          <p:cNvSpPr txBox="1"/>
          <p:nvPr/>
        </p:nvSpPr>
        <p:spPr>
          <a:xfrm>
            <a:off x="7307852" y="1998667"/>
            <a:ext cx="1012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Marius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Preda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WG7 Convenor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5389743-944F-554B-8777-86D30FBC80CA}"/>
              </a:ext>
            </a:extLst>
          </p:cNvPr>
          <p:cNvSpPr/>
          <p:nvPr/>
        </p:nvSpPr>
        <p:spPr>
          <a:xfrm>
            <a:off x="6056642" y="3268376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8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Genomic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Coding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630BAE4-01F8-9A4C-9E6C-E3D54E36D273}"/>
              </a:ext>
            </a:extLst>
          </p:cNvPr>
          <p:cNvCxnSpPr>
            <a:cxnSpLocks/>
          </p:cNvCxnSpPr>
          <p:nvPr/>
        </p:nvCxnSpPr>
        <p:spPr>
          <a:xfrm flipV="1">
            <a:off x="6874911" y="4026756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A person with dark hair&#10;&#10;Description automatically generated with low confidence">
            <a:extLst>
              <a:ext uri="{FF2B5EF4-FFF2-40B4-BE49-F238E27FC236}">
                <a16:creationId xmlns:a16="http://schemas.microsoft.com/office/drawing/2014/main" id="{757E8CCE-DD95-C54E-AB4E-62228E02A6B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20837" y="4369978"/>
            <a:ext cx="888483" cy="888483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8AE4FAAA-D091-C244-A129-1078E0C795B9}"/>
              </a:ext>
            </a:extLst>
          </p:cNvPr>
          <p:cNvSpPr txBox="1"/>
          <p:nvPr/>
        </p:nvSpPr>
        <p:spPr>
          <a:xfrm>
            <a:off x="7332103" y="4317494"/>
            <a:ext cx="1037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Marco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Mattavelli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WG8 Convenor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94E1788D-92E1-B44E-A9E9-D9A1F44BB1C0}"/>
              </a:ext>
            </a:extLst>
          </p:cNvPr>
          <p:cNvSpPr/>
          <p:nvPr/>
        </p:nvSpPr>
        <p:spPr>
          <a:xfrm>
            <a:off x="10541588" y="1031613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Technical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Coordination</a:t>
            </a:r>
          </a:p>
        </p:txBody>
      </p:sp>
      <p:pic>
        <p:nvPicPr>
          <p:cNvPr id="80" name="Picture 79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6FD6C5BB-4721-6D45-8586-ECB22B877E0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50891" y="863109"/>
            <a:ext cx="829371" cy="1161119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965BD6F-EC65-3542-8C44-F23D423485C0}"/>
              </a:ext>
            </a:extLst>
          </p:cNvPr>
          <p:cNvCxnSpPr>
            <a:cxnSpLocks/>
          </p:cNvCxnSpPr>
          <p:nvPr/>
        </p:nvCxnSpPr>
        <p:spPr>
          <a:xfrm flipH="1">
            <a:off x="1629504" y="3437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D16B1DB-F68D-5346-9950-FCF379D273AC}"/>
              </a:ext>
            </a:extLst>
          </p:cNvPr>
          <p:cNvCxnSpPr>
            <a:cxnSpLocks/>
          </p:cNvCxnSpPr>
          <p:nvPr/>
        </p:nvCxnSpPr>
        <p:spPr>
          <a:xfrm flipH="1">
            <a:off x="1627156" y="4955834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13EBAFA-F779-6440-8DE7-154377B61750}"/>
              </a:ext>
            </a:extLst>
          </p:cNvPr>
          <p:cNvCxnSpPr>
            <a:cxnSpLocks/>
          </p:cNvCxnSpPr>
          <p:nvPr/>
        </p:nvCxnSpPr>
        <p:spPr>
          <a:xfrm flipH="1">
            <a:off x="10344669" y="143960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0982ABD-332E-6048-B649-C2684886DE4A}"/>
              </a:ext>
            </a:extLst>
          </p:cNvPr>
          <p:cNvSpPr txBox="1"/>
          <p:nvPr/>
        </p:nvSpPr>
        <p:spPr>
          <a:xfrm>
            <a:off x="8364131" y="1012684"/>
            <a:ext cx="1143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Jörn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Ostermann, AG2 Convenor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C47EAEF5-67BC-4E47-B1CC-6A7A5C63FEAF}"/>
              </a:ext>
            </a:extLst>
          </p:cNvPr>
          <p:cNvSpPr/>
          <p:nvPr/>
        </p:nvSpPr>
        <p:spPr>
          <a:xfrm>
            <a:off x="10521129" y="2195003"/>
            <a:ext cx="161778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Liaison and Communication</a:t>
            </a:r>
          </a:p>
        </p:txBody>
      </p:sp>
      <p:pic>
        <p:nvPicPr>
          <p:cNvPr id="89" name="Picture 88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2ABF95B9-E0E4-AA41-8B87-DE0F7CBCBC6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58206" y="2159001"/>
            <a:ext cx="1012874" cy="1012874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09ED5F45-4D42-314C-805A-5AB209D22E81}"/>
              </a:ext>
            </a:extLst>
          </p:cNvPr>
          <p:cNvSpPr txBox="1"/>
          <p:nvPr/>
        </p:nvSpPr>
        <p:spPr>
          <a:xfrm>
            <a:off x="8396043" y="2245000"/>
            <a:ext cx="970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Kyuheon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Kim, AG3 Convenor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9256BB7-C634-C840-99FA-BD966C569109}"/>
              </a:ext>
            </a:extLst>
          </p:cNvPr>
          <p:cNvSpPr/>
          <p:nvPr/>
        </p:nvSpPr>
        <p:spPr>
          <a:xfrm>
            <a:off x="10511626" y="4717265"/>
            <a:ext cx="1629502" cy="8857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Visual Quality Assessment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717CB30-82BB-2346-B0C8-0BB9236E0CAB}"/>
              </a:ext>
            </a:extLst>
          </p:cNvPr>
          <p:cNvSpPr txBox="1"/>
          <p:nvPr/>
        </p:nvSpPr>
        <p:spPr>
          <a:xfrm>
            <a:off x="8470762" y="4711833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Mathias Wien, AG5 Convenor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B93A8DBA-D27D-BD41-B0EF-9BCFBBB5B232}"/>
              </a:ext>
            </a:extLst>
          </p:cNvPr>
          <p:cNvSpPr/>
          <p:nvPr/>
        </p:nvSpPr>
        <p:spPr>
          <a:xfrm>
            <a:off x="10506409" y="3570746"/>
            <a:ext cx="1629502" cy="8033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</a:t>
            </a:r>
            <a:r>
              <a:rPr lang="en-US" sz="1400" i="1" dirty="0">
                <a:solidFill>
                  <a:schemeClr val="bg1"/>
                </a:solidFill>
              </a:rPr>
              <a:t>4</a:t>
            </a:r>
            <a:endParaRPr lang="en-US" sz="1400" dirty="0">
              <a:solidFill>
                <a:schemeClr val="bg1"/>
              </a:solidFill>
            </a:endParaRP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JPEG and MPEG collaboration</a:t>
            </a:r>
          </a:p>
        </p:txBody>
      </p:sp>
      <p:pic>
        <p:nvPicPr>
          <p:cNvPr id="103" name="Picture 102" descr="A picture containing person, person, wearing, smiling&#10;&#10;Description automatically generated">
            <a:extLst>
              <a:ext uri="{FF2B5EF4-FFF2-40B4-BE49-F238E27FC236}">
                <a16:creationId xmlns:a16="http://schemas.microsoft.com/office/drawing/2014/main" id="{60BAC5FE-1218-DA42-99B6-809077C8BDD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03712" y="3390634"/>
            <a:ext cx="805160" cy="1090320"/>
          </a:xfrm>
          <a:prstGeom prst="rect">
            <a:avLst/>
          </a:prstGeom>
        </p:spPr>
      </p:pic>
      <p:sp>
        <p:nvSpPr>
          <p:cNvPr id="106" name="TextBox 105">
            <a:extLst>
              <a:ext uri="{FF2B5EF4-FFF2-40B4-BE49-F238E27FC236}">
                <a16:creationId xmlns:a16="http://schemas.microsoft.com/office/drawing/2014/main" id="{283E05DA-AC58-974A-8626-DF09B03F0717}"/>
              </a:ext>
            </a:extLst>
          </p:cNvPr>
          <p:cNvSpPr txBox="1"/>
          <p:nvPr/>
        </p:nvSpPr>
        <p:spPr>
          <a:xfrm>
            <a:off x="8438752" y="3408583"/>
            <a:ext cx="10128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Peter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Schelkens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AG4 Convenor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6E00074-4C64-8F40-A240-139D582BD07F}"/>
              </a:ext>
            </a:extLst>
          </p:cNvPr>
          <p:cNvCxnSpPr>
            <a:cxnSpLocks/>
          </p:cNvCxnSpPr>
          <p:nvPr/>
        </p:nvCxnSpPr>
        <p:spPr>
          <a:xfrm flipH="1">
            <a:off x="6773593" y="637336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33F2280B-6996-7B48-9300-5DFBFD956EA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86130" y="5817212"/>
            <a:ext cx="884858" cy="1017342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3B7F54F-5D3F-C346-97E8-2E81C2CD88BB}"/>
              </a:ext>
            </a:extLst>
          </p:cNvPr>
          <p:cNvSpPr txBox="1"/>
          <p:nvPr/>
        </p:nvSpPr>
        <p:spPr>
          <a:xfrm>
            <a:off x="7919902" y="5820390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Gary Sullivan, SC29 Chairman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48A01CA-6414-BC49-AEC0-03353B5F2977}"/>
              </a:ext>
            </a:extLst>
          </p:cNvPr>
          <p:cNvCxnSpPr>
            <a:cxnSpLocks/>
          </p:cNvCxnSpPr>
          <p:nvPr/>
        </p:nvCxnSpPr>
        <p:spPr>
          <a:xfrm flipH="1">
            <a:off x="10368477" y="262071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771ED512-0F89-4443-9288-F741EBD985BA}"/>
              </a:ext>
            </a:extLst>
          </p:cNvPr>
          <p:cNvCxnSpPr>
            <a:cxnSpLocks/>
          </p:cNvCxnSpPr>
          <p:nvPr/>
        </p:nvCxnSpPr>
        <p:spPr>
          <a:xfrm flipH="1">
            <a:off x="10211314" y="4006598"/>
            <a:ext cx="301057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0474163-EE8C-B94D-9531-1B86B7002B2E}"/>
              </a:ext>
            </a:extLst>
          </p:cNvPr>
          <p:cNvCxnSpPr>
            <a:cxnSpLocks/>
          </p:cNvCxnSpPr>
          <p:nvPr/>
        </p:nvCxnSpPr>
        <p:spPr>
          <a:xfrm flipH="1">
            <a:off x="10349424" y="5187702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CE76BCBF-8781-3342-AC49-C6E624DE0C9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343769" y="4576892"/>
            <a:ext cx="1037138" cy="1037138"/>
          </a:xfrm>
          <a:prstGeom prst="rect">
            <a:avLst/>
          </a:prstGeom>
        </p:spPr>
      </p:pic>
      <p:sp>
        <p:nvSpPr>
          <p:cNvPr id="2" name="Snip Same Side Corner Rectangle 1">
            <a:extLst>
              <a:ext uri="{FF2B5EF4-FFF2-40B4-BE49-F238E27FC236}">
                <a16:creationId xmlns:a16="http://schemas.microsoft.com/office/drawing/2014/main" id="{51653DFF-F06F-8E40-9B46-E71CC70952D3}"/>
              </a:ext>
            </a:extLst>
          </p:cNvPr>
          <p:cNvSpPr/>
          <p:nvPr/>
        </p:nvSpPr>
        <p:spPr>
          <a:xfrm>
            <a:off x="5516867" y="5917253"/>
            <a:ext cx="1249682" cy="829671"/>
          </a:xfrm>
          <a:prstGeom prst="snip2Same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SC 29</a:t>
            </a:r>
          </a:p>
        </p:txBody>
      </p:sp>
    </p:spTree>
    <p:extLst>
      <p:ext uri="{BB962C8B-B14F-4D97-AF65-F5344CB8AC3E}">
        <p14:creationId xmlns:p14="http://schemas.microsoft.com/office/powerpoint/2010/main" val="834663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1395742" y="128482"/>
            <a:ext cx="8608461" cy="6577838"/>
            <a:chOff x="2568812" y="128482"/>
            <a:chExt cx="7731083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18356" y="128482"/>
              <a:ext cx="605288" cy="6577838"/>
              <a:chOff x="3407244" y="128482"/>
              <a:chExt cx="605288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07244" y="128482"/>
                <a:ext cx="60528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2022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05678" y="128482"/>
              <a:ext cx="599838" cy="6577838"/>
              <a:chOff x="4997300" y="128482"/>
              <a:chExt cx="599838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4997300" y="128482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580497" y="131049"/>
              <a:ext cx="616189" cy="6575271"/>
              <a:chOff x="6569252" y="131049"/>
              <a:chExt cx="616189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569252" y="131049"/>
                <a:ext cx="61618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67498" y="131049"/>
              <a:ext cx="599838" cy="6575271"/>
              <a:chOff x="8156239" y="131049"/>
              <a:chExt cx="599838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56239" y="131049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678897" y="131049"/>
              <a:ext cx="620998" cy="6575271"/>
              <a:chOff x="9658566" y="131049"/>
              <a:chExt cx="620998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6730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658566" y="131049"/>
                <a:ext cx="62099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2568812" y="436009"/>
              <a:ext cx="6034458" cy="200051"/>
              <a:chOff x="2573747" y="456142"/>
              <a:chExt cx="6034458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67231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3561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08808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292419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59127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5262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43721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28312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21811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12905" y="456142"/>
                <a:ext cx="3141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099901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00613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894111" y="456142"/>
                <a:ext cx="31739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104387" y="666687"/>
            <a:ext cx="12137595" cy="6319747"/>
            <a:chOff x="1094778" y="354232"/>
            <a:chExt cx="12137595" cy="6662383"/>
          </a:xfrm>
        </p:grpSpPr>
        <p:sp>
          <p:nvSpPr>
            <p:cNvPr id="107" name="TextBox 106"/>
            <p:cNvSpPr txBox="1"/>
            <p:nvPr/>
          </p:nvSpPr>
          <p:spPr>
            <a:xfrm>
              <a:off x="11128352" y="1143840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605FE33-0FB3-4B97-B62A-478662321AEC}"/>
                </a:ext>
              </a:extLst>
            </p:cNvPr>
            <p:cNvSpPr txBox="1"/>
            <p:nvPr/>
          </p:nvSpPr>
          <p:spPr>
            <a:xfrm>
              <a:off x="1840777" y="675746"/>
              <a:ext cx="5865046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MPEG Immersive Video v.2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390767" y="354232"/>
              <a:ext cx="7897307" cy="430099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/>
                <a:t>6 DoF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9B416CB-4D88-45C5-BDB6-C81EE61BBCB5}"/>
                </a:ext>
              </a:extLst>
            </p:cNvPr>
            <p:cNvGrpSpPr/>
            <p:nvPr/>
          </p:nvGrpSpPr>
          <p:grpSpPr>
            <a:xfrm>
              <a:off x="3743040" y="4437895"/>
              <a:ext cx="6851508" cy="1834339"/>
              <a:chOff x="4901964" y="4008162"/>
              <a:chExt cx="6851508" cy="1834339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6D1F028-3695-4674-9A38-D0CC8AA9CEDE}"/>
                  </a:ext>
                </a:extLst>
              </p:cNvPr>
              <p:cNvSpPr txBox="1"/>
              <p:nvPr/>
            </p:nvSpPr>
            <p:spPr>
              <a:xfrm>
                <a:off x="4901964" y="4008162"/>
                <a:ext cx="6851508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Scene Description with Advanced Interactivity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6FC84726-4374-624B-9D95-077A850277EC}"/>
                  </a:ext>
                </a:extLst>
              </p:cNvPr>
              <p:cNvSpPr txBox="1"/>
              <p:nvPr/>
            </p:nvSpPr>
            <p:spPr>
              <a:xfrm>
                <a:off x="6352271" y="5482501"/>
                <a:ext cx="5109774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Decentralized Media Rights</a:t>
                </a:r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1315491" y="1564979"/>
              <a:ext cx="7972601" cy="345109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Geometry PCC v.2 (advanced compression tools)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1390768" y="1307972"/>
              <a:ext cx="7897325" cy="378995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Dynamic Mesh Compression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094778" y="3962770"/>
              <a:ext cx="7322023" cy="309375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Omnidirectional </a:t>
              </a:r>
              <a:r>
                <a:rPr lang="en-GB" sz="1200" dirty="0" err="1"/>
                <a:t>MediA</a:t>
              </a:r>
              <a:r>
                <a:rPr lang="en-GB" sz="1200" dirty="0"/>
                <a:t> Format (OMAF) – Server Side Dynamic Adaptation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CE86551-98AB-4711-8E04-DEEA31D9F0A9}"/>
                </a:ext>
              </a:extLst>
            </p:cNvPr>
            <p:cNvSpPr txBox="1"/>
            <p:nvPr/>
          </p:nvSpPr>
          <p:spPr>
            <a:xfrm>
              <a:off x="1840777" y="4684157"/>
              <a:ext cx="7114743" cy="330358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B61FFD1-8AF1-4C3B-AB61-BA8DBBBA2115}"/>
                </a:ext>
              </a:extLst>
            </p:cNvPr>
            <p:cNvSpPr txBox="1"/>
            <p:nvPr/>
          </p:nvSpPr>
          <p:spPr>
            <a:xfrm>
              <a:off x="10594548" y="5637652"/>
              <a:ext cx="249524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10336635" y="3680048"/>
              <a:ext cx="2895738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DA26092-9A57-4C05-AE31-D7BC0D2150CA}"/>
                </a:ext>
              </a:extLst>
            </p:cNvPr>
            <p:cNvSpPr txBox="1"/>
            <p:nvPr/>
          </p:nvSpPr>
          <p:spPr>
            <a:xfrm>
              <a:off x="1390768" y="6485821"/>
              <a:ext cx="3947151" cy="413173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Genome Compression v.2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AD3CDA8D-553D-44A1-91B1-B519F33F547D}"/>
                </a:ext>
              </a:extLst>
            </p:cNvPr>
            <p:cNvSpPr txBox="1"/>
            <p:nvPr/>
          </p:nvSpPr>
          <p:spPr>
            <a:xfrm>
              <a:off x="3003218" y="6240376"/>
              <a:ext cx="1970338" cy="380966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30000">
                  <a:schemeClr val="accent4">
                    <a:lumMod val="97000"/>
                    <a:lumOff val="3000"/>
                    <a:alpha val="27284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i="0" dirty="0"/>
                <a:t>NNC for Multimedia v.2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1A5E3D1-816C-DD43-BAEB-4494E29BA624}"/>
                </a:ext>
              </a:extLst>
            </p:cNvPr>
            <p:cNvSpPr txBox="1"/>
            <p:nvPr/>
          </p:nvSpPr>
          <p:spPr>
            <a:xfrm>
              <a:off x="1778500" y="2206877"/>
              <a:ext cx="2761034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Feature-rich variable colour fonts</a:t>
              </a:r>
            </a:p>
          </p:txBody>
        </p: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CE43D3B1-C287-B044-B44A-6EFF6584A466}"/>
              </a:ext>
            </a:extLst>
          </p:cNvPr>
          <p:cNvSpPr txBox="1"/>
          <p:nvPr/>
        </p:nvSpPr>
        <p:spPr>
          <a:xfrm>
            <a:off x="2155840" y="4993289"/>
            <a:ext cx="7645407" cy="28222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Delivery of 6DoF Media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DCE1A7C-7473-784C-83E3-8B1FDCEF7CF9}"/>
              </a:ext>
            </a:extLst>
          </p:cNvPr>
          <p:cNvSpPr txBox="1"/>
          <p:nvPr/>
        </p:nvSpPr>
        <p:spPr>
          <a:xfrm>
            <a:off x="400377" y="2747442"/>
            <a:ext cx="7897334" cy="350661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Video Coding for Machines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2632690" y="4288930"/>
            <a:ext cx="3577589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Immersive Multi-User Interactivity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FB240F1-A094-4A48-B40A-06ED379B3DBD}"/>
              </a:ext>
            </a:extLst>
          </p:cNvPr>
          <p:cNvSpPr txBox="1"/>
          <p:nvPr/>
        </p:nvSpPr>
        <p:spPr>
          <a:xfrm>
            <a:off x="1387044" y="3667641"/>
            <a:ext cx="6727983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Green metadata v.3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34BB83-1B76-C514-1469-AC2E94683AFF}"/>
              </a:ext>
            </a:extLst>
          </p:cNvPr>
          <p:cNvSpPr txBox="1"/>
          <p:nvPr/>
        </p:nvSpPr>
        <p:spPr>
          <a:xfrm>
            <a:off x="1742814" y="5182236"/>
            <a:ext cx="5967801" cy="280975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Holographic media to renderers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E24CA4-E5FF-5A13-C0A0-B9375AFE7419}"/>
              </a:ext>
            </a:extLst>
          </p:cNvPr>
          <p:cNvSpPr txBox="1"/>
          <p:nvPr/>
        </p:nvSpPr>
        <p:spPr>
          <a:xfrm>
            <a:off x="3304410" y="3847050"/>
            <a:ext cx="3114294" cy="35066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Redundant Encoding and Packaging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0C86FC-B86B-B1A3-037F-2A8FB4625AE8}"/>
              </a:ext>
            </a:extLst>
          </p:cNvPr>
          <p:cNvSpPr txBox="1"/>
          <p:nvPr/>
        </p:nvSpPr>
        <p:spPr>
          <a:xfrm>
            <a:off x="658863" y="3004291"/>
            <a:ext cx="6824806" cy="40901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  Coding v.2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105C84-8F42-2136-E4E1-04469A961741}"/>
              </a:ext>
            </a:extLst>
          </p:cNvPr>
          <p:cNvSpPr txBox="1"/>
          <p:nvPr/>
        </p:nvSpPr>
        <p:spPr>
          <a:xfrm>
            <a:off x="2297889" y="3260489"/>
            <a:ext cx="7503358" cy="367679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Carriage of Haptics 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B9E658-3BA8-5423-8D48-367DEF92F6E3}"/>
              </a:ext>
            </a:extLst>
          </p:cNvPr>
          <p:cNvSpPr txBox="1"/>
          <p:nvPr/>
        </p:nvSpPr>
        <p:spPr>
          <a:xfrm>
            <a:off x="552778" y="2091376"/>
            <a:ext cx="7412352" cy="359504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Compression of LIDAR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871C4E-F280-5C6D-47B3-A9839C7288AF}"/>
              </a:ext>
            </a:extLst>
          </p:cNvPr>
          <p:cNvSpPr txBox="1"/>
          <p:nvPr/>
        </p:nvSpPr>
        <p:spPr>
          <a:xfrm>
            <a:off x="9496682" y="445529"/>
            <a:ext cx="304566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153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AEFA23-882C-E5BE-E0FA-C5529F640EE9}"/>
              </a:ext>
            </a:extLst>
          </p:cNvPr>
          <p:cNvSpPr txBox="1"/>
          <p:nvPr/>
        </p:nvSpPr>
        <p:spPr>
          <a:xfrm>
            <a:off x="8167227" y="445529"/>
            <a:ext cx="307771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150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686581-8319-A3DA-176A-4AECA1A46F3D}"/>
              </a:ext>
            </a:extLst>
          </p:cNvPr>
          <p:cNvSpPr txBox="1"/>
          <p:nvPr/>
        </p:nvSpPr>
        <p:spPr>
          <a:xfrm>
            <a:off x="8610646" y="445529"/>
            <a:ext cx="30616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151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CAE41D-BF47-BBB9-19FE-CB6BE37EEC46}"/>
              </a:ext>
            </a:extLst>
          </p:cNvPr>
          <p:cNvSpPr txBox="1"/>
          <p:nvPr/>
        </p:nvSpPr>
        <p:spPr>
          <a:xfrm>
            <a:off x="9053264" y="445529"/>
            <a:ext cx="30616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152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28C3EB-74E2-4497-3439-78AF0F0D4C43}"/>
              </a:ext>
            </a:extLst>
          </p:cNvPr>
          <p:cNvSpPr txBox="1"/>
          <p:nvPr/>
        </p:nvSpPr>
        <p:spPr>
          <a:xfrm>
            <a:off x="1694482" y="3480284"/>
            <a:ext cx="7076977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Open Font Format v.5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F8DD64-FA9A-6A64-D58F-0DD2B4891DC5}"/>
              </a:ext>
            </a:extLst>
          </p:cNvPr>
          <p:cNvSpPr txBox="1"/>
          <p:nvPr/>
        </p:nvSpPr>
        <p:spPr>
          <a:xfrm>
            <a:off x="4490735" y="5718672"/>
            <a:ext cx="1783016" cy="27977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CMAF v.3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CBC4DC-B5F5-5F42-93E6-58CEE9601D47}"/>
              </a:ext>
            </a:extLst>
          </p:cNvPr>
          <p:cNvSpPr txBox="1"/>
          <p:nvPr/>
        </p:nvSpPr>
        <p:spPr>
          <a:xfrm>
            <a:off x="4160033" y="5412152"/>
            <a:ext cx="2465049" cy="196353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DASH v.6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D17A4AB-5B9E-A314-49C2-E40742594AD6}"/>
              </a:ext>
            </a:extLst>
          </p:cNvPr>
          <p:cNvSpPr txBox="1"/>
          <p:nvPr/>
        </p:nvSpPr>
        <p:spPr>
          <a:xfrm>
            <a:off x="4344324" y="5531337"/>
            <a:ext cx="3591965" cy="27977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File Format (ISOBMFF) v.9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437C7B7-C459-2B2F-0710-E1B227817543}"/>
              </a:ext>
            </a:extLst>
          </p:cNvPr>
          <p:cNvSpPr txBox="1"/>
          <p:nvPr/>
        </p:nvSpPr>
        <p:spPr>
          <a:xfrm>
            <a:off x="5243279" y="6245452"/>
            <a:ext cx="4564478" cy="36137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4000">
                <a:schemeClr val="accent4">
                  <a:lumMod val="67000"/>
                  <a:alpha val="3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Graph genome support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7F083-AF5F-7C93-0B4E-76C44E751C30}"/>
              </a:ext>
            </a:extLst>
          </p:cNvPr>
          <p:cNvSpPr txBox="1"/>
          <p:nvPr/>
        </p:nvSpPr>
        <p:spPr>
          <a:xfrm>
            <a:off x="5236769" y="6502545"/>
            <a:ext cx="4564478" cy="36137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8000">
                <a:schemeClr val="accent4">
                  <a:lumMod val="67000"/>
                  <a:alpha val="69000"/>
                </a:schemeClr>
              </a:gs>
              <a:gs pos="8000">
                <a:schemeClr val="accent4">
                  <a:lumMod val="97000"/>
                  <a:lumOff val="3000"/>
                  <a:alpha val="36387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New search capabilities of genomic data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2A78F7-049C-2754-628B-6BB7B72F086F}"/>
              </a:ext>
            </a:extLst>
          </p:cNvPr>
          <p:cNvSpPr txBox="1"/>
          <p:nvPr/>
        </p:nvSpPr>
        <p:spPr>
          <a:xfrm>
            <a:off x="1938029" y="2433514"/>
            <a:ext cx="7770821" cy="334781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AI Graphics Compression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B09C134-6449-5AB6-96B8-C812FF0DFC3D}"/>
              </a:ext>
            </a:extLst>
          </p:cNvPr>
          <p:cNvSpPr txBox="1"/>
          <p:nvPr/>
        </p:nvSpPr>
        <p:spPr>
          <a:xfrm>
            <a:off x="4344323" y="1294796"/>
            <a:ext cx="5463425" cy="359504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Feature Coding for Machines</a:t>
            </a:r>
          </a:p>
        </p:txBody>
      </p:sp>
    </p:spTree>
    <p:extLst>
      <p:ext uri="{BB962C8B-B14F-4D97-AF65-F5344CB8AC3E}">
        <p14:creationId xmlns:p14="http://schemas.microsoft.com/office/powerpoint/2010/main" val="1412895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667062" y="128482"/>
            <a:ext cx="8573222" cy="6577838"/>
            <a:chOff x="2568812" y="128482"/>
            <a:chExt cx="7699436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49201" y="128482"/>
              <a:ext cx="543597" cy="6577838"/>
              <a:chOff x="3438089" y="128482"/>
              <a:chExt cx="543597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38089" y="128482"/>
                <a:ext cx="54359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2022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36247" y="128482"/>
              <a:ext cx="538703" cy="6577838"/>
              <a:chOff x="5027869" y="128482"/>
              <a:chExt cx="538703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5027869" y="128482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611899" y="131049"/>
              <a:ext cx="553387" cy="6575271"/>
              <a:chOff x="6600654" y="131049"/>
              <a:chExt cx="553387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600654" y="131049"/>
                <a:ext cx="55338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98067" y="131049"/>
              <a:ext cx="538703" cy="6575271"/>
              <a:chOff x="8186808" y="131049"/>
              <a:chExt cx="538703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86808" y="131049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710542" y="131049"/>
              <a:ext cx="557706" cy="6575271"/>
              <a:chOff x="9690211" y="131049"/>
              <a:chExt cx="557706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6730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690211" y="131049"/>
                <a:ext cx="55770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2568812" y="436009"/>
              <a:ext cx="6018364" cy="200051"/>
              <a:chOff x="2573747" y="456142"/>
              <a:chExt cx="6018364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82753" y="456142"/>
                <a:ext cx="27352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51464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24574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308510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75055" y="456142"/>
                <a:ext cx="28072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68474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59650" y="456142"/>
                <a:ext cx="28072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44159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37577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28916" y="456142"/>
                <a:ext cx="28216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115995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16380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910286" y="456142"/>
                <a:ext cx="2850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1270485" y="666687"/>
            <a:ext cx="10685733" cy="5805518"/>
            <a:chOff x="2989556" y="354232"/>
            <a:chExt cx="10685733" cy="6120266"/>
          </a:xfrm>
        </p:grpSpPr>
        <p:sp>
          <p:nvSpPr>
            <p:cNvPr id="30" name="TextBox 29"/>
            <p:cNvSpPr txBox="1"/>
            <p:nvPr/>
          </p:nvSpPr>
          <p:spPr>
            <a:xfrm>
              <a:off x="2989556" y="354232"/>
              <a:ext cx="5952452" cy="316502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chemeClr val="bg1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 err="1"/>
                <a:t>Lenslet</a:t>
              </a:r>
              <a:r>
                <a:rPr lang="en-GB" sz="1200" dirty="0"/>
                <a:t> video coding for dense light fields 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4454604" y="1335308"/>
              <a:ext cx="6101873" cy="378186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Enhanced compression beyond VVC capabilities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3410814" y="1066680"/>
              <a:ext cx="6559881" cy="355638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Neural network-based video compression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10482564" y="4738626"/>
              <a:ext cx="3192725" cy="17358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400" b="1" i="0" u="none" strike="noStrike" kern="1200" cap="none" spc="0" normalizeH="0" baseline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Major Maintenance items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1A5E3D1-816C-DD43-BAEB-4494E29BA624}"/>
                </a:ext>
              </a:extLst>
            </p:cNvPr>
            <p:cNvSpPr txBox="1"/>
            <p:nvPr/>
          </p:nvSpPr>
          <p:spPr>
            <a:xfrm>
              <a:off x="4514771" y="1666338"/>
              <a:ext cx="5086255" cy="391704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Implicit neural visual representation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0936719" y="2117244"/>
              <a:ext cx="2733897" cy="632698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3400" b="1" dirty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Explorations</a:t>
              </a:r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4105992" y="5217156"/>
            <a:ext cx="1392823" cy="25045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Video supplemental enhancement information v3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0C86FC-B86B-B1A3-037F-2A8FB4625AE8}"/>
              </a:ext>
            </a:extLst>
          </p:cNvPr>
          <p:cNvSpPr txBox="1"/>
          <p:nvPr/>
        </p:nvSpPr>
        <p:spPr>
          <a:xfrm>
            <a:off x="1348843" y="2562275"/>
            <a:ext cx="7723719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Render-based architectures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105C84-8F42-2136-E4E1-04469A961741}"/>
              </a:ext>
            </a:extLst>
          </p:cNvPr>
          <p:cNvSpPr txBox="1"/>
          <p:nvPr/>
        </p:nvSpPr>
        <p:spPr>
          <a:xfrm>
            <a:off x="2914641" y="5982470"/>
            <a:ext cx="2632515" cy="292031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MPEG-2 Transport Stream v5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871C4E-F280-5C6D-47B3-A9839C7288AF}"/>
              </a:ext>
            </a:extLst>
          </p:cNvPr>
          <p:cNvSpPr txBox="1"/>
          <p:nvPr/>
        </p:nvSpPr>
        <p:spPr>
          <a:xfrm>
            <a:off x="8768002" y="445529"/>
            <a:ext cx="304566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153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AEFA23-882C-E5BE-E0FA-C5529F640EE9}"/>
              </a:ext>
            </a:extLst>
          </p:cNvPr>
          <p:cNvSpPr txBox="1"/>
          <p:nvPr/>
        </p:nvSpPr>
        <p:spPr>
          <a:xfrm>
            <a:off x="7438547" y="445529"/>
            <a:ext cx="307771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</a:t>
            </a:r>
            <a:r>
              <a:rPr lang="en-GB" sz="800" b="1" u="sng" dirty="0">
                <a:solidFill>
                  <a:schemeClr val="tx1">
                    <a:lumMod val="50000"/>
                  </a:schemeClr>
                </a:solidFill>
              </a:rPr>
              <a:t>0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686581-8319-A3DA-176A-4AECA1A46F3D}"/>
              </a:ext>
            </a:extLst>
          </p:cNvPr>
          <p:cNvSpPr txBox="1"/>
          <p:nvPr/>
        </p:nvSpPr>
        <p:spPr>
          <a:xfrm>
            <a:off x="7881966" y="445529"/>
            <a:ext cx="30616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151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CAE41D-BF47-BBB9-19FE-CB6BE37EEC46}"/>
              </a:ext>
            </a:extLst>
          </p:cNvPr>
          <p:cNvSpPr txBox="1"/>
          <p:nvPr/>
        </p:nvSpPr>
        <p:spPr>
          <a:xfrm>
            <a:off x="8324584" y="445529"/>
            <a:ext cx="30616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152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28C3EB-74E2-4497-3439-78AF0F0D4C43}"/>
              </a:ext>
            </a:extLst>
          </p:cNvPr>
          <p:cNvSpPr txBox="1"/>
          <p:nvPr/>
        </p:nvSpPr>
        <p:spPr>
          <a:xfrm>
            <a:off x="3721715" y="4464485"/>
            <a:ext cx="1677278" cy="32085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Versatile Video Coding v 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79BF24C-D919-A155-A546-6C6B188BBCF1}"/>
              </a:ext>
            </a:extLst>
          </p:cNvPr>
          <p:cNvSpPr txBox="1"/>
          <p:nvPr/>
        </p:nvSpPr>
        <p:spPr>
          <a:xfrm>
            <a:off x="654916" y="2191301"/>
            <a:ext cx="8417645" cy="40901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6</a:t>
            </a:r>
            <a:r>
              <a:rPr lang="en-GB"/>
              <a:t>G </a:t>
            </a:r>
            <a:r>
              <a:rPr lang="en-GB" dirty="0"/>
              <a:t>opportunities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BA402E-0084-E37F-DB8A-3DE148465EB6}"/>
              </a:ext>
            </a:extLst>
          </p:cNvPr>
          <p:cNvSpPr txBox="1"/>
          <p:nvPr/>
        </p:nvSpPr>
        <p:spPr>
          <a:xfrm>
            <a:off x="3033174" y="6349361"/>
            <a:ext cx="5154959" cy="292031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MPEG 4 audio conformance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130201-9F2A-853B-B1CC-1FF8AB3B4B86}"/>
              </a:ext>
            </a:extLst>
          </p:cNvPr>
          <p:cNvSpPr txBox="1"/>
          <p:nvPr/>
        </p:nvSpPr>
        <p:spPr>
          <a:xfrm>
            <a:off x="5498816" y="3391233"/>
            <a:ext cx="3264678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AI support for representation and search of genomic data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2D293B-7136-C75F-A4AB-75C2DA054E31}"/>
              </a:ext>
            </a:extLst>
          </p:cNvPr>
          <p:cNvSpPr txBox="1"/>
          <p:nvPr/>
        </p:nvSpPr>
        <p:spPr>
          <a:xfrm>
            <a:off x="1960038" y="999929"/>
            <a:ext cx="5262900" cy="341486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Generative Face video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F59FAE-7063-EB72-18F2-945B6ABDA8EC}"/>
              </a:ext>
            </a:extLst>
          </p:cNvPr>
          <p:cNvSpPr txBox="1"/>
          <p:nvPr/>
        </p:nvSpPr>
        <p:spPr>
          <a:xfrm>
            <a:off x="2795700" y="2940455"/>
            <a:ext cx="6429262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Avatar Coding</a:t>
            </a:r>
          </a:p>
        </p:txBody>
      </p:sp>
    </p:spTree>
    <p:extLst>
      <p:ext uri="{BB962C8B-B14F-4D97-AF65-F5344CB8AC3E}">
        <p14:creationId xmlns:p14="http://schemas.microsoft.com/office/powerpoint/2010/main" val="3687107027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22377</TotalTime>
  <Words>463</Words>
  <Application>Microsoft Macintosh PowerPoint</Application>
  <PresentationFormat>Widescreen</PresentationFormat>
  <Paragraphs>157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Corbel</vt:lpstr>
      <vt:lpstr>Times New Roman</vt:lpstr>
      <vt:lpstr>Depth</vt:lpstr>
      <vt:lpstr>INTERNATIONAL ORGANISATION FOR STANDARDISATION ORGANISATION INTERNATIONALE DE NORMALISATION ISO/IEC JTC 1/SC 29/WG 2 MPEG TECHNICAL REQUIREMENTS   ISO/IEC JTC 1/SC 29/WG 2 N00313  Hannover, DE – October 2023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Igor Curcio</cp:lastModifiedBy>
  <cp:revision>379</cp:revision>
  <dcterms:created xsi:type="dcterms:W3CDTF">2018-01-20T11:00:54Z</dcterms:created>
  <dcterms:modified xsi:type="dcterms:W3CDTF">2023-10-20T13:15:15Z</dcterms:modified>
</cp:coreProperties>
</file>