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sldIdLst>
    <p:sldId id="409" r:id="rId2"/>
    <p:sldId id="408" r:id="rId3"/>
    <p:sldId id="413" r:id="rId4"/>
    <p:sldId id="416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5C56"/>
    <a:srgbClr val="6274D8"/>
    <a:srgbClr val="FF7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07" autoAdjust="0"/>
    <p:restoredTop sz="90707" autoAdjust="0"/>
  </p:normalViewPr>
  <p:slideViewPr>
    <p:cSldViewPr snapToGrid="0">
      <p:cViewPr varScale="1">
        <p:scale>
          <a:sx n="113" d="100"/>
          <a:sy n="113" d="100"/>
        </p:scale>
        <p:origin x="936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20/07/2023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51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749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181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7/20/23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7/20/23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7/20/23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7/20/23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7/20/23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7/20/23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7/20/23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7/20/23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7/20/23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7/20/23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7/20/23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7/20/23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7/20/23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7/20/23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7/20/23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7/20/23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7/20/23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7/20/23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378852"/>
              </p:ext>
            </p:extLst>
          </p:nvPr>
        </p:nvGraphicFramePr>
        <p:xfrm>
          <a:off x="794593" y="2654644"/>
          <a:ext cx="10573623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6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7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Source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WG2 MPEG Technical 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0764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048183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Editors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Igor Curcio (Nokia), Arianne Hinds (Tencent), Sachin Deshpande (Sharp)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GB" sz="24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MPEG Roadmap after the MPEG </a:t>
                      </a:r>
                      <a:r>
                        <a:rPr lang="en-GB" sz="2400" b="1" u="none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143 meeting</a:t>
                      </a:r>
                      <a:endParaRPr lang="en-GB" sz="2400" b="1" u="none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</a:rPr>
                        <a:t>Serial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22899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306263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MPEG TECHNICAL REQUIREMENTS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N00</a:t>
            </a:r>
            <a:r>
              <a:rPr lang="en-GB" altLang="zh-CN" sz="3200" b="1" spc="0" dirty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296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Geneva, CH – July 2023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86394D-8A0A-885C-BD96-9A4D48428B6B}"/>
              </a:ext>
            </a:extLst>
          </p:cNvPr>
          <p:cNvSpPr txBox="1"/>
          <p:nvPr/>
        </p:nvSpPr>
        <p:spPr>
          <a:xfrm>
            <a:off x="101600" y="41091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112335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 SC29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647445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304255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59406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20279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60" y="1528871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76013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082" y="2930308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00537" y="304848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895" y="443920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70061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91263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96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75362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7248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90486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666870" y="402910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 descr="A person in a suit and tie&#10;&#10;Description automatically generated with medium confidence">
            <a:extLst>
              <a:ext uri="{FF2B5EF4-FFF2-40B4-BE49-F238E27FC236}">
                <a16:creationId xmlns:a16="http://schemas.microsoft.com/office/drawing/2014/main" id="{D92B5F2C-ED1A-3E40-87C6-F21947DE10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0056" y="4369582"/>
            <a:ext cx="933841" cy="933841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8420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Schuyler QuackenbushWG6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6088664" y="926090"/>
            <a:ext cx="1831238" cy="74232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Coding for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and Haptics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64153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878797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307852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6056642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874911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20837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332103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10541588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50891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437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95583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10344669" y="143960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8364131" y="101268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10521129" y="2195003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58206" y="2159001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8396043" y="2245000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10511626" y="4717265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8470762" y="4711833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B93A8DBA-D27D-BD41-B0EF-9BCFBBB5B232}"/>
              </a:ext>
            </a:extLst>
          </p:cNvPr>
          <p:cNvSpPr/>
          <p:nvPr/>
        </p:nvSpPr>
        <p:spPr>
          <a:xfrm>
            <a:off x="10506409" y="3570746"/>
            <a:ext cx="1629502" cy="8033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</a:t>
            </a:r>
            <a:r>
              <a:rPr lang="en-US" sz="1400" i="1" dirty="0">
                <a:solidFill>
                  <a:schemeClr val="bg1"/>
                </a:solidFill>
              </a:rPr>
              <a:t>4</a:t>
            </a:r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JPEG and MPEG collaboration</a:t>
            </a:r>
          </a:p>
        </p:txBody>
      </p:sp>
      <p:pic>
        <p:nvPicPr>
          <p:cNvPr id="103" name="Picture 102" descr="A picture containing person, person, wearing, smiling&#10;&#10;Description automatically generated">
            <a:extLst>
              <a:ext uri="{FF2B5EF4-FFF2-40B4-BE49-F238E27FC236}">
                <a16:creationId xmlns:a16="http://schemas.microsoft.com/office/drawing/2014/main" id="{60BAC5FE-1218-DA42-99B6-809077C8BDD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03712" y="3390634"/>
            <a:ext cx="805160" cy="1090320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283E05DA-AC58-974A-8626-DF09B03F0717}"/>
              </a:ext>
            </a:extLst>
          </p:cNvPr>
          <p:cNvSpPr txBox="1"/>
          <p:nvPr/>
        </p:nvSpPr>
        <p:spPr>
          <a:xfrm>
            <a:off x="8438752" y="3408583"/>
            <a:ext cx="10128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Peter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Schelkens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AG4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19902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8A01CA-6414-BC49-AEC0-03353B5F2977}"/>
              </a:ext>
            </a:extLst>
          </p:cNvPr>
          <p:cNvCxnSpPr>
            <a:cxnSpLocks/>
          </p:cNvCxnSpPr>
          <p:nvPr/>
        </p:nvCxnSpPr>
        <p:spPr>
          <a:xfrm flipH="1">
            <a:off x="10368477" y="262071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771ED512-0F89-4443-9288-F741EBD985BA}"/>
              </a:ext>
            </a:extLst>
          </p:cNvPr>
          <p:cNvCxnSpPr>
            <a:cxnSpLocks/>
          </p:cNvCxnSpPr>
          <p:nvPr/>
        </p:nvCxnSpPr>
        <p:spPr>
          <a:xfrm flipH="1">
            <a:off x="10211314" y="4006598"/>
            <a:ext cx="301057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474163-EE8C-B94D-9531-1B86B7002B2E}"/>
              </a:ext>
            </a:extLst>
          </p:cNvPr>
          <p:cNvCxnSpPr>
            <a:cxnSpLocks/>
          </p:cNvCxnSpPr>
          <p:nvPr/>
        </p:nvCxnSpPr>
        <p:spPr>
          <a:xfrm flipH="1">
            <a:off x="10349424" y="5187702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343769" y="4576892"/>
            <a:ext cx="1037138" cy="1037138"/>
          </a:xfrm>
          <a:prstGeom prst="rect">
            <a:avLst/>
          </a:prstGeom>
        </p:spPr>
      </p:pic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17253"/>
            <a:ext cx="1249682" cy="829671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</p:spTree>
    <p:extLst>
      <p:ext uri="{BB962C8B-B14F-4D97-AF65-F5344CB8AC3E}">
        <p14:creationId xmlns:p14="http://schemas.microsoft.com/office/powerpoint/2010/main" val="834663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1395742" y="128482"/>
            <a:ext cx="8608461" cy="6577838"/>
            <a:chOff x="2568812" y="128482"/>
            <a:chExt cx="7731083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18356" y="128482"/>
              <a:ext cx="605288" cy="6577838"/>
              <a:chOff x="3407244" y="128482"/>
              <a:chExt cx="605288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07244" y="128482"/>
                <a:ext cx="6052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2022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05678" y="128482"/>
              <a:ext cx="599838" cy="6577838"/>
              <a:chOff x="4997300" y="128482"/>
              <a:chExt cx="599838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997300" y="128482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580497" y="131049"/>
              <a:ext cx="616189" cy="6575271"/>
              <a:chOff x="6569252" y="131049"/>
              <a:chExt cx="616189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69252" y="131049"/>
                <a:ext cx="61618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67498" y="131049"/>
              <a:ext cx="599838" cy="6575271"/>
              <a:chOff x="8156239" y="131049"/>
              <a:chExt cx="599838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56239" y="131049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678897" y="131049"/>
              <a:ext cx="620998" cy="6575271"/>
              <a:chOff x="9658566" y="131049"/>
              <a:chExt cx="620998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58566" y="131049"/>
                <a:ext cx="62099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34458" cy="200051"/>
              <a:chOff x="2573747" y="456142"/>
              <a:chExt cx="6034458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67231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356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08808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292419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59127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5262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43721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28312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21811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12905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099901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006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894111" y="456142"/>
                <a:ext cx="31739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04387" y="666687"/>
            <a:ext cx="12137595" cy="6319747"/>
            <a:chOff x="1094778" y="354232"/>
            <a:chExt cx="12137595" cy="6662383"/>
          </a:xfrm>
        </p:grpSpPr>
        <p:sp>
          <p:nvSpPr>
            <p:cNvPr id="107" name="TextBox 106"/>
            <p:cNvSpPr txBox="1"/>
            <p:nvPr/>
          </p:nvSpPr>
          <p:spPr>
            <a:xfrm>
              <a:off x="11128352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1840777" y="794756"/>
              <a:ext cx="5865046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MPEG Immersive Video v.2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390768" y="354232"/>
              <a:ext cx="7229430" cy="430099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6 DoF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3743040" y="4437895"/>
              <a:ext cx="6851508" cy="1834339"/>
              <a:chOff x="4901964" y="4008162"/>
              <a:chExt cx="6851508" cy="1834339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4901964" y="4008162"/>
                <a:ext cx="6851508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with Advanced Interactivity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FC84726-4374-624B-9D95-077A850277EC}"/>
                  </a:ext>
                </a:extLst>
              </p:cNvPr>
              <p:cNvSpPr txBox="1"/>
              <p:nvPr/>
            </p:nvSpPr>
            <p:spPr>
              <a:xfrm>
                <a:off x="6352271" y="5482501"/>
                <a:ext cx="5109774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Decentralized Media Rights</a:t>
                </a: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1315491" y="1564979"/>
              <a:ext cx="7972601" cy="345109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Geometry PCC v.2 (advanced compression tools)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390768" y="1153259"/>
              <a:ext cx="7897325" cy="378995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Dynamic Mesh Compression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94778" y="3962770"/>
              <a:ext cx="7322023" cy="309375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Omnidirectional </a:t>
              </a:r>
              <a:r>
                <a:rPr lang="en-GB" sz="1200" dirty="0" err="1"/>
                <a:t>MediA</a:t>
              </a:r>
              <a:r>
                <a:rPr lang="en-GB" sz="1200" dirty="0"/>
                <a:t> Format (OMAF) – Server Side Dynamic Adaptation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1840777" y="4707959"/>
              <a:ext cx="3582057" cy="281251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10594548" y="5637652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336635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DA26092-9A57-4C05-AE31-D7BC0D2150CA}"/>
                </a:ext>
              </a:extLst>
            </p:cNvPr>
            <p:cNvSpPr txBox="1"/>
            <p:nvPr/>
          </p:nvSpPr>
          <p:spPr>
            <a:xfrm>
              <a:off x="1390768" y="6485821"/>
              <a:ext cx="3947151" cy="413173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Genome Compression v.2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D3CDA8D-553D-44A1-91B1-B519F33F547D}"/>
                </a:ext>
              </a:extLst>
            </p:cNvPr>
            <p:cNvSpPr txBox="1"/>
            <p:nvPr/>
          </p:nvSpPr>
          <p:spPr>
            <a:xfrm>
              <a:off x="3003218" y="6240376"/>
              <a:ext cx="1970338" cy="380966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i="0" dirty="0"/>
                <a:t>NNC for Multimedia v.2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1778500" y="2206877"/>
              <a:ext cx="276103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Feature-rich variable colour fonts</a:t>
              </a:r>
            </a:p>
          </p:txBody>
        </p: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CE43D3B1-C287-B044-B44A-6EFF6584A466}"/>
              </a:ext>
            </a:extLst>
          </p:cNvPr>
          <p:cNvSpPr txBox="1"/>
          <p:nvPr/>
        </p:nvSpPr>
        <p:spPr>
          <a:xfrm>
            <a:off x="2155841" y="4993289"/>
            <a:ext cx="4016480" cy="28222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Delivery of 6DoF Media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DCE1A7C-7473-784C-83E3-8B1FDCEF7CF9}"/>
              </a:ext>
            </a:extLst>
          </p:cNvPr>
          <p:cNvSpPr txBox="1"/>
          <p:nvPr/>
        </p:nvSpPr>
        <p:spPr>
          <a:xfrm>
            <a:off x="400377" y="2747442"/>
            <a:ext cx="7897334" cy="350661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Video Coding for Machines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2632690" y="4288930"/>
            <a:ext cx="3577589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Immersive Multi-User Interactivity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FB240F1-A094-4A48-B40A-06ED379B3DBD}"/>
              </a:ext>
            </a:extLst>
          </p:cNvPr>
          <p:cNvSpPr txBox="1"/>
          <p:nvPr/>
        </p:nvSpPr>
        <p:spPr>
          <a:xfrm>
            <a:off x="1387045" y="3701508"/>
            <a:ext cx="2383902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34BB83-1B76-C514-1469-AC2E94683AFF}"/>
              </a:ext>
            </a:extLst>
          </p:cNvPr>
          <p:cNvSpPr txBox="1"/>
          <p:nvPr/>
        </p:nvSpPr>
        <p:spPr>
          <a:xfrm>
            <a:off x="1742814" y="5182236"/>
            <a:ext cx="5967801" cy="280975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Holographic media to renderers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E24CA4-E5FF-5A13-C0A0-B9375AFE7419}"/>
              </a:ext>
            </a:extLst>
          </p:cNvPr>
          <p:cNvSpPr txBox="1"/>
          <p:nvPr/>
        </p:nvSpPr>
        <p:spPr>
          <a:xfrm>
            <a:off x="3304410" y="3847050"/>
            <a:ext cx="3114294" cy="35066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Redundant Encoding and Packaging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0C86FC-B86B-B1A3-037F-2A8FB4625AE8}"/>
              </a:ext>
            </a:extLst>
          </p:cNvPr>
          <p:cNvSpPr txBox="1"/>
          <p:nvPr/>
        </p:nvSpPr>
        <p:spPr>
          <a:xfrm>
            <a:off x="658863" y="3004291"/>
            <a:ext cx="6824806" cy="40901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 v.2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105C84-8F42-2136-E4E1-04469A961741}"/>
              </a:ext>
            </a:extLst>
          </p:cNvPr>
          <p:cNvSpPr txBox="1"/>
          <p:nvPr/>
        </p:nvSpPr>
        <p:spPr>
          <a:xfrm>
            <a:off x="2297889" y="3260489"/>
            <a:ext cx="4120814" cy="367679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Carriage of Haptics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B9E658-3BA8-5423-8D48-367DEF92F6E3}"/>
              </a:ext>
            </a:extLst>
          </p:cNvPr>
          <p:cNvSpPr txBox="1"/>
          <p:nvPr/>
        </p:nvSpPr>
        <p:spPr>
          <a:xfrm>
            <a:off x="552778" y="2091376"/>
            <a:ext cx="7412352" cy="35950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LIDAR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9496682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153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8167227" y="445529"/>
            <a:ext cx="307771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8610646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151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9053264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152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28C3EB-74E2-4497-3439-78AF0F0D4C43}"/>
              </a:ext>
            </a:extLst>
          </p:cNvPr>
          <p:cNvSpPr txBox="1"/>
          <p:nvPr/>
        </p:nvSpPr>
        <p:spPr>
          <a:xfrm>
            <a:off x="1694483" y="3480284"/>
            <a:ext cx="5256916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Open Font Format v.5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F8DD64-FA9A-6A64-D58F-0DD2B4891DC5}"/>
              </a:ext>
            </a:extLst>
          </p:cNvPr>
          <p:cNvSpPr txBox="1"/>
          <p:nvPr/>
        </p:nvSpPr>
        <p:spPr>
          <a:xfrm>
            <a:off x="4490735" y="5718672"/>
            <a:ext cx="1783016" cy="27977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CMAF v.3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CBC4DC-B5F5-5F42-93E6-58CEE9601D47}"/>
              </a:ext>
            </a:extLst>
          </p:cNvPr>
          <p:cNvSpPr txBox="1"/>
          <p:nvPr/>
        </p:nvSpPr>
        <p:spPr>
          <a:xfrm>
            <a:off x="4160033" y="5412152"/>
            <a:ext cx="2465049" cy="196353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DASH v.6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D17A4AB-5B9E-A314-49C2-E40742594AD6}"/>
              </a:ext>
            </a:extLst>
          </p:cNvPr>
          <p:cNvSpPr txBox="1"/>
          <p:nvPr/>
        </p:nvSpPr>
        <p:spPr>
          <a:xfrm>
            <a:off x="4344324" y="5531337"/>
            <a:ext cx="3591965" cy="27977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File Format (ISOBMFF) v.9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437C7B7-C459-2B2F-0710-E1B227817543}"/>
              </a:ext>
            </a:extLst>
          </p:cNvPr>
          <p:cNvSpPr txBox="1"/>
          <p:nvPr/>
        </p:nvSpPr>
        <p:spPr>
          <a:xfrm>
            <a:off x="5243279" y="6245452"/>
            <a:ext cx="4069449" cy="36137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Graph genome support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7F083-AF5F-7C93-0B4E-76C44E751C30}"/>
              </a:ext>
            </a:extLst>
          </p:cNvPr>
          <p:cNvSpPr txBox="1"/>
          <p:nvPr/>
        </p:nvSpPr>
        <p:spPr>
          <a:xfrm>
            <a:off x="5236769" y="6502545"/>
            <a:ext cx="4069449" cy="36137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New search capabilities of genomic data</a:t>
            </a:r>
          </a:p>
        </p:txBody>
      </p:sp>
    </p:spTree>
    <p:extLst>
      <p:ext uri="{BB962C8B-B14F-4D97-AF65-F5344CB8AC3E}">
        <p14:creationId xmlns:p14="http://schemas.microsoft.com/office/powerpoint/2010/main" val="1412895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667062" y="128482"/>
            <a:ext cx="8573222" cy="6577838"/>
            <a:chOff x="2568812" y="128482"/>
            <a:chExt cx="7699436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49201" y="128482"/>
              <a:ext cx="543597" cy="6577838"/>
              <a:chOff x="3438089" y="128482"/>
              <a:chExt cx="543597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38089" y="128482"/>
                <a:ext cx="54359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2022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36247" y="128482"/>
              <a:ext cx="538703" cy="6577838"/>
              <a:chOff x="5027869" y="128482"/>
              <a:chExt cx="538703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5027869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611899" y="131049"/>
              <a:ext cx="553387" cy="6575271"/>
              <a:chOff x="6600654" y="131049"/>
              <a:chExt cx="553387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600654" y="131049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98067" y="131049"/>
              <a:ext cx="538703" cy="6575271"/>
              <a:chOff x="8186808" y="131049"/>
              <a:chExt cx="538703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86808" y="131049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710542" y="131049"/>
              <a:ext cx="557706" cy="6575271"/>
              <a:chOff x="9690211" y="131049"/>
              <a:chExt cx="557706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90211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18364" cy="200051"/>
              <a:chOff x="2573747" y="456142"/>
              <a:chExt cx="6018364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82753" y="456142"/>
                <a:ext cx="27352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51464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2457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308510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75055" y="456142"/>
                <a:ext cx="28072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68474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59650" y="456142"/>
                <a:ext cx="28072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44159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37577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28916" y="456142"/>
                <a:ext cx="28216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115995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16380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910286" y="456142"/>
                <a:ext cx="2850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270485" y="666687"/>
            <a:ext cx="10685733" cy="5805518"/>
            <a:chOff x="2989556" y="354232"/>
            <a:chExt cx="10685733" cy="6120266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3526708" y="706117"/>
              <a:ext cx="6681935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Feature compression for video coding for machines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989556" y="354232"/>
              <a:ext cx="5952452" cy="316502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chemeClr val="bg1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 err="1"/>
                <a:t>Lenslet</a:t>
              </a:r>
              <a:r>
                <a:rPr lang="en-GB" sz="1200" dirty="0"/>
                <a:t> video coding for dense light fields 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4454604" y="1490021"/>
              <a:ext cx="6101873" cy="378186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Enhanced compression beyond VVC capabilities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3410814" y="1091632"/>
              <a:ext cx="6559881" cy="355638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Neural network-based video compression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482564" y="4738626"/>
              <a:ext cx="3192725" cy="17358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400" b="1" i="0" u="none" strike="noStrike" kern="1200" cap="none" spc="0" normalizeH="0" baseline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Major Maintenance items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4514771" y="2297093"/>
              <a:ext cx="5086255" cy="391704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Implicit neural visual representation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0936719" y="2117244"/>
              <a:ext cx="2733897" cy="632698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3400" b="1" dirty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Explorations</a:t>
              </a:r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4105992" y="5217156"/>
            <a:ext cx="1392823" cy="25045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Video supplemental enhancement information v3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0C86FC-B86B-B1A3-037F-2A8FB4625AE8}"/>
              </a:ext>
            </a:extLst>
          </p:cNvPr>
          <p:cNvSpPr txBox="1"/>
          <p:nvPr/>
        </p:nvSpPr>
        <p:spPr>
          <a:xfrm>
            <a:off x="1348843" y="3363787"/>
            <a:ext cx="7723719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Render-based architectures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105C84-8F42-2136-E4E1-04469A961741}"/>
              </a:ext>
            </a:extLst>
          </p:cNvPr>
          <p:cNvSpPr txBox="1"/>
          <p:nvPr/>
        </p:nvSpPr>
        <p:spPr>
          <a:xfrm>
            <a:off x="2914641" y="5982470"/>
            <a:ext cx="2632515" cy="292031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MPEG-2 Transport Stream v5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B9E658-3BA8-5423-8D48-367DEF92F6E3}"/>
              </a:ext>
            </a:extLst>
          </p:cNvPr>
          <p:cNvSpPr txBox="1"/>
          <p:nvPr/>
        </p:nvSpPr>
        <p:spPr>
          <a:xfrm>
            <a:off x="3199435" y="2136222"/>
            <a:ext cx="5618139" cy="333209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AI-based coding for graphics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8768002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153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7438547" y="445529"/>
            <a:ext cx="307771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</a:t>
            </a:r>
            <a:r>
              <a:rPr lang="en-GB" sz="800" b="1" u="sng" dirty="0">
                <a:solidFill>
                  <a:schemeClr val="tx1">
                    <a:lumMod val="50000"/>
                  </a:schemeClr>
                </a:solidFill>
              </a:rPr>
              <a:t>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7881966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151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8324584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152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28C3EB-74E2-4497-3439-78AF0F0D4C43}"/>
              </a:ext>
            </a:extLst>
          </p:cNvPr>
          <p:cNvSpPr txBox="1"/>
          <p:nvPr/>
        </p:nvSpPr>
        <p:spPr>
          <a:xfrm>
            <a:off x="3721715" y="4464485"/>
            <a:ext cx="1677278" cy="32085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Versatile Video Coding v 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79BF24C-D919-A155-A546-6C6B188BBCF1}"/>
              </a:ext>
            </a:extLst>
          </p:cNvPr>
          <p:cNvSpPr txBox="1"/>
          <p:nvPr/>
        </p:nvSpPr>
        <p:spPr>
          <a:xfrm>
            <a:off x="654916" y="2925080"/>
            <a:ext cx="8417645" cy="40901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6</a:t>
            </a:r>
            <a:r>
              <a:rPr lang="en-GB"/>
              <a:t>G </a:t>
            </a:r>
            <a:r>
              <a:rPr lang="en-GB" dirty="0"/>
              <a:t>opportunities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BA402E-0084-E37F-DB8A-3DE148465EB6}"/>
              </a:ext>
            </a:extLst>
          </p:cNvPr>
          <p:cNvSpPr txBox="1"/>
          <p:nvPr/>
        </p:nvSpPr>
        <p:spPr>
          <a:xfrm>
            <a:off x="3033174" y="6349361"/>
            <a:ext cx="2866257" cy="292031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MPEG 4 audio conformance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130201-9F2A-853B-B1CC-1FF8AB3B4B86}"/>
              </a:ext>
            </a:extLst>
          </p:cNvPr>
          <p:cNvSpPr txBox="1"/>
          <p:nvPr/>
        </p:nvSpPr>
        <p:spPr>
          <a:xfrm>
            <a:off x="5498816" y="3831502"/>
            <a:ext cx="3264678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AI support for representation and search of genomic data</a:t>
            </a:r>
          </a:p>
        </p:txBody>
      </p:sp>
    </p:spTree>
    <p:extLst>
      <p:ext uri="{BB962C8B-B14F-4D97-AF65-F5344CB8AC3E}">
        <p14:creationId xmlns:p14="http://schemas.microsoft.com/office/powerpoint/2010/main" val="3687107027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22192</TotalTime>
  <Words>460</Words>
  <Application>Microsoft Macintosh PowerPoint</Application>
  <PresentationFormat>Widescreen</PresentationFormat>
  <Paragraphs>155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Corbel</vt:lpstr>
      <vt:lpstr>Times New Roman</vt:lpstr>
      <vt:lpstr>Depth</vt:lpstr>
      <vt:lpstr>INTERNATIONAL ORGANISATION FOR STANDARDISATION ORGANISATION INTERNATIONALE DE NORMALISATION ISO/IEC JTC 1/SC 29/WG 2 MPEG TECHNICAL REQUIREMENTS   ISO/IEC JTC 1/SC 29/WG 2 N00296  Geneva, CH – July 2023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Igor Curcio (Nokia)</cp:lastModifiedBy>
  <cp:revision>374</cp:revision>
  <dcterms:created xsi:type="dcterms:W3CDTF">2018-01-20T11:00:54Z</dcterms:created>
  <dcterms:modified xsi:type="dcterms:W3CDTF">2023-07-20T17:53:17Z</dcterms:modified>
</cp:coreProperties>
</file>