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ena Alshina" initials="EA" lastIdx="3" clrIdx="0">
    <p:extLst>
      <p:ext uri="{19B8F6BF-5375-455C-9EA6-DF929625EA0E}">
        <p15:presenceInfo xmlns:p15="http://schemas.microsoft.com/office/powerpoint/2012/main" userId="S-1-5-21-147214757-305610072-1517763936-5593410" providerId="AD"/>
      </p:ext>
    </p:extLst>
  </p:cmAuthor>
  <p:cmAuthor id="2" name="Yue Li" initials="YL" lastIdx="2" clrIdx="1">
    <p:extLst>
      <p:ext uri="{19B8F6BF-5375-455C-9EA6-DF929625EA0E}">
        <p15:presenceInfo xmlns:p15="http://schemas.microsoft.com/office/powerpoint/2012/main" userId="S::yue.li@o365.bytedance.com::1416b987-b0ff-4e16-9b27-2b7c6f37f5b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1" autoAdjust="0"/>
    <p:restoredTop sz="94660"/>
  </p:normalViewPr>
  <p:slideViewPr>
    <p:cSldViewPr snapToGrid="0">
      <p:cViewPr>
        <p:scale>
          <a:sx n="150" d="100"/>
          <a:sy n="150" d="100"/>
        </p:scale>
        <p:origin x="324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mytro Rusanovskyy" userId="621f73b1-0084-4349-83c1-86917e0e3bb7" providerId="ADAL" clId="{1BF01590-C5C0-4B69-86B0-C89813C12C99}"/>
    <pc:docChg chg="modSld">
      <pc:chgData name="Dmytro Rusanovskyy" userId="621f73b1-0084-4349-83c1-86917e0e3bb7" providerId="ADAL" clId="{1BF01590-C5C0-4B69-86B0-C89813C12C99}" dt="2023-05-12T23:26:53.799" v="1" actId="20577"/>
      <pc:docMkLst>
        <pc:docMk/>
      </pc:docMkLst>
      <pc:sldChg chg="modSp mod">
        <pc:chgData name="Dmytro Rusanovskyy" userId="621f73b1-0084-4349-83c1-86917e0e3bb7" providerId="ADAL" clId="{1BF01590-C5C0-4B69-86B0-C89813C12C99}" dt="2023-05-12T23:26:53.799" v="1" actId="20577"/>
        <pc:sldMkLst>
          <pc:docMk/>
          <pc:sldMk cId="2932949574" sldId="258"/>
        </pc:sldMkLst>
        <pc:spChg chg="mod">
          <ac:chgData name="Dmytro Rusanovskyy" userId="621f73b1-0084-4349-83c1-86917e0e3bb7" providerId="ADAL" clId="{1BF01590-C5C0-4B69-86B0-C89813C12C99}" dt="2023-05-12T23:26:53.799" v="1" actId="20577"/>
          <ac:spMkLst>
            <pc:docMk/>
            <pc:sldMk cId="2932949574" sldId="258"/>
            <ac:spMk id="11" creationId="{00000000-0000-0000-0000-000000000000}"/>
          </ac:spMkLst>
        </pc:spChg>
      </pc:sldChg>
    </pc:docChg>
  </pc:docChgLst>
  <pc:docChgLst>
    <pc:chgData name="Dmytro Rusanovskyy" userId="621f73b1-0084-4349-83c1-86917e0e3bb7" providerId="ADAL" clId="{04D70D5B-5699-4DC0-ACD3-0882C2F16BBF}"/>
    <pc:docChg chg="custSel modSld">
      <pc:chgData name="Dmytro Rusanovskyy" userId="621f73b1-0084-4349-83c1-86917e0e3bb7" providerId="ADAL" clId="{04D70D5B-5699-4DC0-ACD3-0882C2F16BBF}" dt="2023-05-12T23:38:15.769" v="1" actId="478"/>
      <pc:docMkLst>
        <pc:docMk/>
      </pc:docMkLst>
      <pc:sldChg chg="delSp mod">
        <pc:chgData name="Dmytro Rusanovskyy" userId="621f73b1-0084-4349-83c1-86917e0e3bb7" providerId="ADAL" clId="{04D70D5B-5699-4DC0-ACD3-0882C2F16BBF}" dt="2023-05-12T23:38:15.769" v="1" actId="478"/>
        <pc:sldMkLst>
          <pc:docMk/>
          <pc:sldMk cId="480543374" sldId="256"/>
        </pc:sldMkLst>
        <pc:spChg chg="del">
          <ac:chgData name="Dmytro Rusanovskyy" userId="621f73b1-0084-4349-83c1-86917e0e3bb7" providerId="ADAL" clId="{04D70D5B-5699-4DC0-ACD3-0882C2F16BBF}" dt="2023-05-12T23:38:15.769" v="1" actId="478"/>
          <ac:spMkLst>
            <pc:docMk/>
            <pc:sldMk cId="480543374" sldId="256"/>
            <ac:spMk id="81" creationId="{00000000-0000-0000-0000-000000000000}"/>
          </ac:spMkLst>
        </pc:spChg>
      </pc:sldChg>
      <pc:sldChg chg="modSp mod">
        <pc:chgData name="Dmytro Rusanovskyy" userId="621f73b1-0084-4349-83c1-86917e0e3bb7" providerId="ADAL" clId="{04D70D5B-5699-4DC0-ACD3-0882C2F16BBF}" dt="2023-05-12T23:34:40.401" v="0" actId="20577"/>
        <pc:sldMkLst>
          <pc:docMk/>
          <pc:sldMk cId="2932949574" sldId="258"/>
        </pc:sldMkLst>
        <pc:spChg chg="mod">
          <ac:chgData name="Dmytro Rusanovskyy" userId="621f73b1-0084-4349-83c1-86917e0e3bb7" providerId="ADAL" clId="{04D70D5B-5699-4DC0-ACD3-0882C2F16BBF}" dt="2023-05-12T23:34:40.401" v="0" actId="20577"/>
          <ac:spMkLst>
            <pc:docMk/>
            <pc:sldMk cId="2932949574" sldId="258"/>
            <ac:spMk id="5" creationId="{00000000-0000-0000-0000-000000000000}"/>
          </ac:spMkLst>
        </pc:sp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5-11T13:20:16.287" idx="2">
    <p:pos x="6785" y="90"/>
    <p:text>Exact values for parameters to be speciified by proponent</p:text>
    <p:extLst>
      <p:ext uri="{C676402C-5697-4E1C-873F-D02D1690AC5C}">
        <p15:threadingInfo xmlns:p15="http://schemas.microsoft.com/office/powerpoint/2012/main" timeZoneBias="-480"/>
      </p:ext>
    </p:extLst>
  </p:cm>
  <p:cm authorId="2" dt="2023-05-12T15:46:26.995" idx="1">
    <p:pos x="6785" y="186"/>
    <p:text>These values are shown here for reference. The exact values will be decided by EE tests and should give a similar total complexity as the UF.</p:text>
    <p:extLst>
      <p:ext uri="{C676402C-5697-4E1C-873F-D02D1690AC5C}">
        <p15:threadingInfo xmlns:p15="http://schemas.microsoft.com/office/powerpoint/2012/main" timeZoneBias="420">
          <p15:parentCm authorId="1" idx="2"/>
        </p15:threadingInfo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5-11T13:20:48.119" idx="3">
    <p:pos x="6725" y="90"/>
    <p:text>Exact values for parameters to be speciified by proponent</p:text>
    <p:extLst>
      <p:ext uri="{C676402C-5697-4E1C-873F-D02D1690AC5C}">
        <p15:threadingInfo xmlns:p15="http://schemas.microsoft.com/office/powerpoint/2012/main" timeZoneBias="-480"/>
      </p:ext>
    </p:extLst>
  </p:cm>
  <p:cm authorId="2" dt="2023-05-12T15:46:37.458" idx="2">
    <p:pos x="6725" y="186"/>
    <p:text>These values are shown here for reference. The exact values will be decided by EE tests and should give a similar total complexity as the UF.</p:text>
    <p:extLst>
      <p:ext uri="{C676402C-5697-4E1C-873F-D02D1690AC5C}">
        <p15:threadingInfo xmlns:p15="http://schemas.microsoft.com/office/powerpoint/2012/main" timeZoneBias="420">
          <p15:parentCm authorId="1" idx="3"/>
        </p15:threadingInfo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A1E5-1EE7-4E87-8BEB-00DC2A198F5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42F1-1D10-4D7C-82D8-DE9C8FEC4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061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A1E5-1EE7-4E87-8BEB-00DC2A198F5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42F1-1D10-4D7C-82D8-DE9C8FEC4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542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A1E5-1EE7-4E87-8BEB-00DC2A198F5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42F1-1D10-4D7C-82D8-DE9C8FEC4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09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A1E5-1EE7-4E87-8BEB-00DC2A198F5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42F1-1D10-4D7C-82D8-DE9C8FEC4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829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A1E5-1EE7-4E87-8BEB-00DC2A198F5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42F1-1D10-4D7C-82D8-DE9C8FEC4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45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A1E5-1EE7-4E87-8BEB-00DC2A198F5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42F1-1D10-4D7C-82D8-DE9C8FEC4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08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A1E5-1EE7-4E87-8BEB-00DC2A198F5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42F1-1D10-4D7C-82D8-DE9C8FEC4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004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A1E5-1EE7-4E87-8BEB-00DC2A198F5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42F1-1D10-4D7C-82D8-DE9C8FEC4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96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A1E5-1EE7-4E87-8BEB-00DC2A198F5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42F1-1D10-4D7C-82D8-DE9C8FEC4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89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A1E5-1EE7-4E87-8BEB-00DC2A198F5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42F1-1D10-4D7C-82D8-DE9C8FEC4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576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A1E5-1EE7-4E87-8BEB-00DC2A198F5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42F1-1D10-4D7C-82D8-DE9C8FEC4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17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4A1E5-1EE7-4E87-8BEB-00DC2A198F5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B42F1-1D10-4D7C-82D8-DE9C8FEC4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779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5496" y="1177767"/>
            <a:ext cx="507999" cy="689943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Rec [3]</a:t>
            </a:r>
          </a:p>
        </p:txBody>
      </p:sp>
      <p:sp>
        <p:nvSpPr>
          <p:cNvPr id="5" name="Rectangle 4"/>
          <p:cNvSpPr/>
          <p:nvPr/>
        </p:nvSpPr>
        <p:spPr>
          <a:xfrm>
            <a:off x="245498" y="1991648"/>
            <a:ext cx="507999" cy="689943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Pred</a:t>
            </a:r>
            <a:r>
              <a:rPr lang="en-US" sz="1600" dirty="0">
                <a:solidFill>
                  <a:schemeClr val="tx1"/>
                </a:solidFill>
              </a:rPr>
              <a:t> [3]</a:t>
            </a:r>
          </a:p>
        </p:txBody>
      </p:sp>
      <p:sp>
        <p:nvSpPr>
          <p:cNvPr id="6" name="Rectangle 5"/>
          <p:cNvSpPr/>
          <p:nvPr/>
        </p:nvSpPr>
        <p:spPr>
          <a:xfrm>
            <a:off x="245497" y="2805529"/>
            <a:ext cx="507999" cy="689943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BS [3]</a:t>
            </a:r>
          </a:p>
        </p:txBody>
      </p:sp>
      <p:sp>
        <p:nvSpPr>
          <p:cNvPr id="7" name="Rectangle 6"/>
          <p:cNvSpPr/>
          <p:nvPr/>
        </p:nvSpPr>
        <p:spPr>
          <a:xfrm>
            <a:off x="245496" y="3605179"/>
            <a:ext cx="507999" cy="721469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QPbase</a:t>
            </a:r>
            <a:endParaRPr lang="en-US" sz="1600" dirty="0">
              <a:solidFill>
                <a:schemeClr val="tx1"/>
              </a:solidFill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[1]</a:t>
            </a:r>
          </a:p>
        </p:txBody>
      </p:sp>
      <p:sp>
        <p:nvSpPr>
          <p:cNvPr id="8" name="Rectangle 7"/>
          <p:cNvSpPr/>
          <p:nvPr/>
        </p:nvSpPr>
        <p:spPr>
          <a:xfrm>
            <a:off x="245496" y="4433291"/>
            <a:ext cx="507999" cy="689943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QPslice</a:t>
            </a:r>
            <a:r>
              <a:rPr lang="en-US" sz="1600" dirty="0">
                <a:solidFill>
                  <a:schemeClr val="tx1"/>
                </a:solidFill>
              </a:rPr>
              <a:t>[1]</a:t>
            </a:r>
          </a:p>
        </p:txBody>
      </p:sp>
      <p:sp>
        <p:nvSpPr>
          <p:cNvPr id="9" name="Rectangle 8"/>
          <p:cNvSpPr/>
          <p:nvPr/>
        </p:nvSpPr>
        <p:spPr>
          <a:xfrm>
            <a:off x="1020467" y="1177767"/>
            <a:ext cx="507998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chemeClr val="tx1"/>
                </a:solidFill>
              </a:rPr>
              <a:t>3,</a:t>
            </a:r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1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20468" y="1991648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 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chemeClr val="tx1"/>
                </a:solidFill>
              </a:rPr>
              <a:t>3,</a:t>
            </a:r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2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20467" y="2805529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 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chemeClr val="tx1"/>
                </a:solidFill>
              </a:rPr>
              <a:t>3,</a:t>
            </a:r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3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20466" y="3619410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 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chemeClr val="tx1"/>
                </a:solidFill>
              </a:rPr>
              <a:t>1,</a:t>
            </a:r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4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20466" y="4433291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 </a:t>
            </a:r>
            <a:r>
              <a:rPr lang="en-US" sz="1600">
                <a:solidFill>
                  <a:schemeClr val="tx1"/>
                </a:solidFill>
              </a:rPr>
              <a:t>1</a:t>
            </a:r>
            <a:r>
              <a:rPr lang="en-US" sz="160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>
                <a:solidFill>
                  <a:schemeClr val="tx1"/>
                </a:solidFill>
              </a:rPr>
              <a:t>1,</a:t>
            </a:r>
            <a:r>
              <a:rPr lang="en-US" sz="1600">
                <a:solidFill>
                  <a:srgbClr val="FF0000"/>
                </a:solidFill>
              </a:rPr>
              <a:t>d</a:t>
            </a:r>
            <a:r>
              <a:rPr lang="en-US" sz="1600" baseline="-25000">
                <a:solidFill>
                  <a:srgbClr val="FF0000"/>
                </a:solidFill>
              </a:rPr>
              <a:t>4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10208" y="1177767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10210" y="1991648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10209" y="2805529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810208" y="3619410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810208" y="4433291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99951" y="2675106"/>
            <a:ext cx="507999" cy="94430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1,</a:t>
            </a:r>
            <a:r>
              <a:rPr lang="en-US" sz="1600" dirty="0">
                <a:solidFill>
                  <a:srgbClr val="FF0000"/>
                </a:solidFill>
              </a:rPr>
              <a:t> d</a:t>
            </a:r>
            <a:r>
              <a:rPr lang="en-US" sz="1600" baseline="-25000" dirty="0">
                <a:solidFill>
                  <a:srgbClr val="FF0000"/>
                </a:solidFill>
              </a:rPr>
              <a:t>6</a:t>
            </a:r>
            <a:r>
              <a:rPr lang="en-US" sz="1600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350419" y="2681591"/>
            <a:ext cx="507999" cy="93781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>
            <a:stCxn id="4" idx="3"/>
            <a:endCxn id="9" idx="1"/>
          </p:cNvCxnSpPr>
          <p:nvPr/>
        </p:nvCxnSpPr>
        <p:spPr>
          <a:xfrm>
            <a:off x="753495" y="1522739"/>
            <a:ext cx="2669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53495" y="2365803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753495" y="3171937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53495" y="4000049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8" idx="3"/>
          </p:cNvCxnSpPr>
          <p:nvPr/>
        </p:nvCxnSpPr>
        <p:spPr>
          <a:xfrm flipV="1">
            <a:off x="753495" y="4778262"/>
            <a:ext cx="26697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543237" y="1522738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543237" y="2365802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543237" y="3171936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543237" y="4000048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1543237" y="4778261"/>
            <a:ext cx="26697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096420" y="3158967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14" idx="3"/>
            <a:endCxn id="20" idx="1"/>
          </p:cNvCxnSpPr>
          <p:nvPr/>
        </p:nvCxnSpPr>
        <p:spPr>
          <a:xfrm>
            <a:off x="2318207" y="1522739"/>
            <a:ext cx="281744" cy="162451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15" idx="3"/>
            <a:endCxn id="20" idx="1"/>
          </p:cNvCxnSpPr>
          <p:nvPr/>
        </p:nvCxnSpPr>
        <p:spPr>
          <a:xfrm>
            <a:off x="2318209" y="2336620"/>
            <a:ext cx="281742" cy="81063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16" idx="3"/>
            <a:endCxn id="20" idx="1"/>
          </p:cNvCxnSpPr>
          <p:nvPr/>
        </p:nvCxnSpPr>
        <p:spPr>
          <a:xfrm flipV="1">
            <a:off x="2318208" y="3147258"/>
            <a:ext cx="281743" cy="32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17" idx="3"/>
            <a:endCxn id="20" idx="1"/>
          </p:cNvCxnSpPr>
          <p:nvPr/>
        </p:nvCxnSpPr>
        <p:spPr>
          <a:xfrm flipV="1">
            <a:off x="2318207" y="3147258"/>
            <a:ext cx="281744" cy="8171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18" idx="3"/>
            <a:endCxn id="20" idx="1"/>
          </p:cNvCxnSpPr>
          <p:nvPr/>
        </p:nvCxnSpPr>
        <p:spPr>
          <a:xfrm flipV="1">
            <a:off x="2318207" y="3147258"/>
            <a:ext cx="281744" cy="163100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4103407" y="2681591"/>
            <a:ext cx="507999" cy="93781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2</a:t>
            </a:r>
            <a:r>
              <a:rPr lang="en-US" sz="1600" dirty="0">
                <a:solidFill>
                  <a:schemeClr val="tx1"/>
                </a:solidFill>
              </a:rPr>
              <a:t> 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3,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853875" y="2675107"/>
            <a:ext cx="507999" cy="94430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4599876" y="3150501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3858418" y="3145998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5361874" y="3171936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5625945" y="2597285"/>
            <a:ext cx="970253" cy="128405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Back Bone Block,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64" name="Rectangle 63"/>
          <p:cNvSpPr/>
          <p:nvPr/>
        </p:nvSpPr>
        <p:spPr>
          <a:xfrm>
            <a:off x="7176587" y="2597285"/>
            <a:ext cx="970253" cy="128405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Back Bone Block,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85" name="Rectangle 84"/>
          <p:cNvSpPr/>
          <p:nvPr/>
        </p:nvSpPr>
        <p:spPr>
          <a:xfrm>
            <a:off x="6656233" y="2822832"/>
            <a:ext cx="348172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...</a:t>
            </a:r>
          </a:p>
        </p:txBody>
      </p:sp>
      <p:cxnSp>
        <p:nvCxnSpPr>
          <p:cNvPr id="86" name="Straight Arrow Connector 85"/>
          <p:cNvCxnSpPr/>
          <p:nvPr/>
        </p:nvCxnSpPr>
        <p:spPr>
          <a:xfrm>
            <a:off x="8146840" y="3239310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8413811" y="2723474"/>
            <a:ext cx="507999" cy="94430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88" name="Rectangle 87"/>
          <p:cNvSpPr/>
          <p:nvPr/>
        </p:nvSpPr>
        <p:spPr>
          <a:xfrm>
            <a:off x="9188781" y="2752116"/>
            <a:ext cx="507999" cy="94430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9976722" y="2723473"/>
            <a:ext cx="507999" cy="94430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3, 6</a:t>
            </a:r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8921810" y="3239310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9696780" y="3245795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10764663" y="2699784"/>
            <a:ext cx="507999" cy="94430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Pixel Shuffle</a:t>
            </a:r>
          </a:p>
        </p:txBody>
      </p:sp>
      <p:cxnSp>
        <p:nvCxnSpPr>
          <p:cNvPr id="93" name="Straight Arrow Connector 92"/>
          <p:cNvCxnSpPr/>
          <p:nvPr/>
        </p:nvCxnSpPr>
        <p:spPr>
          <a:xfrm>
            <a:off x="10484721" y="3222106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11539630" y="1783402"/>
            <a:ext cx="507999" cy="689943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Rec Y</a:t>
            </a:r>
          </a:p>
        </p:txBody>
      </p:sp>
      <p:sp>
        <p:nvSpPr>
          <p:cNvPr id="96" name="Rectangle 95"/>
          <p:cNvSpPr/>
          <p:nvPr/>
        </p:nvSpPr>
        <p:spPr>
          <a:xfrm>
            <a:off x="11539631" y="4326649"/>
            <a:ext cx="507999" cy="689943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Rec UV [2]</a:t>
            </a:r>
          </a:p>
        </p:txBody>
      </p:sp>
      <p:cxnSp>
        <p:nvCxnSpPr>
          <p:cNvPr id="98" name="Elbow Connector 97"/>
          <p:cNvCxnSpPr>
            <a:stCxn id="92" idx="3"/>
            <a:endCxn id="94" idx="1"/>
          </p:cNvCxnSpPr>
          <p:nvPr/>
        </p:nvCxnSpPr>
        <p:spPr>
          <a:xfrm flipV="1">
            <a:off x="11272662" y="2128374"/>
            <a:ext cx="266968" cy="104356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/>
          <p:cNvCxnSpPr>
            <a:endCxn id="96" idx="1"/>
          </p:cNvCxnSpPr>
          <p:nvPr/>
        </p:nvCxnSpPr>
        <p:spPr>
          <a:xfrm rot="16200000" flipH="1">
            <a:off x="10380237" y="3512226"/>
            <a:ext cx="1432311" cy="88647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105"/>
          <p:cNvSpPr/>
          <p:nvPr/>
        </p:nvSpPr>
        <p:spPr>
          <a:xfrm rot="5400000">
            <a:off x="1711129" y="163660"/>
            <a:ext cx="507999" cy="706156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Rec</a:t>
            </a:r>
            <a:r>
              <a:rPr lang="en-US" sz="1600" baseline="-25000" dirty="0" err="1">
                <a:solidFill>
                  <a:schemeClr val="tx1"/>
                </a:solidFill>
              </a:rPr>
              <a:t>EXT</a:t>
            </a:r>
            <a:r>
              <a:rPr lang="en-US" sz="1600" dirty="0">
                <a:solidFill>
                  <a:schemeClr val="tx1"/>
                </a:solidFill>
              </a:rPr>
              <a:t> UV [2]</a:t>
            </a:r>
          </a:p>
        </p:txBody>
      </p:sp>
      <p:sp>
        <p:nvSpPr>
          <p:cNvPr id="107" name="Rectangle 106"/>
          <p:cNvSpPr/>
          <p:nvPr/>
        </p:nvSpPr>
        <p:spPr>
          <a:xfrm rot="5400000">
            <a:off x="245495" y="187531"/>
            <a:ext cx="507999" cy="689943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Rec</a:t>
            </a:r>
            <a:r>
              <a:rPr lang="en-US" sz="1600" baseline="-25000" dirty="0" err="1">
                <a:solidFill>
                  <a:schemeClr val="tx1"/>
                </a:solidFill>
              </a:rPr>
              <a:t>EXT</a:t>
            </a:r>
            <a:r>
              <a:rPr lang="en-US" sz="1600" dirty="0" err="1">
                <a:solidFill>
                  <a:schemeClr val="tx1"/>
                </a:solidFill>
              </a:rPr>
              <a:t>Y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09" name="Elbow Connector 108"/>
          <p:cNvCxnSpPr>
            <a:stCxn id="106" idx="3"/>
            <a:endCxn id="4" idx="0"/>
          </p:cNvCxnSpPr>
          <p:nvPr/>
        </p:nvCxnSpPr>
        <p:spPr>
          <a:xfrm rot="5400000">
            <a:off x="1028799" y="241436"/>
            <a:ext cx="407029" cy="146563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tangle 117"/>
          <p:cNvSpPr/>
          <p:nvPr/>
        </p:nvSpPr>
        <p:spPr>
          <a:xfrm>
            <a:off x="1033759" y="679674"/>
            <a:ext cx="481412" cy="398834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2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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20" name="Straight Arrow Connector 119"/>
          <p:cNvCxnSpPr>
            <a:stCxn id="107" idx="3"/>
            <a:endCxn id="4" idx="0"/>
          </p:cNvCxnSpPr>
          <p:nvPr/>
        </p:nvCxnSpPr>
        <p:spPr>
          <a:xfrm>
            <a:off x="499494" y="786502"/>
            <a:ext cx="2" cy="3912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124"/>
          <p:cNvSpPr/>
          <p:nvPr/>
        </p:nvSpPr>
        <p:spPr>
          <a:xfrm rot="16200000">
            <a:off x="11133276" y="2990490"/>
            <a:ext cx="895936" cy="398834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Crop</a:t>
            </a:r>
          </a:p>
        </p:txBody>
      </p:sp>
      <p:sp>
        <p:nvSpPr>
          <p:cNvPr id="137" name="Left Brace 136"/>
          <p:cNvSpPr/>
          <p:nvPr/>
        </p:nvSpPr>
        <p:spPr>
          <a:xfrm rot="5400000">
            <a:off x="6782518" y="1555863"/>
            <a:ext cx="384406" cy="1539581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38" name="TextBox 137"/>
          <p:cNvSpPr txBox="1"/>
          <p:nvPr/>
        </p:nvSpPr>
        <p:spPr>
          <a:xfrm>
            <a:off x="6830319" y="1751971"/>
            <a:ext cx="3642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N </a:t>
            </a:r>
            <a:endParaRPr lang="en-US" sz="1600" dirty="0"/>
          </a:p>
        </p:txBody>
      </p:sp>
      <p:sp>
        <p:nvSpPr>
          <p:cNvPr id="139" name="Rectangle 138"/>
          <p:cNvSpPr/>
          <p:nvPr/>
        </p:nvSpPr>
        <p:spPr>
          <a:xfrm>
            <a:off x="4417063" y="4094803"/>
            <a:ext cx="506843" cy="12324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1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21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0" name="Rectangle 139"/>
          <p:cNvSpPr/>
          <p:nvPr/>
        </p:nvSpPr>
        <p:spPr>
          <a:xfrm>
            <a:off x="3462003" y="4798802"/>
            <a:ext cx="381465" cy="927725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[</a:t>
            </a:r>
            <a:r>
              <a:rPr lang="en-US" sz="1600" dirty="0" err="1">
                <a:solidFill>
                  <a:srgbClr val="FF0000"/>
                </a:solidFill>
              </a:rPr>
              <a:t>C</a:t>
            </a:r>
            <a:r>
              <a:rPr lang="en-US" sz="1600" dirty="0" err="1">
                <a:solidFill>
                  <a:schemeClr val="tx1"/>
                </a:solidFill>
              </a:rPr>
              <a:t>,h,w</a:t>
            </a:r>
            <a:r>
              <a:rPr lang="en-US" sz="1600" dirty="0">
                <a:solidFill>
                  <a:schemeClr val="tx1"/>
                </a:solidFill>
              </a:rPr>
              <a:t>]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7106053" y="5032981"/>
            <a:ext cx="506843" cy="13112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1 (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1</a:t>
            </a:r>
            <a:r>
              <a:rPr lang="en-US" sz="1600" dirty="0">
                <a:solidFill>
                  <a:schemeClr val="tx1"/>
                </a:solidFill>
              </a:rPr>
              <a:t>+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22</a:t>
            </a:r>
            <a:r>
              <a:rPr lang="en-US" sz="1600" dirty="0">
                <a:solidFill>
                  <a:srgbClr val="FF0000"/>
                </a:solidFill>
              </a:rPr>
              <a:t>)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4460521" y="5473523"/>
            <a:ext cx="506843" cy="11895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1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1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49" name="Elbow Connector 148"/>
          <p:cNvCxnSpPr>
            <a:stCxn id="140" idx="3"/>
            <a:endCxn id="144" idx="1"/>
          </p:cNvCxnSpPr>
          <p:nvPr/>
        </p:nvCxnSpPr>
        <p:spPr>
          <a:xfrm>
            <a:off x="3843468" y="5262665"/>
            <a:ext cx="617053" cy="805639"/>
          </a:xfrm>
          <a:prstGeom prst="bentConnector3">
            <a:avLst>
              <a:gd name="adj1" fmla="val 45271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Elbow Connector 149"/>
          <p:cNvCxnSpPr>
            <a:stCxn id="144" idx="3"/>
            <a:endCxn id="142" idx="1"/>
          </p:cNvCxnSpPr>
          <p:nvPr/>
        </p:nvCxnSpPr>
        <p:spPr>
          <a:xfrm flipV="1">
            <a:off x="4967364" y="5688608"/>
            <a:ext cx="2138689" cy="379696"/>
          </a:xfrm>
          <a:prstGeom prst="bentConnector3">
            <a:avLst>
              <a:gd name="adj1" fmla="val 48688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Elbow Connector 155"/>
          <p:cNvCxnSpPr>
            <a:stCxn id="140" idx="3"/>
            <a:endCxn id="139" idx="1"/>
          </p:cNvCxnSpPr>
          <p:nvPr/>
        </p:nvCxnSpPr>
        <p:spPr>
          <a:xfrm flipV="1">
            <a:off x="3843468" y="4711025"/>
            <a:ext cx="573595" cy="55164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Elbow Connector 160"/>
          <p:cNvCxnSpPr>
            <a:stCxn id="139" idx="3"/>
            <a:endCxn id="142" idx="1"/>
          </p:cNvCxnSpPr>
          <p:nvPr/>
        </p:nvCxnSpPr>
        <p:spPr>
          <a:xfrm>
            <a:off x="4923906" y="4711025"/>
            <a:ext cx="2182147" cy="9775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Rectangle 162"/>
          <p:cNvSpPr/>
          <p:nvPr/>
        </p:nvSpPr>
        <p:spPr>
          <a:xfrm>
            <a:off x="5178483" y="4130796"/>
            <a:ext cx="506843" cy="118239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3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</a:rPr>
              <a:t>21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22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66" name="Straight Arrow Connector 165"/>
          <p:cNvCxnSpPr>
            <a:stCxn id="142" idx="3"/>
          </p:cNvCxnSpPr>
          <p:nvPr/>
        </p:nvCxnSpPr>
        <p:spPr>
          <a:xfrm flipV="1">
            <a:off x="7612896" y="5674554"/>
            <a:ext cx="2233785" cy="140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Rectangle 166"/>
          <p:cNvSpPr/>
          <p:nvPr/>
        </p:nvSpPr>
        <p:spPr>
          <a:xfrm>
            <a:off x="7957902" y="5016592"/>
            <a:ext cx="506843" cy="13112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3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31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8632479" y="5016592"/>
            <a:ext cx="506843" cy="13112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1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</a:rPr>
              <a:t>31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78" name="Rectangle 177"/>
          <p:cNvSpPr/>
          <p:nvPr/>
        </p:nvSpPr>
        <p:spPr>
          <a:xfrm>
            <a:off x="6172873" y="5084599"/>
            <a:ext cx="507999" cy="11424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88" name="Rectangle 187"/>
          <p:cNvSpPr/>
          <p:nvPr/>
        </p:nvSpPr>
        <p:spPr>
          <a:xfrm>
            <a:off x="4020910" y="4043813"/>
            <a:ext cx="5248607" cy="2619271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89" name="Rectangle 188"/>
          <p:cNvSpPr/>
          <p:nvPr/>
        </p:nvSpPr>
        <p:spPr>
          <a:xfrm>
            <a:off x="6757020" y="4226476"/>
            <a:ext cx="17011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Back Bone Block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190" name="Rectangle 189"/>
          <p:cNvSpPr/>
          <p:nvPr/>
        </p:nvSpPr>
        <p:spPr>
          <a:xfrm>
            <a:off x="9481907" y="5208356"/>
            <a:ext cx="381465" cy="927725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[</a:t>
            </a:r>
            <a:r>
              <a:rPr lang="en-US" sz="1600" dirty="0" err="1">
                <a:solidFill>
                  <a:srgbClr val="FF0000"/>
                </a:solidFill>
              </a:rPr>
              <a:t>C</a:t>
            </a:r>
            <a:r>
              <a:rPr lang="en-US" sz="1600" dirty="0" err="1">
                <a:solidFill>
                  <a:schemeClr val="tx1"/>
                </a:solidFill>
              </a:rPr>
              <a:t>,h,w</a:t>
            </a:r>
            <a:r>
              <a:rPr lang="en-US" sz="1600" dirty="0">
                <a:solidFill>
                  <a:schemeClr val="tx1"/>
                </a:solidFill>
              </a:rPr>
              <a:t>]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551155" y="101757"/>
            <a:ext cx="2587568" cy="156966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u="sng" dirty="0"/>
              <a:t>Parameters selection</a:t>
            </a:r>
            <a:r>
              <a:rPr lang="en-US" sz="1600" dirty="0"/>
              <a:t>:</a:t>
            </a:r>
          </a:p>
          <a:p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1 </a:t>
            </a:r>
            <a:r>
              <a:rPr lang="en-US" sz="1600" dirty="0"/>
              <a:t>=192	</a:t>
            </a:r>
            <a:r>
              <a:rPr lang="en-US" sz="1600" dirty="0">
                <a:solidFill>
                  <a:srgbClr val="FF0000"/>
                </a:solidFill>
              </a:rPr>
              <a:t>C   </a:t>
            </a:r>
            <a:r>
              <a:rPr lang="en-US" sz="1600" dirty="0"/>
              <a:t>= 64     </a:t>
            </a:r>
            <a:r>
              <a:rPr lang="en-US" sz="1600" dirty="0">
                <a:solidFill>
                  <a:srgbClr val="FF0000"/>
                </a:solidFill>
              </a:rPr>
              <a:t>N </a:t>
            </a:r>
            <a:r>
              <a:rPr lang="en-US" sz="1600" dirty="0"/>
              <a:t>= 24</a:t>
            </a:r>
          </a:p>
          <a:p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2 </a:t>
            </a:r>
            <a:r>
              <a:rPr lang="en-US" sz="1600" dirty="0"/>
              <a:t>= 32	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</a:rPr>
              <a:t>1  </a:t>
            </a:r>
            <a:r>
              <a:rPr lang="en-US" sz="1600" dirty="0"/>
              <a:t>=160    </a:t>
            </a:r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6 </a:t>
            </a:r>
            <a:r>
              <a:rPr lang="en-US" sz="1600" dirty="0"/>
              <a:t>= 48</a:t>
            </a:r>
          </a:p>
          <a:p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3 </a:t>
            </a:r>
            <a:r>
              <a:rPr lang="en-US" sz="1600" dirty="0"/>
              <a:t>= 16	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</a:rPr>
              <a:t>21</a:t>
            </a:r>
            <a:r>
              <a:rPr lang="en-US" sz="1600" dirty="0"/>
              <a:t>= 32</a:t>
            </a:r>
          </a:p>
          <a:p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4 </a:t>
            </a:r>
            <a:r>
              <a:rPr lang="en-US" sz="1600" dirty="0"/>
              <a:t>= 16	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</a:rPr>
              <a:t>22</a:t>
            </a:r>
            <a:r>
              <a:rPr lang="en-US" sz="1600" dirty="0"/>
              <a:t>= 32</a:t>
            </a:r>
          </a:p>
          <a:p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5 </a:t>
            </a:r>
            <a:r>
              <a:rPr lang="en-US" sz="1600" dirty="0"/>
              <a:t>= 16	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</a:rPr>
              <a:t>31</a:t>
            </a:r>
            <a:r>
              <a:rPr lang="en-US" sz="1600" dirty="0"/>
              <a:t>= 64</a:t>
            </a:r>
          </a:p>
        </p:txBody>
      </p:sp>
      <p:sp>
        <p:nvSpPr>
          <p:cNvPr id="80" name="Rectangle 79"/>
          <p:cNvSpPr/>
          <p:nvPr/>
        </p:nvSpPr>
        <p:spPr>
          <a:xfrm rot="16200000">
            <a:off x="10249591" y="4254061"/>
            <a:ext cx="895936" cy="398834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Crop</a:t>
            </a:r>
          </a:p>
        </p:txBody>
      </p:sp>
      <p:sp>
        <p:nvSpPr>
          <p:cNvPr id="83" name="Rectangle 82"/>
          <p:cNvSpPr/>
          <p:nvPr/>
        </p:nvSpPr>
        <p:spPr>
          <a:xfrm>
            <a:off x="256065" y="5261402"/>
            <a:ext cx="507999" cy="689943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IPB [1]</a:t>
            </a:r>
          </a:p>
        </p:txBody>
      </p:sp>
      <p:sp>
        <p:nvSpPr>
          <p:cNvPr id="84" name="Rectangle 83"/>
          <p:cNvSpPr/>
          <p:nvPr/>
        </p:nvSpPr>
        <p:spPr>
          <a:xfrm>
            <a:off x="1031035" y="5261402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 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chemeClr val="tx1"/>
                </a:solidFill>
              </a:rPr>
              <a:t>3,</a:t>
            </a:r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5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1820777" y="5261402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97" name="Straight Arrow Connector 96"/>
          <p:cNvCxnSpPr>
            <a:stCxn id="83" idx="3"/>
          </p:cNvCxnSpPr>
          <p:nvPr/>
        </p:nvCxnSpPr>
        <p:spPr>
          <a:xfrm flipV="1">
            <a:off x="764064" y="5606373"/>
            <a:ext cx="26697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flipV="1">
            <a:off x="1553806" y="5606372"/>
            <a:ext cx="26697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100"/>
          <p:cNvCxnSpPr>
            <a:stCxn id="95" idx="3"/>
            <a:endCxn id="20" idx="1"/>
          </p:cNvCxnSpPr>
          <p:nvPr/>
        </p:nvCxnSpPr>
        <p:spPr>
          <a:xfrm flipV="1">
            <a:off x="2328776" y="3147258"/>
            <a:ext cx="271175" cy="24591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3462003" y="347133"/>
            <a:ext cx="198394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EE1-0 Unified Filter</a:t>
            </a:r>
          </a:p>
        </p:txBody>
      </p:sp>
    </p:spTree>
    <p:extLst>
      <p:ext uri="{BB962C8B-B14F-4D97-AF65-F5344CB8AC3E}">
        <p14:creationId xmlns:p14="http://schemas.microsoft.com/office/powerpoint/2010/main" val="480543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5496" y="1177767"/>
            <a:ext cx="507999" cy="689943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Rec [1]</a:t>
            </a:r>
          </a:p>
        </p:txBody>
      </p:sp>
      <p:sp>
        <p:nvSpPr>
          <p:cNvPr id="5" name="Rectangle 4"/>
          <p:cNvSpPr/>
          <p:nvPr/>
        </p:nvSpPr>
        <p:spPr>
          <a:xfrm>
            <a:off x="245498" y="1991648"/>
            <a:ext cx="507999" cy="689943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Pred [1]</a:t>
            </a:r>
          </a:p>
        </p:txBody>
      </p:sp>
      <p:sp>
        <p:nvSpPr>
          <p:cNvPr id="6" name="Rectangle 5"/>
          <p:cNvSpPr/>
          <p:nvPr/>
        </p:nvSpPr>
        <p:spPr>
          <a:xfrm>
            <a:off x="245497" y="2805529"/>
            <a:ext cx="507999" cy="689943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BS [1]</a:t>
            </a:r>
          </a:p>
        </p:txBody>
      </p:sp>
      <p:sp>
        <p:nvSpPr>
          <p:cNvPr id="7" name="Rectangle 6"/>
          <p:cNvSpPr/>
          <p:nvPr/>
        </p:nvSpPr>
        <p:spPr>
          <a:xfrm>
            <a:off x="245496" y="3605179"/>
            <a:ext cx="507999" cy="721469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QPbase</a:t>
            </a:r>
            <a:endParaRPr lang="en-US" sz="1600" dirty="0">
              <a:solidFill>
                <a:schemeClr val="tx1"/>
              </a:solidFill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[1]</a:t>
            </a:r>
          </a:p>
        </p:txBody>
      </p:sp>
      <p:sp>
        <p:nvSpPr>
          <p:cNvPr id="9" name="Rectangle 8"/>
          <p:cNvSpPr/>
          <p:nvPr/>
        </p:nvSpPr>
        <p:spPr>
          <a:xfrm>
            <a:off x="1020467" y="1177767"/>
            <a:ext cx="507998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chemeClr val="tx1"/>
                </a:solidFill>
              </a:rPr>
              <a:t>3,</a:t>
            </a:r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1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20468" y="1991648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 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chemeClr val="tx1"/>
                </a:solidFill>
              </a:rPr>
              <a:t>3,</a:t>
            </a:r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2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20467" y="2805529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 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chemeClr val="tx1"/>
                </a:solidFill>
              </a:rPr>
              <a:t>3,</a:t>
            </a:r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3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20466" y="3619410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 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chemeClr val="tx1"/>
                </a:solidFill>
              </a:rPr>
              <a:t>1,</a:t>
            </a:r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4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10208" y="1177767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10210" y="1991648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10209" y="2805529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810208" y="3619410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99951" y="2675106"/>
            <a:ext cx="507999" cy="94430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1,</a:t>
            </a:r>
            <a:r>
              <a:rPr lang="en-US" sz="1600" dirty="0">
                <a:solidFill>
                  <a:srgbClr val="FF0000"/>
                </a:solidFill>
              </a:rPr>
              <a:t> d</a:t>
            </a:r>
            <a:r>
              <a:rPr lang="en-US" sz="1600" baseline="-25000" dirty="0">
                <a:solidFill>
                  <a:srgbClr val="FF0000"/>
                </a:solidFill>
              </a:rPr>
              <a:t>6</a:t>
            </a:r>
            <a:r>
              <a:rPr lang="en-US" sz="1600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350419" y="2681591"/>
            <a:ext cx="507999" cy="93781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>
            <a:stCxn id="4" idx="3"/>
            <a:endCxn id="9" idx="1"/>
          </p:cNvCxnSpPr>
          <p:nvPr/>
        </p:nvCxnSpPr>
        <p:spPr>
          <a:xfrm>
            <a:off x="753495" y="1522739"/>
            <a:ext cx="2669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53495" y="2365803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753495" y="3171937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53495" y="4000049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543237" y="1522738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543237" y="2365802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543237" y="3171936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543237" y="4000048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096420" y="3158967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14" idx="3"/>
            <a:endCxn id="20" idx="1"/>
          </p:cNvCxnSpPr>
          <p:nvPr/>
        </p:nvCxnSpPr>
        <p:spPr>
          <a:xfrm>
            <a:off x="2318207" y="1522739"/>
            <a:ext cx="281744" cy="162451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15" idx="3"/>
            <a:endCxn id="20" idx="1"/>
          </p:cNvCxnSpPr>
          <p:nvPr/>
        </p:nvCxnSpPr>
        <p:spPr>
          <a:xfrm>
            <a:off x="2318209" y="2336620"/>
            <a:ext cx="281742" cy="81063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16" idx="3"/>
            <a:endCxn id="20" idx="1"/>
          </p:cNvCxnSpPr>
          <p:nvPr/>
        </p:nvCxnSpPr>
        <p:spPr>
          <a:xfrm flipV="1">
            <a:off x="2318208" y="3147258"/>
            <a:ext cx="281743" cy="32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17" idx="3"/>
            <a:endCxn id="20" idx="1"/>
          </p:cNvCxnSpPr>
          <p:nvPr/>
        </p:nvCxnSpPr>
        <p:spPr>
          <a:xfrm flipV="1">
            <a:off x="2318207" y="3147258"/>
            <a:ext cx="281744" cy="8171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4103407" y="2681591"/>
            <a:ext cx="507999" cy="93781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2</a:t>
            </a:r>
            <a:r>
              <a:rPr lang="en-US" sz="1600" dirty="0">
                <a:solidFill>
                  <a:schemeClr val="tx1"/>
                </a:solidFill>
              </a:rPr>
              <a:t> 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3,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853875" y="2675107"/>
            <a:ext cx="507999" cy="94430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4599876" y="3150501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3858418" y="3145998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5361874" y="3171936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5625945" y="2597285"/>
            <a:ext cx="970253" cy="128405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Back Bone Block,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64" name="Rectangle 63"/>
          <p:cNvSpPr/>
          <p:nvPr/>
        </p:nvSpPr>
        <p:spPr>
          <a:xfrm>
            <a:off x="7176587" y="2597285"/>
            <a:ext cx="970253" cy="128405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Back Bone Block,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85" name="Rectangle 84"/>
          <p:cNvSpPr/>
          <p:nvPr/>
        </p:nvSpPr>
        <p:spPr>
          <a:xfrm>
            <a:off x="6656233" y="2822832"/>
            <a:ext cx="348172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...</a:t>
            </a:r>
          </a:p>
        </p:txBody>
      </p:sp>
      <p:cxnSp>
        <p:nvCxnSpPr>
          <p:cNvPr id="86" name="Straight Arrow Connector 85"/>
          <p:cNvCxnSpPr/>
          <p:nvPr/>
        </p:nvCxnSpPr>
        <p:spPr>
          <a:xfrm>
            <a:off x="8146840" y="3239310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8413811" y="2723474"/>
            <a:ext cx="507999" cy="94430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88" name="Rectangle 87"/>
          <p:cNvSpPr/>
          <p:nvPr/>
        </p:nvSpPr>
        <p:spPr>
          <a:xfrm>
            <a:off x="9188781" y="2752116"/>
            <a:ext cx="507999" cy="94430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9976722" y="2723473"/>
            <a:ext cx="507999" cy="94430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3, 4</a:t>
            </a:r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8921810" y="3239310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9696780" y="3245795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10764663" y="2699784"/>
            <a:ext cx="507999" cy="94430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Pixel Shuffle</a:t>
            </a:r>
          </a:p>
        </p:txBody>
      </p:sp>
      <p:cxnSp>
        <p:nvCxnSpPr>
          <p:cNvPr id="93" name="Straight Arrow Connector 92"/>
          <p:cNvCxnSpPr/>
          <p:nvPr/>
        </p:nvCxnSpPr>
        <p:spPr>
          <a:xfrm>
            <a:off x="10484721" y="3222106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11539630" y="1783402"/>
            <a:ext cx="507999" cy="689943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Rec Y</a:t>
            </a:r>
          </a:p>
        </p:txBody>
      </p:sp>
      <p:cxnSp>
        <p:nvCxnSpPr>
          <p:cNvPr id="98" name="Elbow Connector 97"/>
          <p:cNvCxnSpPr>
            <a:stCxn id="92" idx="3"/>
            <a:endCxn id="94" idx="1"/>
          </p:cNvCxnSpPr>
          <p:nvPr/>
        </p:nvCxnSpPr>
        <p:spPr>
          <a:xfrm flipV="1">
            <a:off x="11272662" y="2128374"/>
            <a:ext cx="266968" cy="104356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 rot="5400000">
            <a:off x="245495" y="187531"/>
            <a:ext cx="507999" cy="689943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Rec</a:t>
            </a:r>
            <a:r>
              <a:rPr lang="en-US" sz="1600" baseline="-25000" dirty="0" err="1">
                <a:solidFill>
                  <a:schemeClr val="tx1"/>
                </a:solidFill>
              </a:rPr>
              <a:t>EXT</a:t>
            </a:r>
            <a:r>
              <a:rPr lang="en-US" sz="1600" dirty="0" err="1">
                <a:solidFill>
                  <a:schemeClr val="tx1"/>
                </a:solidFill>
              </a:rPr>
              <a:t>Y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20" name="Straight Arrow Connector 119"/>
          <p:cNvCxnSpPr>
            <a:stCxn id="107" idx="3"/>
            <a:endCxn id="4" idx="0"/>
          </p:cNvCxnSpPr>
          <p:nvPr/>
        </p:nvCxnSpPr>
        <p:spPr>
          <a:xfrm>
            <a:off x="499494" y="786502"/>
            <a:ext cx="2" cy="3912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124"/>
          <p:cNvSpPr/>
          <p:nvPr/>
        </p:nvSpPr>
        <p:spPr>
          <a:xfrm rot="16200000">
            <a:off x="11133276" y="2990490"/>
            <a:ext cx="895936" cy="398834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Crop</a:t>
            </a:r>
          </a:p>
        </p:txBody>
      </p:sp>
      <p:sp>
        <p:nvSpPr>
          <p:cNvPr id="137" name="Left Brace 136"/>
          <p:cNvSpPr/>
          <p:nvPr/>
        </p:nvSpPr>
        <p:spPr>
          <a:xfrm rot="5400000">
            <a:off x="6782518" y="1555863"/>
            <a:ext cx="384406" cy="1539581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38" name="TextBox 137"/>
          <p:cNvSpPr txBox="1"/>
          <p:nvPr/>
        </p:nvSpPr>
        <p:spPr>
          <a:xfrm>
            <a:off x="6830319" y="1751971"/>
            <a:ext cx="3642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N </a:t>
            </a:r>
            <a:endParaRPr lang="en-US" sz="1600" dirty="0"/>
          </a:p>
        </p:txBody>
      </p:sp>
      <p:sp>
        <p:nvSpPr>
          <p:cNvPr id="139" name="Rectangle 138"/>
          <p:cNvSpPr/>
          <p:nvPr/>
        </p:nvSpPr>
        <p:spPr>
          <a:xfrm>
            <a:off x="4417063" y="4094803"/>
            <a:ext cx="506843" cy="12324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1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21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0" name="Rectangle 139"/>
          <p:cNvSpPr/>
          <p:nvPr/>
        </p:nvSpPr>
        <p:spPr>
          <a:xfrm>
            <a:off x="3462003" y="4798802"/>
            <a:ext cx="381465" cy="927725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[</a:t>
            </a:r>
            <a:r>
              <a:rPr lang="en-US" sz="1600" dirty="0" err="1">
                <a:solidFill>
                  <a:srgbClr val="FF0000"/>
                </a:solidFill>
              </a:rPr>
              <a:t>C</a:t>
            </a:r>
            <a:r>
              <a:rPr lang="en-US" sz="1600" dirty="0" err="1">
                <a:solidFill>
                  <a:schemeClr val="tx1"/>
                </a:solidFill>
              </a:rPr>
              <a:t>,h,w</a:t>
            </a:r>
            <a:r>
              <a:rPr lang="en-US" sz="1600" dirty="0">
                <a:solidFill>
                  <a:schemeClr val="tx1"/>
                </a:solidFill>
              </a:rPr>
              <a:t>]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7106053" y="5032981"/>
            <a:ext cx="506843" cy="13112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1 (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1</a:t>
            </a:r>
            <a:r>
              <a:rPr lang="en-US" sz="1600" dirty="0">
                <a:solidFill>
                  <a:schemeClr val="tx1"/>
                </a:solidFill>
              </a:rPr>
              <a:t>+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22</a:t>
            </a:r>
            <a:r>
              <a:rPr lang="en-US" sz="1600" dirty="0">
                <a:solidFill>
                  <a:srgbClr val="FF0000"/>
                </a:solidFill>
              </a:rPr>
              <a:t>)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4460521" y="5473523"/>
            <a:ext cx="506843" cy="11895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1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1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49" name="Elbow Connector 148"/>
          <p:cNvCxnSpPr>
            <a:stCxn id="140" idx="3"/>
            <a:endCxn id="144" idx="1"/>
          </p:cNvCxnSpPr>
          <p:nvPr/>
        </p:nvCxnSpPr>
        <p:spPr>
          <a:xfrm>
            <a:off x="3843468" y="5262665"/>
            <a:ext cx="617053" cy="805639"/>
          </a:xfrm>
          <a:prstGeom prst="bentConnector3">
            <a:avLst>
              <a:gd name="adj1" fmla="val 45271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Elbow Connector 149"/>
          <p:cNvCxnSpPr>
            <a:stCxn id="144" idx="3"/>
            <a:endCxn id="142" idx="1"/>
          </p:cNvCxnSpPr>
          <p:nvPr/>
        </p:nvCxnSpPr>
        <p:spPr>
          <a:xfrm flipV="1">
            <a:off x="4967364" y="5688608"/>
            <a:ext cx="2138689" cy="379696"/>
          </a:xfrm>
          <a:prstGeom prst="bentConnector3">
            <a:avLst>
              <a:gd name="adj1" fmla="val 48688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Elbow Connector 155"/>
          <p:cNvCxnSpPr>
            <a:stCxn id="140" idx="3"/>
            <a:endCxn id="139" idx="1"/>
          </p:cNvCxnSpPr>
          <p:nvPr/>
        </p:nvCxnSpPr>
        <p:spPr>
          <a:xfrm flipV="1">
            <a:off x="3843468" y="4711025"/>
            <a:ext cx="573595" cy="55164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Elbow Connector 160"/>
          <p:cNvCxnSpPr>
            <a:stCxn id="139" idx="3"/>
            <a:endCxn id="142" idx="1"/>
          </p:cNvCxnSpPr>
          <p:nvPr/>
        </p:nvCxnSpPr>
        <p:spPr>
          <a:xfrm>
            <a:off x="4923906" y="4711025"/>
            <a:ext cx="2182147" cy="9775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Rectangle 162"/>
          <p:cNvSpPr/>
          <p:nvPr/>
        </p:nvSpPr>
        <p:spPr>
          <a:xfrm>
            <a:off x="5178483" y="4130796"/>
            <a:ext cx="506843" cy="118239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3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</a:rPr>
              <a:t>21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22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66" name="Straight Arrow Connector 165"/>
          <p:cNvCxnSpPr>
            <a:stCxn id="142" idx="3"/>
          </p:cNvCxnSpPr>
          <p:nvPr/>
        </p:nvCxnSpPr>
        <p:spPr>
          <a:xfrm flipV="1">
            <a:off x="7612896" y="5674554"/>
            <a:ext cx="2233785" cy="140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Rectangle 166"/>
          <p:cNvSpPr/>
          <p:nvPr/>
        </p:nvSpPr>
        <p:spPr>
          <a:xfrm>
            <a:off x="7957902" y="5016592"/>
            <a:ext cx="506843" cy="13112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3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31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8632479" y="5016592"/>
            <a:ext cx="506843" cy="13112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1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</a:rPr>
              <a:t>31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78" name="Rectangle 177"/>
          <p:cNvSpPr/>
          <p:nvPr/>
        </p:nvSpPr>
        <p:spPr>
          <a:xfrm>
            <a:off x="6172873" y="5084599"/>
            <a:ext cx="507999" cy="11424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88" name="Rectangle 187"/>
          <p:cNvSpPr/>
          <p:nvPr/>
        </p:nvSpPr>
        <p:spPr>
          <a:xfrm>
            <a:off x="4020910" y="4043813"/>
            <a:ext cx="5248607" cy="2619271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89" name="Rectangle 188"/>
          <p:cNvSpPr/>
          <p:nvPr/>
        </p:nvSpPr>
        <p:spPr>
          <a:xfrm>
            <a:off x="6757020" y="4226476"/>
            <a:ext cx="17011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Back Bone Block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190" name="Rectangle 189"/>
          <p:cNvSpPr/>
          <p:nvPr/>
        </p:nvSpPr>
        <p:spPr>
          <a:xfrm>
            <a:off x="9481907" y="5208356"/>
            <a:ext cx="381465" cy="927725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[</a:t>
            </a:r>
            <a:r>
              <a:rPr lang="en-US" sz="1600" dirty="0" err="1">
                <a:solidFill>
                  <a:srgbClr val="FF0000"/>
                </a:solidFill>
              </a:rPr>
              <a:t>C</a:t>
            </a:r>
            <a:r>
              <a:rPr lang="en-US" sz="1600" dirty="0" err="1">
                <a:solidFill>
                  <a:schemeClr val="tx1"/>
                </a:solidFill>
              </a:rPr>
              <a:t>,h,w</a:t>
            </a:r>
            <a:r>
              <a:rPr lang="en-US" sz="1600" dirty="0">
                <a:solidFill>
                  <a:schemeClr val="tx1"/>
                </a:solidFill>
              </a:rPr>
              <a:t>]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588826" y="101757"/>
            <a:ext cx="2512226" cy="156966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u="sng" dirty="0"/>
              <a:t>Parameters selection</a:t>
            </a:r>
            <a:r>
              <a:rPr lang="en-US" sz="1600" dirty="0"/>
              <a:t>:</a:t>
            </a:r>
          </a:p>
          <a:p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1 </a:t>
            </a:r>
            <a:r>
              <a:rPr lang="en-US" sz="1600" dirty="0"/>
              <a:t>=192	</a:t>
            </a:r>
            <a:r>
              <a:rPr lang="en-US" sz="1600" dirty="0">
                <a:solidFill>
                  <a:srgbClr val="FF0000"/>
                </a:solidFill>
              </a:rPr>
              <a:t>C   </a:t>
            </a:r>
            <a:r>
              <a:rPr lang="en-US" sz="1600" dirty="0"/>
              <a:t>= 64     </a:t>
            </a:r>
            <a:r>
              <a:rPr lang="en-US" sz="1600" dirty="0">
                <a:solidFill>
                  <a:srgbClr val="FF0000"/>
                </a:solidFill>
              </a:rPr>
              <a:t>N </a:t>
            </a:r>
            <a:r>
              <a:rPr lang="en-US" sz="1600" dirty="0"/>
              <a:t>= 20</a:t>
            </a:r>
          </a:p>
          <a:p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2 </a:t>
            </a:r>
            <a:r>
              <a:rPr lang="en-US" sz="1600" dirty="0"/>
              <a:t>= 32	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</a:rPr>
              <a:t>1  </a:t>
            </a:r>
            <a:r>
              <a:rPr lang="en-US" sz="1600" dirty="0"/>
              <a:t>=160    </a:t>
            </a:r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6 </a:t>
            </a:r>
            <a:r>
              <a:rPr lang="en-US" sz="1600" dirty="0"/>
              <a:t>= 48</a:t>
            </a:r>
          </a:p>
          <a:p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3 </a:t>
            </a:r>
            <a:r>
              <a:rPr lang="en-US" sz="1600" dirty="0"/>
              <a:t>= 16	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</a:rPr>
              <a:t>21</a:t>
            </a:r>
            <a:r>
              <a:rPr lang="en-US" sz="1600" dirty="0"/>
              <a:t>= 32</a:t>
            </a:r>
          </a:p>
          <a:p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4 </a:t>
            </a:r>
            <a:r>
              <a:rPr lang="en-US" sz="1600" dirty="0"/>
              <a:t>= 16	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</a:rPr>
              <a:t>22</a:t>
            </a:r>
            <a:r>
              <a:rPr lang="en-US" sz="1600" dirty="0"/>
              <a:t>= 32</a:t>
            </a:r>
          </a:p>
          <a:p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5 </a:t>
            </a:r>
            <a:r>
              <a:rPr lang="en-US" sz="1600" dirty="0"/>
              <a:t>= 16	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</a:rPr>
              <a:t>31</a:t>
            </a:r>
            <a:r>
              <a:rPr lang="en-US" sz="1600" dirty="0"/>
              <a:t>= 64</a:t>
            </a:r>
          </a:p>
        </p:txBody>
      </p:sp>
      <p:sp>
        <p:nvSpPr>
          <p:cNvPr id="83" name="Rectangle 82"/>
          <p:cNvSpPr/>
          <p:nvPr/>
        </p:nvSpPr>
        <p:spPr>
          <a:xfrm>
            <a:off x="256065" y="5261402"/>
            <a:ext cx="507999" cy="689943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IPB [1]</a:t>
            </a:r>
          </a:p>
        </p:txBody>
      </p:sp>
      <p:sp>
        <p:nvSpPr>
          <p:cNvPr id="84" name="Rectangle 83"/>
          <p:cNvSpPr/>
          <p:nvPr/>
        </p:nvSpPr>
        <p:spPr>
          <a:xfrm>
            <a:off x="1031035" y="5261402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 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chemeClr val="tx1"/>
                </a:solidFill>
              </a:rPr>
              <a:t>3,</a:t>
            </a:r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5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1820777" y="5261402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97" name="Straight Arrow Connector 96"/>
          <p:cNvCxnSpPr>
            <a:stCxn id="83" idx="3"/>
          </p:cNvCxnSpPr>
          <p:nvPr/>
        </p:nvCxnSpPr>
        <p:spPr>
          <a:xfrm flipV="1">
            <a:off x="764064" y="5606373"/>
            <a:ext cx="26697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flipV="1">
            <a:off x="1553806" y="5606372"/>
            <a:ext cx="26697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100"/>
          <p:cNvCxnSpPr>
            <a:stCxn id="95" idx="3"/>
            <a:endCxn id="20" idx="1"/>
          </p:cNvCxnSpPr>
          <p:nvPr/>
        </p:nvCxnSpPr>
        <p:spPr>
          <a:xfrm flipV="1">
            <a:off x="2328776" y="3147258"/>
            <a:ext cx="271175" cy="24591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3462003" y="347133"/>
            <a:ext cx="195508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EE1-1.1 </a:t>
            </a:r>
            <a:r>
              <a:rPr lang="en-US" dirty="0" err="1">
                <a:solidFill>
                  <a:srgbClr val="0070C0"/>
                </a:solidFill>
              </a:rPr>
              <a:t>Luma</a:t>
            </a:r>
            <a:r>
              <a:rPr lang="en-US" dirty="0">
                <a:solidFill>
                  <a:srgbClr val="0070C0"/>
                </a:solidFill>
              </a:rPr>
              <a:t> filter</a:t>
            </a:r>
          </a:p>
        </p:txBody>
      </p:sp>
    </p:spTree>
    <p:extLst>
      <p:ext uri="{BB962C8B-B14F-4D97-AF65-F5344CB8AC3E}">
        <p14:creationId xmlns:p14="http://schemas.microsoft.com/office/powerpoint/2010/main" val="237286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5496" y="1177767"/>
            <a:ext cx="507999" cy="689943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Rec [2]</a:t>
            </a:r>
          </a:p>
        </p:txBody>
      </p:sp>
      <p:sp>
        <p:nvSpPr>
          <p:cNvPr id="5" name="Rectangle 4"/>
          <p:cNvSpPr/>
          <p:nvPr/>
        </p:nvSpPr>
        <p:spPr>
          <a:xfrm>
            <a:off x="245498" y="1991648"/>
            <a:ext cx="507999" cy="689943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Pred [2]</a:t>
            </a:r>
          </a:p>
        </p:txBody>
      </p:sp>
      <p:sp>
        <p:nvSpPr>
          <p:cNvPr id="6" name="Rectangle 5"/>
          <p:cNvSpPr/>
          <p:nvPr/>
        </p:nvSpPr>
        <p:spPr>
          <a:xfrm>
            <a:off x="245497" y="2805529"/>
            <a:ext cx="507999" cy="689943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BS [2]</a:t>
            </a:r>
          </a:p>
        </p:txBody>
      </p:sp>
      <p:sp>
        <p:nvSpPr>
          <p:cNvPr id="7" name="Rectangle 6"/>
          <p:cNvSpPr/>
          <p:nvPr/>
        </p:nvSpPr>
        <p:spPr>
          <a:xfrm>
            <a:off x="245496" y="3605179"/>
            <a:ext cx="507999" cy="721469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QPbase</a:t>
            </a:r>
            <a:endParaRPr lang="en-US" sz="1600" dirty="0">
              <a:solidFill>
                <a:schemeClr val="tx1"/>
              </a:solidFill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[1]</a:t>
            </a:r>
          </a:p>
        </p:txBody>
      </p:sp>
      <p:sp>
        <p:nvSpPr>
          <p:cNvPr id="9" name="Rectangle 8"/>
          <p:cNvSpPr/>
          <p:nvPr/>
        </p:nvSpPr>
        <p:spPr>
          <a:xfrm>
            <a:off x="1020467" y="1177767"/>
            <a:ext cx="507998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chemeClr val="tx1"/>
                </a:solidFill>
              </a:rPr>
              <a:t>3,</a:t>
            </a:r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1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20468" y="1991648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 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chemeClr val="tx1"/>
                </a:solidFill>
              </a:rPr>
              <a:t>3,</a:t>
            </a:r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2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20467" y="2805529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 </a:t>
            </a:r>
            <a:r>
              <a:rPr lang="en-US" sz="1600">
                <a:solidFill>
                  <a:schemeClr val="tx1"/>
                </a:solidFill>
              </a:rPr>
              <a:t>3</a:t>
            </a:r>
            <a:r>
              <a:rPr lang="en-US" sz="160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>
                <a:solidFill>
                  <a:schemeClr val="tx1"/>
                </a:solidFill>
              </a:rPr>
              <a:t>3,</a:t>
            </a:r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3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20466" y="3619410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 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chemeClr val="tx1"/>
                </a:solidFill>
              </a:rPr>
              <a:t>1,</a:t>
            </a:r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4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10208" y="1177767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10210" y="1991648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10209" y="2805529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810208" y="3619410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99951" y="2675106"/>
            <a:ext cx="507999" cy="94430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1,</a:t>
            </a:r>
            <a:r>
              <a:rPr lang="en-US" sz="1600" dirty="0">
                <a:solidFill>
                  <a:srgbClr val="FF0000"/>
                </a:solidFill>
              </a:rPr>
              <a:t> d</a:t>
            </a:r>
            <a:r>
              <a:rPr lang="en-US" sz="1600" baseline="-25000" dirty="0">
                <a:solidFill>
                  <a:srgbClr val="FF0000"/>
                </a:solidFill>
              </a:rPr>
              <a:t>6</a:t>
            </a:r>
            <a:r>
              <a:rPr lang="en-US" sz="1600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350419" y="2681591"/>
            <a:ext cx="507999" cy="93781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>
            <a:stCxn id="4" idx="3"/>
            <a:endCxn id="9" idx="1"/>
          </p:cNvCxnSpPr>
          <p:nvPr/>
        </p:nvCxnSpPr>
        <p:spPr>
          <a:xfrm>
            <a:off x="753495" y="1522739"/>
            <a:ext cx="2669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53495" y="2365803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753495" y="3171937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53495" y="4000049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543237" y="1522738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543237" y="2365802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543237" y="3171936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543237" y="4000048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096420" y="3158967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14" idx="3"/>
            <a:endCxn id="20" idx="1"/>
          </p:cNvCxnSpPr>
          <p:nvPr/>
        </p:nvCxnSpPr>
        <p:spPr>
          <a:xfrm>
            <a:off x="2318207" y="1522739"/>
            <a:ext cx="281744" cy="162451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15" idx="3"/>
            <a:endCxn id="20" idx="1"/>
          </p:cNvCxnSpPr>
          <p:nvPr/>
        </p:nvCxnSpPr>
        <p:spPr>
          <a:xfrm>
            <a:off x="2318209" y="2336620"/>
            <a:ext cx="281742" cy="81063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16" idx="3"/>
            <a:endCxn id="20" idx="1"/>
          </p:cNvCxnSpPr>
          <p:nvPr/>
        </p:nvCxnSpPr>
        <p:spPr>
          <a:xfrm flipV="1">
            <a:off x="2318208" y="3147258"/>
            <a:ext cx="281743" cy="324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17" idx="3"/>
            <a:endCxn id="20" idx="1"/>
          </p:cNvCxnSpPr>
          <p:nvPr/>
        </p:nvCxnSpPr>
        <p:spPr>
          <a:xfrm flipV="1">
            <a:off x="2318207" y="3147258"/>
            <a:ext cx="281744" cy="81712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4103407" y="2681591"/>
            <a:ext cx="507999" cy="93781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2</a:t>
            </a:r>
            <a:r>
              <a:rPr lang="en-US" sz="1600" dirty="0">
                <a:solidFill>
                  <a:schemeClr val="tx1"/>
                </a:solidFill>
              </a:rPr>
              <a:t> 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3,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853875" y="2675107"/>
            <a:ext cx="507999" cy="94430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4599876" y="3150501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3858418" y="3145998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5361874" y="3171936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5625945" y="2597285"/>
            <a:ext cx="970253" cy="128405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Back Bone Block,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64" name="Rectangle 63"/>
          <p:cNvSpPr/>
          <p:nvPr/>
        </p:nvSpPr>
        <p:spPr>
          <a:xfrm>
            <a:off x="7176587" y="2597285"/>
            <a:ext cx="970253" cy="128405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Back Bone Block,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85" name="Rectangle 84"/>
          <p:cNvSpPr/>
          <p:nvPr/>
        </p:nvSpPr>
        <p:spPr>
          <a:xfrm>
            <a:off x="6656233" y="2822832"/>
            <a:ext cx="348172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...</a:t>
            </a:r>
          </a:p>
        </p:txBody>
      </p:sp>
      <p:cxnSp>
        <p:nvCxnSpPr>
          <p:cNvPr id="86" name="Straight Arrow Connector 85"/>
          <p:cNvCxnSpPr/>
          <p:nvPr/>
        </p:nvCxnSpPr>
        <p:spPr>
          <a:xfrm>
            <a:off x="8146840" y="3239310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8413811" y="2723474"/>
            <a:ext cx="507999" cy="94430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88" name="Rectangle 87"/>
          <p:cNvSpPr/>
          <p:nvPr/>
        </p:nvSpPr>
        <p:spPr>
          <a:xfrm>
            <a:off x="9188781" y="2752116"/>
            <a:ext cx="507999" cy="94430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9976722" y="2723473"/>
            <a:ext cx="507999" cy="94430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3, 8</a:t>
            </a:r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8921810" y="3239310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9696780" y="3245795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10484721" y="3222106"/>
            <a:ext cx="266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11539631" y="4326649"/>
            <a:ext cx="507999" cy="689943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Rec UV [2]</a:t>
            </a:r>
          </a:p>
        </p:txBody>
      </p:sp>
      <p:cxnSp>
        <p:nvCxnSpPr>
          <p:cNvPr id="99" name="Elbow Connector 98"/>
          <p:cNvCxnSpPr>
            <a:stCxn id="111" idx="3"/>
            <a:endCxn id="96" idx="1"/>
          </p:cNvCxnSpPr>
          <p:nvPr/>
        </p:nvCxnSpPr>
        <p:spPr>
          <a:xfrm>
            <a:off x="11272662" y="3171936"/>
            <a:ext cx="266969" cy="1499685"/>
          </a:xfrm>
          <a:prstGeom prst="bentConnector3">
            <a:avLst>
              <a:gd name="adj1" fmla="val 6779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105"/>
          <p:cNvSpPr/>
          <p:nvPr/>
        </p:nvSpPr>
        <p:spPr>
          <a:xfrm>
            <a:off x="245494" y="6056008"/>
            <a:ext cx="507999" cy="747949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</a:rPr>
              <a:t>Rec</a:t>
            </a:r>
            <a:r>
              <a:rPr lang="en-US" sz="1600" baseline="-25000">
                <a:solidFill>
                  <a:schemeClr val="tx1"/>
                </a:solidFill>
              </a:rPr>
              <a:t>EXT</a:t>
            </a:r>
            <a:r>
              <a:rPr lang="en-US" sz="1600">
                <a:solidFill>
                  <a:schemeClr val="tx1"/>
                </a:solidFill>
              </a:rPr>
              <a:t>Y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 rot="5400000">
            <a:off x="245495" y="187531"/>
            <a:ext cx="507999" cy="689943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Rec</a:t>
            </a:r>
            <a:r>
              <a:rPr lang="en-US" sz="1600" baseline="-25000" dirty="0" err="1">
                <a:solidFill>
                  <a:schemeClr val="tx1"/>
                </a:solidFill>
              </a:rPr>
              <a:t>EXT</a:t>
            </a:r>
            <a:r>
              <a:rPr lang="en-US" sz="1600" dirty="0">
                <a:solidFill>
                  <a:schemeClr val="tx1"/>
                </a:solidFill>
              </a:rPr>
              <a:t> UV [2]</a:t>
            </a:r>
          </a:p>
        </p:txBody>
      </p:sp>
      <p:cxnSp>
        <p:nvCxnSpPr>
          <p:cNvPr id="120" name="Straight Arrow Connector 119"/>
          <p:cNvCxnSpPr>
            <a:stCxn id="107" idx="3"/>
            <a:endCxn id="4" idx="0"/>
          </p:cNvCxnSpPr>
          <p:nvPr/>
        </p:nvCxnSpPr>
        <p:spPr>
          <a:xfrm>
            <a:off x="499494" y="786502"/>
            <a:ext cx="2" cy="3912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Left Brace 136"/>
          <p:cNvSpPr/>
          <p:nvPr/>
        </p:nvSpPr>
        <p:spPr>
          <a:xfrm rot="5400000">
            <a:off x="6782518" y="1555863"/>
            <a:ext cx="384406" cy="1539581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38" name="TextBox 137"/>
          <p:cNvSpPr txBox="1"/>
          <p:nvPr/>
        </p:nvSpPr>
        <p:spPr>
          <a:xfrm>
            <a:off x="6830319" y="1751971"/>
            <a:ext cx="3642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N </a:t>
            </a:r>
            <a:endParaRPr lang="en-US" sz="1600" dirty="0"/>
          </a:p>
        </p:txBody>
      </p:sp>
      <p:sp>
        <p:nvSpPr>
          <p:cNvPr id="139" name="Rectangle 138"/>
          <p:cNvSpPr/>
          <p:nvPr/>
        </p:nvSpPr>
        <p:spPr>
          <a:xfrm>
            <a:off x="4417063" y="4094803"/>
            <a:ext cx="506843" cy="12324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1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21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0" name="Rectangle 139"/>
          <p:cNvSpPr/>
          <p:nvPr/>
        </p:nvSpPr>
        <p:spPr>
          <a:xfrm>
            <a:off x="3462003" y="4798802"/>
            <a:ext cx="381465" cy="927725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[</a:t>
            </a:r>
            <a:r>
              <a:rPr lang="en-US" sz="1600" dirty="0" err="1">
                <a:solidFill>
                  <a:srgbClr val="FF0000"/>
                </a:solidFill>
              </a:rPr>
              <a:t>C</a:t>
            </a:r>
            <a:r>
              <a:rPr lang="en-US" sz="1600" dirty="0" err="1">
                <a:solidFill>
                  <a:schemeClr val="tx1"/>
                </a:solidFill>
              </a:rPr>
              <a:t>,h,w</a:t>
            </a:r>
            <a:r>
              <a:rPr lang="en-US" sz="1600" dirty="0">
                <a:solidFill>
                  <a:schemeClr val="tx1"/>
                </a:solidFill>
              </a:rPr>
              <a:t>]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7106053" y="5032981"/>
            <a:ext cx="506843" cy="13112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1 (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1</a:t>
            </a:r>
            <a:r>
              <a:rPr lang="en-US" sz="1600" dirty="0">
                <a:solidFill>
                  <a:schemeClr val="tx1"/>
                </a:solidFill>
              </a:rPr>
              <a:t>+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22</a:t>
            </a:r>
            <a:r>
              <a:rPr lang="en-US" sz="1600" dirty="0">
                <a:solidFill>
                  <a:srgbClr val="FF0000"/>
                </a:solidFill>
              </a:rPr>
              <a:t>)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4460521" y="5473523"/>
            <a:ext cx="506843" cy="11895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1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1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49" name="Elbow Connector 148"/>
          <p:cNvCxnSpPr>
            <a:stCxn id="140" idx="3"/>
            <a:endCxn id="144" idx="1"/>
          </p:cNvCxnSpPr>
          <p:nvPr/>
        </p:nvCxnSpPr>
        <p:spPr>
          <a:xfrm>
            <a:off x="3843468" y="5262665"/>
            <a:ext cx="617053" cy="805639"/>
          </a:xfrm>
          <a:prstGeom prst="bentConnector3">
            <a:avLst>
              <a:gd name="adj1" fmla="val 45271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Elbow Connector 149"/>
          <p:cNvCxnSpPr>
            <a:stCxn id="144" idx="3"/>
            <a:endCxn id="142" idx="1"/>
          </p:cNvCxnSpPr>
          <p:nvPr/>
        </p:nvCxnSpPr>
        <p:spPr>
          <a:xfrm flipV="1">
            <a:off x="4967364" y="5688608"/>
            <a:ext cx="2138689" cy="379696"/>
          </a:xfrm>
          <a:prstGeom prst="bentConnector3">
            <a:avLst>
              <a:gd name="adj1" fmla="val 48688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Elbow Connector 155"/>
          <p:cNvCxnSpPr>
            <a:stCxn id="140" idx="3"/>
            <a:endCxn id="139" idx="1"/>
          </p:cNvCxnSpPr>
          <p:nvPr/>
        </p:nvCxnSpPr>
        <p:spPr>
          <a:xfrm flipV="1">
            <a:off x="3843468" y="4711025"/>
            <a:ext cx="573595" cy="55164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Elbow Connector 160"/>
          <p:cNvCxnSpPr>
            <a:stCxn id="139" idx="3"/>
            <a:endCxn id="142" idx="1"/>
          </p:cNvCxnSpPr>
          <p:nvPr/>
        </p:nvCxnSpPr>
        <p:spPr>
          <a:xfrm>
            <a:off x="4923906" y="4711025"/>
            <a:ext cx="2182147" cy="97758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Rectangle 162"/>
          <p:cNvSpPr/>
          <p:nvPr/>
        </p:nvSpPr>
        <p:spPr>
          <a:xfrm>
            <a:off x="5178483" y="4130796"/>
            <a:ext cx="506843" cy="118239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3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</a:rPr>
              <a:t>21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22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66" name="Straight Arrow Connector 165"/>
          <p:cNvCxnSpPr>
            <a:stCxn id="142" idx="3"/>
          </p:cNvCxnSpPr>
          <p:nvPr/>
        </p:nvCxnSpPr>
        <p:spPr>
          <a:xfrm flipV="1">
            <a:off x="7612896" y="5674554"/>
            <a:ext cx="2233785" cy="140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Rectangle 166"/>
          <p:cNvSpPr/>
          <p:nvPr/>
        </p:nvSpPr>
        <p:spPr>
          <a:xfrm>
            <a:off x="7957902" y="5016592"/>
            <a:ext cx="506843" cy="13112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3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31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8632479" y="5016592"/>
            <a:ext cx="506843" cy="13112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  </a:t>
            </a:r>
            <a:r>
              <a:rPr lang="en-US" sz="1600" dirty="0">
                <a:solidFill>
                  <a:schemeClr val="tx1"/>
                </a:solidFill>
              </a:rPr>
              <a:t>1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</a:rPr>
              <a:t>31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78" name="Rectangle 177"/>
          <p:cNvSpPr/>
          <p:nvPr/>
        </p:nvSpPr>
        <p:spPr>
          <a:xfrm>
            <a:off x="6172873" y="5084599"/>
            <a:ext cx="507999" cy="11424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88" name="Rectangle 187"/>
          <p:cNvSpPr/>
          <p:nvPr/>
        </p:nvSpPr>
        <p:spPr>
          <a:xfrm>
            <a:off x="4020910" y="4043813"/>
            <a:ext cx="5248607" cy="2619271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89" name="Rectangle 188"/>
          <p:cNvSpPr/>
          <p:nvPr/>
        </p:nvSpPr>
        <p:spPr>
          <a:xfrm>
            <a:off x="6757020" y="4226476"/>
            <a:ext cx="17011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Back Bone Block 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190" name="Rectangle 189"/>
          <p:cNvSpPr/>
          <p:nvPr/>
        </p:nvSpPr>
        <p:spPr>
          <a:xfrm>
            <a:off x="9481907" y="5208356"/>
            <a:ext cx="381465" cy="927725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[</a:t>
            </a:r>
            <a:r>
              <a:rPr lang="en-US" sz="1600" dirty="0" err="1">
                <a:solidFill>
                  <a:srgbClr val="FF0000"/>
                </a:solidFill>
              </a:rPr>
              <a:t>C</a:t>
            </a:r>
            <a:r>
              <a:rPr lang="en-US" sz="1600" dirty="0" err="1">
                <a:solidFill>
                  <a:schemeClr val="tx1"/>
                </a:solidFill>
              </a:rPr>
              <a:t>,h,w</a:t>
            </a:r>
            <a:r>
              <a:rPr lang="en-US" sz="1600" dirty="0">
                <a:solidFill>
                  <a:schemeClr val="tx1"/>
                </a:solidFill>
              </a:rPr>
              <a:t>]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588826" y="101757"/>
            <a:ext cx="2512226" cy="156966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u="sng" dirty="0"/>
              <a:t>Parameters selection</a:t>
            </a:r>
            <a:r>
              <a:rPr lang="en-US" sz="1600" dirty="0"/>
              <a:t>:</a:t>
            </a:r>
          </a:p>
          <a:p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1 </a:t>
            </a:r>
            <a:r>
              <a:rPr lang="en-US" sz="1600" dirty="0"/>
              <a:t>=192	</a:t>
            </a:r>
            <a:r>
              <a:rPr lang="en-US" sz="1600" dirty="0">
                <a:solidFill>
                  <a:srgbClr val="FF0000"/>
                </a:solidFill>
              </a:rPr>
              <a:t>C   </a:t>
            </a:r>
            <a:r>
              <a:rPr lang="en-US" sz="1600" dirty="0"/>
              <a:t>= 64     </a:t>
            </a:r>
            <a:r>
              <a:rPr lang="en-US" sz="1600" dirty="0">
                <a:solidFill>
                  <a:srgbClr val="FF0000"/>
                </a:solidFill>
              </a:rPr>
              <a:t>N </a:t>
            </a:r>
            <a:r>
              <a:rPr lang="en-US" sz="1600" dirty="0"/>
              <a:t>= 16</a:t>
            </a:r>
          </a:p>
          <a:p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2 </a:t>
            </a:r>
            <a:r>
              <a:rPr lang="en-US" sz="1600" dirty="0"/>
              <a:t>= 32	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</a:rPr>
              <a:t>1  </a:t>
            </a:r>
            <a:r>
              <a:rPr lang="en-US" sz="1600" dirty="0"/>
              <a:t>=160    </a:t>
            </a:r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6 </a:t>
            </a:r>
            <a:r>
              <a:rPr lang="en-US" sz="1600" dirty="0"/>
              <a:t>= 48</a:t>
            </a:r>
          </a:p>
          <a:p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3 </a:t>
            </a:r>
            <a:r>
              <a:rPr lang="en-US" sz="1600" dirty="0"/>
              <a:t>= 16	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</a:rPr>
              <a:t>21</a:t>
            </a:r>
            <a:r>
              <a:rPr lang="en-US" sz="1600" dirty="0"/>
              <a:t>= 32 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4 </a:t>
            </a:r>
            <a:r>
              <a:rPr lang="en-US" sz="1600" dirty="0"/>
              <a:t>= 16	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</a:rPr>
              <a:t>22</a:t>
            </a:r>
            <a:r>
              <a:rPr lang="en-US" sz="1600" dirty="0"/>
              <a:t>= 32</a:t>
            </a:r>
          </a:p>
          <a:p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5 </a:t>
            </a:r>
            <a:r>
              <a:rPr lang="en-US" sz="1600" dirty="0"/>
              <a:t>= 16	</a:t>
            </a:r>
            <a:r>
              <a:rPr lang="en-US" sz="1600" dirty="0">
                <a:solidFill>
                  <a:srgbClr val="FF0000"/>
                </a:solidFill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</a:rPr>
              <a:t>31</a:t>
            </a:r>
            <a:r>
              <a:rPr lang="en-US" sz="1600" dirty="0"/>
              <a:t>= 64</a:t>
            </a:r>
          </a:p>
        </p:txBody>
      </p:sp>
      <p:cxnSp>
        <p:nvCxnSpPr>
          <p:cNvPr id="101" name="Elbow Connector 100"/>
          <p:cNvCxnSpPr>
            <a:stCxn id="105" idx="3"/>
            <a:endCxn id="20" idx="1"/>
          </p:cNvCxnSpPr>
          <p:nvPr/>
        </p:nvCxnSpPr>
        <p:spPr>
          <a:xfrm flipV="1">
            <a:off x="2328776" y="3147258"/>
            <a:ext cx="271175" cy="32872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3462003" y="347133"/>
            <a:ext cx="217899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EE1-1.1 Chroma filter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1031034" y="6009368"/>
            <a:ext cx="507999" cy="8281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CONV 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</a:t>
            </a:r>
            <a:r>
              <a:rPr lang="en-US" sz="1600" dirty="0">
                <a:solidFill>
                  <a:schemeClr val="tx1"/>
                </a:solidFill>
              </a:rPr>
              <a:t> 3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>
                <a:solidFill>
                  <a:schemeClr val="tx1"/>
                </a:solidFill>
              </a:rPr>
              <a:t>3,</a:t>
            </a:r>
            <a:r>
              <a:rPr lang="en-US" sz="1600" dirty="0">
                <a:solidFill>
                  <a:srgbClr val="FF0000"/>
                </a:solidFill>
              </a:rPr>
              <a:t>d</a:t>
            </a:r>
            <a:r>
              <a:rPr lang="en-US" sz="1600" baseline="-25000" dirty="0">
                <a:solidFill>
                  <a:srgbClr val="FF0000"/>
                </a:solidFill>
              </a:rPr>
              <a:t>5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1820777" y="6089514"/>
            <a:ext cx="507999" cy="6899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PReLU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08" name="Straight Arrow Connector 107"/>
          <p:cNvCxnSpPr/>
          <p:nvPr/>
        </p:nvCxnSpPr>
        <p:spPr>
          <a:xfrm flipV="1">
            <a:off x="764064" y="6434485"/>
            <a:ext cx="26697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flipV="1">
            <a:off x="1553806" y="6434484"/>
            <a:ext cx="26697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 110"/>
          <p:cNvSpPr/>
          <p:nvPr/>
        </p:nvSpPr>
        <p:spPr>
          <a:xfrm>
            <a:off x="10764663" y="2699784"/>
            <a:ext cx="507999" cy="94430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Pixel Shuffle</a:t>
            </a:r>
          </a:p>
        </p:txBody>
      </p:sp>
      <p:sp>
        <p:nvSpPr>
          <p:cNvPr id="112" name="Rectangle 111"/>
          <p:cNvSpPr/>
          <p:nvPr/>
        </p:nvSpPr>
        <p:spPr>
          <a:xfrm rot="16200000">
            <a:off x="11133276" y="2990490"/>
            <a:ext cx="895936" cy="398834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Crop</a:t>
            </a:r>
          </a:p>
        </p:txBody>
      </p:sp>
    </p:spTree>
    <p:extLst>
      <p:ext uri="{BB962C8B-B14F-4D97-AF65-F5344CB8AC3E}">
        <p14:creationId xmlns:p14="http://schemas.microsoft.com/office/powerpoint/2010/main" val="2932949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98e9ba89-e1a1-4e38-9007-8bdabc25de1d}" enabled="0" method="" siteId="{98e9ba89-e1a1-4e38-9007-8bdabc25de1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665</Words>
  <Application>Microsoft Office PowerPoint</Application>
  <PresentationFormat>Widescreen</PresentationFormat>
  <Paragraphs>160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Huawei Technologies Co.,Ltd.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Elena Alshina</dc:creator>
  <cp:lastModifiedBy>Dmytro Rusanovskyy</cp:lastModifiedBy>
  <cp:revision>19</cp:revision>
  <dcterms:created xsi:type="dcterms:W3CDTF">2023-04-28T07:54:15Z</dcterms:created>
  <dcterms:modified xsi:type="dcterms:W3CDTF">2023-05-12T23:38:17Z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1683781338</vt:lpwstr>
  </property>
</Properties>
</file>