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sldIdLst>
    <p:sldId id="409" r:id="rId2"/>
    <p:sldId id="402" r:id="rId3"/>
    <p:sldId id="268" r:id="rId4"/>
    <p:sldId id="269" r:id="rId5"/>
    <p:sldId id="391" r:id="rId6"/>
    <p:sldId id="408" r:id="rId7"/>
    <p:sldId id="399" r:id="rId8"/>
    <p:sldId id="270" r:id="rId9"/>
    <p:sldId id="400" r:id="rId10"/>
    <p:sldId id="272" r:id="rId11"/>
    <p:sldId id="401" r:id="rId12"/>
    <p:sldId id="274" r:id="rId13"/>
    <p:sldId id="275" r:id="rId14"/>
    <p:sldId id="289" r:id="rId15"/>
    <p:sldId id="413" r:id="rId16"/>
    <p:sldId id="302" r:id="rId17"/>
    <p:sldId id="39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74D8"/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9" autoAdjust="0"/>
    <p:restoredTop sz="90707" autoAdjust="0"/>
  </p:normalViewPr>
  <p:slideViewPr>
    <p:cSldViewPr snapToGrid="0">
      <p:cViewPr varScale="1">
        <p:scale>
          <a:sx n="113" d="100"/>
          <a:sy n="113" d="100"/>
        </p:scale>
        <p:origin x="832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9E3361-3272-4487-9009-1B640CC4326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DE0A1A9-CC3F-47EF-97D3-285949C63CD4}">
      <dgm:prSet/>
      <dgm:spPr/>
      <dgm:t>
        <a:bodyPr/>
        <a:lstStyle/>
        <a:p>
          <a:r>
            <a:rPr lang="en-US" dirty="0"/>
            <a:t>Winner of 9 Emmy Awards </a:t>
          </a:r>
        </a:p>
      </dgm:t>
    </dgm:pt>
    <dgm:pt modelId="{FAADEDE7-4B6C-4FA8-A923-E6EDBD0124D4}" type="parTrans" cxnId="{6A58E996-CE91-4CBC-984B-88D2A602D4A2}">
      <dgm:prSet/>
      <dgm:spPr/>
      <dgm:t>
        <a:bodyPr/>
        <a:lstStyle/>
        <a:p>
          <a:endParaRPr lang="en-US"/>
        </a:p>
      </dgm:t>
    </dgm:pt>
    <dgm:pt modelId="{741AAA2B-471E-4FB1-881A-876FE80C043A}" type="sibTrans" cxnId="{6A58E996-CE91-4CBC-984B-88D2A602D4A2}">
      <dgm:prSet/>
      <dgm:spPr/>
      <dgm:t>
        <a:bodyPr/>
        <a:lstStyle/>
        <a:p>
          <a:endParaRPr lang="en-US"/>
        </a:p>
      </dgm:t>
    </dgm:pt>
    <dgm:pt modelId="{302ED086-2134-454E-9694-95B44772B1E8}">
      <dgm:prSet/>
      <dgm:spPr/>
      <dgm:t>
        <a:bodyPr/>
        <a:lstStyle/>
        <a:p>
          <a:r>
            <a:rPr lang="en-US"/>
            <a:t>Organized under ISO/IEC JTC1/SC29 </a:t>
          </a:r>
        </a:p>
      </dgm:t>
    </dgm:pt>
    <dgm:pt modelId="{13058758-0AB0-4035-AAD6-8FBF7DCC722F}" type="parTrans" cxnId="{3553A10B-C739-4F3A-A6A5-AAA4606313CE}">
      <dgm:prSet/>
      <dgm:spPr/>
      <dgm:t>
        <a:bodyPr/>
        <a:lstStyle/>
        <a:p>
          <a:endParaRPr lang="en-US"/>
        </a:p>
      </dgm:t>
    </dgm:pt>
    <dgm:pt modelId="{72E97806-E238-423E-A47A-71C286BBA19B}" type="sibTrans" cxnId="{3553A10B-C739-4F3A-A6A5-AAA4606313CE}">
      <dgm:prSet/>
      <dgm:spPr/>
      <dgm:t>
        <a:bodyPr/>
        <a:lstStyle/>
        <a:p>
          <a:endParaRPr lang="en-US"/>
        </a:p>
      </dgm:t>
    </dgm:pt>
    <dgm:pt modelId="{7D344BF8-73EE-49C9-A184-9932A2E0347E}">
      <dgm:prSet/>
      <dgm:spPr/>
      <dgm:t>
        <a:bodyPr/>
        <a:lstStyle/>
        <a:p>
          <a:r>
            <a:rPr lang="en-US" dirty="0"/>
            <a:t>Develops International Standards</a:t>
          </a:r>
        </a:p>
      </dgm:t>
    </dgm:pt>
    <dgm:pt modelId="{51C62D3F-CCD9-4E96-8BD0-FCE04C3818CC}" type="parTrans" cxnId="{D690CC7C-D5B0-4977-81D3-E300431FA1FB}">
      <dgm:prSet/>
      <dgm:spPr/>
      <dgm:t>
        <a:bodyPr/>
        <a:lstStyle/>
        <a:p>
          <a:endParaRPr lang="en-US"/>
        </a:p>
      </dgm:t>
    </dgm:pt>
    <dgm:pt modelId="{712ECBDF-5918-47AD-82C7-2FE72399DD61}" type="sibTrans" cxnId="{D690CC7C-D5B0-4977-81D3-E300431FA1FB}">
      <dgm:prSet/>
      <dgm:spPr/>
      <dgm:t>
        <a:bodyPr/>
        <a:lstStyle/>
        <a:p>
          <a:endParaRPr lang="en-US"/>
        </a:p>
      </dgm:t>
    </dgm:pt>
    <dgm:pt modelId="{8447FD57-225D-493C-93ED-1FE077D0BAD0}">
      <dgm:prSet/>
      <dgm:spPr/>
      <dgm:t>
        <a:bodyPr/>
        <a:lstStyle/>
        <a:p>
          <a:r>
            <a:rPr lang="en-US" dirty="0"/>
            <a:t>Forms basis of services &amp; applications</a:t>
          </a:r>
        </a:p>
      </dgm:t>
    </dgm:pt>
    <dgm:pt modelId="{19BCCD57-1A12-45A0-B9A2-A80EB5CE813F}" type="parTrans" cxnId="{D584D559-7108-4A61-95CD-FC803F7C7F10}">
      <dgm:prSet/>
      <dgm:spPr/>
      <dgm:t>
        <a:bodyPr/>
        <a:lstStyle/>
        <a:p>
          <a:endParaRPr lang="en-US"/>
        </a:p>
      </dgm:t>
    </dgm:pt>
    <dgm:pt modelId="{A28A4616-8A78-43D7-8BD6-FA5F8F3C77F3}" type="sibTrans" cxnId="{D584D559-7108-4A61-95CD-FC803F7C7F10}">
      <dgm:prSet/>
      <dgm:spPr/>
      <dgm:t>
        <a:bodyPr/>
        <a:lstStyle/>
        <a:p>
          <a:endParaRPr lang="en-US"/>
        </a:p>
      </dgm:t>
    </dgm:pt>
    <dgm:pt modelId="{F2174E2E-1630-4372-82AC-611E36D53EBD}">
      <dgm:prSet/>
      <dgm:spPr/>
      <dgm:t>
        <a:bodyPr/>
        <a:lstStyle/>
        <a:p>
          <a:r>
            <a:rPr lang="en-US"/>
            <a:t>coding of images, audio, moving pictures</a:t>
          </a:r>
          <a:r>
            <a:rPr lang="en-CA"/>
            <a:t> and some other types of digital data (such as genomics)</a:t>
          </a:r>
          <a:endParaRPr lang="en-US"/>
        </a:p>
      </dgm:t>
    </dgm:pt>
    <dgm:pt modelId="{309ABBA7-D27B-41A7-9CBB-973CF9AAF837}" type="parTrans" cxnId="{4E3897D9-7439-491C-B470-C644B7277DEB}">
      <dgm:prSet/>
      <dgm:spPr/>
      <dgm:t>
        <a:bodyPr/>
        <a:lstStyle/>
        <a:p>
          <a:endParaRPr lang="en-US"/>
        </a:p>
      </dgm:t>
    </dgm:pt>
    <dgm:pt modelId="{F3D96602-84B6-458E-987A-FCEF78E88DF4}" type="sibTrans" cxnId="{4E3897D9-7439-491C-B470-C644B7277DEB}">
      <dgm:prSet/>
      <dgm:spPr/>
      <dgm:t>
        <a:bodyPr/>
        <a:lstStyle/>
        <a:p>
          <a:endParaRPr lang="en-US"/>
        </a:p>
      </dgm:t>
    </dgm:pt>
    <dgm:pt modelId="{87A85428-C8D1-4E56-B8AE-98B606726D96}">
      <dgm:prSet/>
      <dgm:spPr/>
      <dgm:t>
        <a:bodyPr/>
        <a:lstStyle/>
        <a:p>
          <a:r>
            <a:rPr lang="en-CA"/>
            <a:t>digital information support for media technology in systems. </a:t>
          </a:r>
          <a:endParaRPr lang="en-US"/>
        </a:p>
      </dgm:t>
    </dgm:pt>
    <dgm:pt modelId="{1A6E8329-54C7-46DA-927C-EC8056E430D2}" type="parTrans" cxnId="{0CF73003-C5E5-48C0-8B35-2880939C09A9}">
      <dgm:prSet/>
      <dgm:spPr/>
      <dgm:t>
        <a:bodyPr/>
        <a:lstStyle/>
        <a:p>
          <a:endParaRPr lang="en-US"/>
        </a:p>
      </dgm:t>
    </dgm:pt>
    <dgm:pt modelId="{B032BA1B-7363-40D0-BB70-6830FDC5C719}" type="sibTrans" cxnId="{0CF73003-C5E5-48C0-8B35-2880939C09A9}">
      <dgm:prSet/>
      <dgm:spPr/>
      <dgm:t>
        <a:bodyPr/>
        <a:lstStyle/>
        <a:p>
          <a:endParaRPr lang="en-US"/>
        </a:p>
      </dgm:t>
    </dgm:pt>
    <dgm:pt modelId="{886A84B7-1FBC-4ABF-89AD-9D36E0D29E3F}" type="pres">
      <dgm:prSet presAssocID="{779E3361-3272-4487-9009-1B640CC4326F}" presName="root" presStyleCnt="0">
        <dgm:presLayoutVars>
          <dgm:dir/>
          <dgm:resizeHandles val="exact"/>
        </dgm:presLayoutVars>
      </dgm:prSet>
      <dgm:spPr/>
    </dgm:pt>
    <dgm:pt modelId="{A331B33E-2286-4FD9-9CCC-123FE735AA58}" type="pres">
      <dgm:prSet presAssocID="{CDE0A1A9-CC3F-47EF-97D3-285949C63CD4}" presName="compNode" presStyleCnt="0"/>
      <dgm:spPr/>
    </dgm:pt>
    <dgm:pt modelId="{68100AA2-2FA6-4669-84A2-E48D20601C19}" type="pres">
      <dgm:prSet presAssocID="{CDE0A1A9-CC3F-47EF-97D3-285949C63CD4}" presName="bgRect" presStyleLbl="bgShp" presStyleIdx="0" presStyleCnt="4"/>
      <dgm:spPr/>
    </dgm:pt>
    <dgm:pt modelId="{1ADAC821-8DC1-412A-9714-5679BA96207C}" type="pres">
      <dgm:prSet presAssocID="{CDE0A1A9-CC3F-47EF-97D3-285949C63CD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ophy"/>
        </a:ext>
      </dgm:extLst>
    </dgm:pt>
    <dgm:pt modelId="{19213D36-F026-41AC-B36B-D06E6BDF940E}" type="pres">
      <dgm:prSet presAssocID="{CDE0A1A9-CC3F-47EF-97D3-285949C63CD4}" presName="spaceRect" presStyleCnt="0"/>
      <dgm:spPr/>
    </dgm:pt>
    <dgm:pt modelId="{4EC86FF6-F6D4-49D1-9E24-EA478FBCFF7D}" type="pres">
      <dgm:prSet presAssocID="{CDE0A1A9-CC3F-47EF-97D3-285949C63CD4}" presName="parTx" presStyleLbl="revTx" presStyleIdx="0" presStyleCnt="5">
        <dgm:presLayoutVars>
          <dgm:chMax val="0"/>
          <dgm:chPref val="0"/>
        </dgm:presLayoutVars>
      </dgm:prSet>
      <dgm:spPr/>
    </dgm:pt>
    <dgm:pt modelId="{CA5DCFC7-81D3-4348-80C3-4FDA3F82BFCF}" type="pres">
      <dgm:prSet presAssocID="{741AAA2B-471E-4FB1-881A-876FE80C043A}" presName="sibTrans" presStyleCnt="0"/>
      <dgm:spPr/>
    </dgm:pt>
    <dgm:pt modelId="{00B16C5C-3053-4FC9-9D40-FC7C1553D2D0}" type="pres">
      <dgm:prSet presAssocID="{302ED086-2134-454E-9694-95B44772B1E8}" presName="compNode" presStyleCnt="0"/>
      <dgm:spPr/>
    </dgm:pt>
    <dgm:pt modelId="{49D27EB5-7D08-489A-91F6-74DFCA092D8C}" type="pres">
      <dgm:prSet presAssocID="{302ED086-2134-454E-9694-95B44772B1E8}" presName="bgRect" presStyleLbl="bgShp" presStyleIdx="1" presStyleCnt="4"/>
      <dgm:spPr/>
    </dgm:pt>
    <dgm:pt modelId="{25FCB194-6DAF-4412-811E-51207EECBBBF}" type="pres">
      <dgm:prSet presAssocID="{302ED086-2134-454E-9694-95B44772B1E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BB82A668-0445-40B2-B543-F2496EA0D1BE}" type="pres">
      <dgm:prSet presAssocID="{302ED086-2134-454E-9694-95B44772B1E8}" presName="spaceRect" presStyleCnt="0"/>
      <dgm:spPr/>
    </dgm:pt>
    <dgm:pt modelId="{C9FFC72C-4E1E-4D88-AE6F-A927DC23B1C7}" type="pres">
      <dgm:prSet presAssocID="{302ED086-2134-454E-9694-95B44772B1E8}" presName="parTx" presStyleLbl="revTx" presStyleIdx="1" presStyleCnt="5">
        <dgm:presLayoutVars>
          <dgm:chMax val="0"/>
          <dgm:chPref val="0"/>
        </dgm:presLayoutVars>
      </dgm:prSet>
      <dgm:spPr/>
    </dgm:pt>
    <dgm:pt modelId="{4657D5FF-3E85-40D7-9B23-B56C772D2978}" type="pres">
      <dgm:prSet presAssocID="{72E97806-E238-423E-A47A-71C286BBA19B}" presName="sibTrans" presStyleCnt="0"/>
      <dgm:spPr/>
    </dgm:pt>
    <dgm:pt modelId="{B1C2846E-D5A1-42F9-AED6-1AF442690628}" type="pres">
      <dgm:prSet presAssocID="{7D344BF8-73EE-49C9-A184-9932A2E0347E}" presName="compNode" presStyleCnt="0"/>
      <dgm:spPr/>
    </dgm:pt>
    <dgm:pt modelId="{F2FA0A6A-312B-4617-B689-7486B334C37A}" type="pres">
      <dgm:prSet presAssocID="{7D344BF8-73EE-49C9-A184-9932A2E0347E}" presName="bgRect" presStyleLbl="bgShp" presStyleIdx="2" presStyleCnt="4"/>
      <dgm:spPr/>
    </dgm:pt>
    <dgm:pt modelId="{A54EAD1D-1298-47B9-9175-E5E04BED3B93}" type="pres">
      <dgm:prSet presAssocID="{7D344BF8-73EE-49C9-A184-9932A2E0347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EAA13550-A34E-4E30-9658-9B1A3ADEC5C9}" type="pres">
      <dgm:prSet presAssocID="{7D344BF8-73EE-49C9-A184-9932A2E0347E}" presName="spaceRect" presStyleCnt="0"/>
      <dgm:spPr/>
    </dgm:pt>
    <dgm:pt modelId="{787A9344-4E26-45E2-A5BD-3CA4283CA7F5}" type="pres">
      <dgm:prSet presAssocID="{7D344BF8-73EE-49C9-A184-9932A2E0347E}" presName="parTx" presStyleLbl="revTx" presStyleIdx="2" presStyleCnt="5">
        <dgm:presLayoutVars>
          <dgm:chMax val="0"/>
          <dgm:chPref val="0"/>
        </dgm:presLayoutVars>
      </dgm:prSet>
      <dgm:spPr/>
    </dgm:pt>
    <dgm:pt modelId="{EA649CB3-E68B-407D-AD3D-E23BF640893A}" type="pres">
      <dgm:prSet presAssocID="{712ECBDF-5918-47AD-82C7-2FE72399DD61}" presName="sibTrans" presStyleCnt="0"/>
      <dgm:spPr/>
    </dgm:pt>
    <dgm:pt modelId="{4D573182-6FEF-45A2-8140-130463920542}" type="pres">
      <dgm:prSet presAssocID="{8447FD57-225D-493C-93ED-1FE077D0BAD0}" presName="compNode" presStyleCnt="0"/>
      <dgm:spPr/>
    </dgm:pt>
    <dgm:pt modelId="{FB9BC9FB-831C-4846-B823-84794FAA321C}" type="pres">
      <dgm:prSet presAssocID="{8447FD57-225D-493C-93ED-1FE077D0BAD0}" presName="bgRect" presStyleLbl="bgShp" presStyleIdx="3" presStyleCnt="4"/>
      <dgm:spPr/>
    </dgm:pt>
    <dgm:pt modelId="{62A5DF66-A2E7-4B66-A748-4A1B0C7EDC34}" type="pres">
      <dgm:prSet presAssocID="{8447FD57-225D-493C-93ED-1FE077D0BAD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mage"/>
        </a:ext>
      </dgm:extLst>
    </dgm:pt>
    <dgm:pt modelId="{293F7F70-D93D-4CF9-BBE7-BD9B9FB8A452}" type="pres">
      <dgm:prSet presAssocID="{8447FD57-225D-493C-93ED-1FE077D0BAD0}" presName="spaceRect" presStyleCnt="0"/>
      <dgm:spPr/>
    </dgm:pt>
    <dgm:pt modelId="{15E25771-1A2A-49F7-8C8F-5EC0484EF723}" type="pres">
      <dgm:prSet presAssocID="{8447FD57-225D-493C-93ED-1FE077D0BAD0}" presName="parTx" presStyleLbl="revTx" presStyleIdx="3" presStyleCnt="5">
        <dgm:presLayoutVars>
          <dgm:chMax val="0"/>
          <dgm:chPref val="0"/>
        </dgm:presLayoutVars>
      </dgm:prSet>
      <dgm:spPr/>
    </dgm:pt>
    <dgm:pt modelId="{BB1F21E8-F30F-4BAA-914D-BC86E3AADA55}" type="pres">
      <dgm:prSet presAssocID="{8447FD57-225D-493C-93ED-1FE077D0BAD0}" presName="desTx" presStyleLbl="revTx" presStyleIdx="4" presStyleCnt="5">
        <dgm:presLayoutVars/>
      </dgm:prSet>
      <dgm:spPr/>
    </dgm:pt>
  </dgm:ptLst>
  <dgm:cxnLst>
    <dgm:cxn modelId="{0CF73003-C5E5-48C0-8B35-2880939C09A9}" srcId="{8447FD57-225D-493C-93ED-1FE077D0BAD0}" destId="{87A85428-C8D1-4E56-B8AE-98B606726D96}" srcOrd="1" destOrd="0" parTransId="{1A6E8329-54C7-46DA-927C-EC8056E430D2}" sibTransId="{B032BA1B-7363-40D0-BB70-6830FDC5C719}"/>
    <dgm:cxn modelId="{2B1EB203-2FC0-422A-81CD-B7E3458F5A14}" type="presOf" srcId="{87A85428-C8D1-4E56-B8AE-98B606726D96}" destId="{BB1F21E8-F30F-4BAA-914D-BC86E3AADA55}" srcOrd="0" destOrd="1" presId="urn:microsoft.com/office/officeart/2018/2/layout/IconVerticalSolidList"/>
    <dgm:cxn modelId="{3553A10B-C739-4F3A-A6A5-AAA4606313CE}" srcId="{779E3361-3272-4487-9009-1B640CC4326F}" destId="{302ED086-2134-454E-9694-95B44772B1E8}" srcOrd="1" destOrd="0" parTransId="{13058758-0AB0-4035-AAD6-8FBF7DCC722F}" sibTransId="{72E97806-E238-423E-A47A-71C286BBA19B}"/>
    <dgm:cxn modelId="{10E60E2E-1F09-4F42-9023-32DDB6B572F9}" type="presOf" srcId="{F2174E2E-1630-4372-82AC-611E36D53EBD}" destId="{BB1F21E8-F30F-4BAA-914D-BC86E3AADA55}" srcOrd="0" destOrd="0" presId="urn:microsoft.com/office/officeart/2018/2/layout/IconVerticalSolidList"/>
    <dgm:cxn modelId="{F20E1938-04B1-4A96-8AFE-33AAE841060B}" type="presOf" srcId="{7D344BF8-73EE-49C9-A184-9932A2E0347E}" destId="{787A9344-4E26-45E2-A5BD-3CA4283CA7F5}" srcOrd="0" destOrd="0" presId="urn:microsoft.com/office/officeart/2018/2/layout/IconVerticalSolidList"/>
    <dgm:cxn modelId="{8A569559-CD0B-460A-939C-B6B2FE06C6DB}" type="presOf" srcId="{CDE0A1A9-CC3F-47EF-97D3-285949C63CD4}" destId="{4EC86FF6-F6D4-49D1-9E24-EA478FBCFF7D}" srcOrd="0" destOrd="0" presId="urn:microsoft.com/office/officeart/2018/2/layout/IconVerticalSolidList"/>
    <dgm:cxn modelId="{D584D559-7108-4A61-95CD-FC803F7C7F10}" srcId="{779E3361-3272-4487-9009-1B640CC4326F}" destId="{8447FD57-225D-493C-93ED-1FE077D0BAD0}" srcOrd="3" destOrd="0" parTransId="{19BCCD57-1A12-45A0-B9A2-A80EB5CE813F}" sibTransId="{A28A4616-8A78-43D7-8BD6-FA5F8F3C77F3}"/>
    <dgm:cxn modelId="{DB328267-3A61-49EB-BB3E-1D94D560933B}" type="presOf" srcId="{779E3361-3272-4487-9009-1B640CC4326F}" destId="{886A84B7-1FBC-4ABF-89AD-9D36E0D29E3F}" srcOrd="0" destOrd="0" presId="urn:microsoft.com/office/officeart/2018/2/layout/IconVerticalSolidList"/>
    <dgm:cxn modelId="{D690CC7C-D5B0-4977-81D3-E300431FA1FB}" srcId="{779E3361-3272-4487-9009-1B640CC4326F}" destId="{7D344BF8-73EE-49C9-A184-9932A2E0347E}" srcOrd="2" destOrd="0" parTransId="{51C62D3F-CCD9-4E96-8BD0-FCE04C3818CC}" sibTransId="{712ECBDF-5918-47AD-82C7-2FE72399DD61}"/>
    <dgm:cxn modelId="{6A58E996-CE91-4CBC-984B-88D2A602D4A2}" srcId="{779E3361-3272-4487-9009-1B640CC4326F}" destId="{CDE0A1A9-CC3F-47EF-97D3-285949C63CD4}" srcOrd="0" destOrd="0" parTransId="{FAADEDE7-4B6C-4FA8-A923-E6EDBD0124D4}" sibTransId="{741AAA2B-471E-4FB1-881A-876FE80C043A}"/>
    <dgm:cxn modelId="{944E66C5-A02A-477E-830C-4A3E1AC13575}" type="presOf" srcId="{8447FD57-225D-493C-93ED-1FE077D0BAD0}" destId="{15E25771-1A2A-49F7-8C8F-5EC0484EF723}" srcOrd="0" destOrd="0" presId="urn:microsoft.com/office/officeart/2018/2/layout/IconVerticalSolidList"/>
    <dgm:cxn modelId="{4E3897D9-7439-491C-B470-C644B7277DEB}" srcId="{8447FD57-225D-493C-93ED-1FE077D0BAD0}" destId="{F2174E2E-1630-4372-82AC-611E36D53EBD}" srcOrd="0" destOrd="0" parTransId="{309ABBA7-D27B-41A7-9CBB-973CF9AAF837}" sibTransId="{F3D96602-84B6-458E-987A-FCEF78E88DF4}"/>
    <dgm:cxn modelId="{498620EC-75AC-4F23-960C-C57140BE3CFD}" type="presOf" srcId="{302ED086-2134-454E-9694-95B44772B1E8}" destId="{C9FFC72C-4E1E-4D88-AE6F-A927DC23B1C7}" srcOrd="0" destOrd="0" presId="urn:microsoft.com/office/officeart/2018/2/layout/IconVerticalSolidList"/>
    <dgm:cxn modelId="{4ACFE180-80C0-453A-98AC-B0CADB35F370}" type="presParOf" srcId="{886A84B7-1FBC-4ABF-89AD-9D36E0D29E3F}" destId="{A331B33E-2286-4FD9-9CCC-123FE735AA58}" srcOrd="0" destOrd="0" presId="urn:microsoft.com/office/officeart/2018/2/layout/IconVerticalSolidList"/>
    <dgm:cxn modelId="{505B43A8-CBDC-4111-8A87-168484A913AB}" type="presParOf" srcId="{A331B33E-2286-4FD9-9CCC-123FE735AA58}" destId="{68100AA2-2FA6-4669-84A2-E48D20601C19}" srcOrd="0" destOrd="0" presId="urn:microsoft.com/office/officeart/2018/2/layout/IconVerticalSolidList"/>
    <dgm:cxn modelId="{8D423A25-3F7E-4AC9-9DAD-1C15D950AE89}" type="presParOf" srcId="{A331B33E-2286-4FD9-9CCC-123FE735AA58}" destId="{1ADAC821-8DC1-412A-9714-5679BA96207C}" srcOrd="1" destOrd="0" presId="urn:microsoft.com/office/officeart/2018/2/layout/IconVerticalSolidList"/>
    <dgm:cxn modelId="{0CBFF98F-06BC-4D6E-B667-4B123132F755}" type="presParOf" srcId="{A331B33E-2286-4FD9-9CCC-123FE735AA58}" destId="{19213D36-F026-41AC-B36B-D06E6BDF940E}" srcOrd="2" destOrd="0" presId="urn:microsoft.com/office/officeart/2018/2/layout/IconVerticalSolidList"/>
    <dgm:cxn modelId="{1A9254FE-1E5E-477F-9B6D-778788AF1499}" type="presParOf" srcId="{A331B33E-2286-4FD9-9CCC-123FE735AA58}" destId="{4EC86FF6-F6D4-49D1-9E24-EA478FBCFF7D}" srcOrd="3" destOrd="0" presId="urn:microsoft.com/office/officeart/2018/2/layout/IconVerticalSolidList"/>
    <dgm:cxn modelId="{0BD5BCC5-ED51-4FCB-B505-9DFF99165868}" type="presParOf" srcId="{886A84B7-1FBC-4ABF-89AD-9D36E0D29E3F}" destId="{CA5DCFC7-81D3-4348-80C3-4FDA3F82BFCF}" srcOrd="1" destOrd="0" presId="urn:microsoft.com/office/officeart/2018/2/layout/IconVerticalSolidList"/>
    <dgm:cxn modelId="{BCF169B4-2B6C-42F1-BA88-C0A0A56FB295}" type="presParOf" srcId="{886A84B7-1FBC-4ABF-89AD-9D36E0D29E3F}" destId="{00B16C5C-3053-4FC9-9D40-FC7C1553D2D0}" srcOrd="2" destOrd="0" presId="urn:microsoft.com/office/officeart/2018/2/layout/IconVerticalSolidList"/>
    <dgm:cxn modelId="{0F11B63C-4317-463C-9E37-038DEB67784E}" type="presParOf" srcId="{00B16C5C-3053-4FC9-9D40-FC7C1553D2D0}" destId="{49D27EB5-7D08-489A-91F6-74DFCA092D8C}" srcOrd="0" destOrd="0" presId="urn:microsoft.com/office/officeart/2018/2/layout/IconVerticalSolidList"/>
    <dgm:cxn modelId="{910E5DBC-F675-4EC7-B107-D807844B3FCB}" type="presParOf" srcId="{00B16C5C-3053-4FC9-9D40-FC7C1553D2D0}" destId="{25FCB194-6DAF-4412-811E-51207EECBBBF}" srcOrd="1" destOrd="0" presId="urn:microsoft.com/office/officeart/2018/2/layout/IconVerticalSolidList"/>
    <dgm:cxn modelId="{FC868B65-36C7-435B-B05F-A635A9466742}" type="presParOf" srcId="{00B16C5C-3053-4FC9-9D40-FC7C1553D2D0}" destId="{BB82A668-0445-40B2-B543-F2496EA0D1BE}" srcOrd="2" destOrd="0" presId="urn:microsoft.com/office/officeart/2018/2/layout/IconVerticalSolidList"/>
    <dgm:cxn modelId="{DC6CC1E9-2B8C-48CE-9AD9-1AEE9DBC1233}" type="presParOf" srcId="{00B16C5C-3053-4FC9-9D40-FC7C1553D2D0}" destId="{C9FFC72C-4E1E-4D88-AE6F-A927DC23B1C7}" srcOrd="3" destOrd="0" presId="urn:microsoft.com/office/officeart/2018/2/layout/IconVerticalSolidList"/>
    <dgm:cxn modelId="{0B8B17E8-04B1-4D4D-A863-1AA5EE773BD1}" type="presParOf" srcId="{886A84B7-1FBC-4ABF-89AD-9D36E0D29E3F}" destId="{4657D5FF-3E85-40D7-9B23-B56C772D2978}" srcOrd="3" destOrd="0" presId="urn:microsoft.com/office/officeart/2018/2/layout/IconVerticalSolidList"/>
    <dgm:cxn modelId="{A7A4902A-55C0-41FF-A1FE-B8CF61AE9ABE}" type="presParOf" srcId="{886A84B7-1FBC-4ABF-89AD-9D36E0D29E3F}" destId="{B1C2846E-D5A1-42F9-AED6-1AF442690628}" srcOrd="4" destOrd="0" presId="urn:microsoft.com/office/officeart/2018/2/layout/IconVerticalSolidList"/>
    <dgm:cxn modelId="{BB6A808B-A21F-43FC-9BFE-1020AA0FD7AF}" type="presParOf" srcId="{B1C2846E-D5A1-42F9-AED6-1AF442690628}" destId="{F2FA0A6A-312B-4617-B689-7486B334C37A}" srcOrd="0" destOrd="0" presId="urn:microsoft.com/office/officeart/2018/2/layout/IconVerticalSolidList"/>
    <dgm:cxn modelId="{19DF65B5-C1C7-4B77-AE1F-7CC48D0932D5}" type="presParOf" srcId="{B1C2846E-D5A1-42F9-AED6-1AF442690628}" destId="{A54EAD1D-1298-47B9-9175-E5E04BED3B93}" srcOrd="1" destOrd="0" presId="urn:microsoft.com/office/officeart/2018/2/layout/IconVerticalSolidList"/>
    <dgm:cxn modelId="{065ECC22-6A3D-4E8B-BBD8-FAC37ED55280}" type="presParOf" srcId="{B1C2846E-D5A1-42F9-AED6-1AF442690628}" destId="{EAA13550-A34E-4E30-9658-9B1A3ADEC5C9}" srcOrd="2" destOrd="0" presId="urn:microsoft.com/office/officeart/2018/2/layout/IconVerticalSolidList"/>
    <dgm:cxn modelId="{F04B59AE-2237-4078-9A02-60AFB21250D7}" type="presParOf" srcId="{B1C2846E-D5A1-42F9-AED6-1AF442690628}" destId="{787A9344-4E26-45E2-A5BD-3CA4283CA7F5}" srcOrd="3" destOrd="0" presId="urn:microsoft.com/office/officeart/2018/2/layout/IconVerticalSolidList"/>
    <dgm:cxn modelId="{3D7E1310-FA40-4C70-8BCB-324C38C85A04}" type="presParOf" srcId="{886A84B7-1FBC-4ABF-89AD-9D36E0D29E3F}" destId="{EA649CB3-E68B-407D-AD3D-E23BF640893A}" srcOrd="5" destOrd="0" presId="urn:microsoft.com/office/officeart/2018/2/layout/IconVerticalSolidList"/>
    <dgm:cxn modelId="{35EFD7A7-9724-4357-8003-1572A91C0F22}" type="presParOf" srcId="{886A84B7-1FBC-4ABF-89AD-9D36E0D29E3F}" destId="{4D573182-6FEF-45A2-8140-130463920542}" srcOrd="6" destOrd="0" presId="urn:microsoft.com/office/officeart/2018/2/layout/IconVerticalSolidList"/>
    <dgm:cxn modelId="{B6F560C7-928D-4BCD-AC85-B413AE621852}" type="presParOf" srcId="{4D573182-6FEF-45A2-8140-130463920542}" destId="{FB9BC9FB-831C-4846-B823-84794FAA321C}" srcOrd="0" destOrd="0" presId="urn:microsoft.com/office/officeart/2018/2/layout/IconVerticalSolidList"/>
    <dgm:cxn modelId="{91EEDA6F-C2AD-44E1-883E-E4545B337623}" type="presParOf" srcId="{4D573182-6FEF-45A2-8140-130463920542}" destId="{62A5DF66-A2E7-4B66-A748-4A1B0C7EDC34}" srcOrd="1" destOrd="0" presId="urn:microsoft.com/office/officeart/2018/2/layout/IconVerticalSolidList"/>
    <dgm:cxn modelId="{71E793AA-47BC-4D6F-99B9-364D51CD21D2}" type="presParOf" srcId="{4D573182-6FEF-45A2-8140-130463920542}" destId="{293F7F70-D93D-4CF9-BBE7-BD9B9FB8A452}" srcOrd="2" destOrd="0" presId="urn:microsoft.com/office/officeart/2018/2/layout/IconVerticalSolidList"/>
    <dgm:cxn modelId="{F55D9968-1D5C-4D50-9749-BD837A5A4F52}" type="presParOf" srcId="{4D573182-6FEF-45A2-8140-130463920542}" destId="{15E25771-1A2A-49F7-8C8F-5EC0484EF723}" srcOrd="3" destOrd="0" presId="urn:microsoft.com/office/officeart/2018/2/layout/IconVerticalSolidList"/>
    <dgm:cxn modelId="{3CAD129D-3FEC-4C1D-B442-E6D5F59CA658}" type="presParOf" srcId="{4D573182-6FEF-45A2-8140-130463920542}" destId="{BB1F21E8-F30F-4BAA-914D-BC86E3AADA55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100AA2-2FA6-4669-84A2-E48D20601C19}">
      <dsp:nvSpPr>
        <dsp:cNvPr id="0" name=""/>
        <dsp:cNvSpPr/>
      </dsp:nvSpPr>
      <dsp:spPr>
        <a:xfrm>
          <a:off x="0" y="5001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AC821-8DC1-412A-9714-5679BA96207C}">
      <dsp:nvSpPr>
        <dsp:cNvPr id="0" name=""/>
        <dsp:cNvSpPr/>
      </dsp:nvSpPr>
      <dsp:spPr>
        <a:xfrm>
          <a:off x="352096" y="266890"/>
          <a:ext cx="640174" cy="64017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C86FF6-F6D4-49D1-9E24-EA478FBCFF7D}">
      <dsp:nvSpPr>
        <dsp:cNvPr id="0" name=""/>
        <dsp:cNvSpPr/>
      </dsp:nvSpPr>
      <dsp:spPr>
        <a:xfrm>
          <a:off x="1344366" y="5001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Winner of 9 Emmy Awards </a:t>
          </a:r>
        </a:p>
      </dsp:txBody>
      <dsp:txXfrm>
        <a:off x="1344366" y="5001"/>
        <a:ext cx="4966469" cy="1163953"/>
      </dsp:txXfrm>
    </dsp:sp>
    <dsp:sp modelId="{49D27EB5-7D08-489A-91F6-74DFCA092D8C}">
      <dsp:nvSpPr>
        <dsp:cNvPr id="0" name=""/>
        <dsp:cNvSpPr/>
      </dsp:nvSpPr>
      <dsp:spPr>
        <a:xfrm>
          <a:off x="0" y="1459943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CB194-6DAF-4412-811E-51207EECBBBF}">
      <dsp:nvSpPr>
        <dsp:cNvPr id="0" name=""/>
        <dsp:cNvSpPr/>
      </dsp:nvSpPr>
      <dsp:spPr>
        <a:xfrm>
          <a:off x="352096" y="1721833"/>
          <a:ext cx="640174" cy="64017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FFC72C-4E1E-4D88-AE6F-A927DC23B1C7}">
      <dsp:nvSpPr>
        <dsp:cNvPr id="0" name=""/>
        <dsp:cNvSpPr/>
      </dsp:nvSpPr>
      <dsp:spPr>
        <a:xfrm>
          <a:off x="1344366" y="1459943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Organized under ISO/IEC JTC1/SC29 </a:t>
          </a:r>
        </a:p>
      </dsp:txBody>
      <dsp:txXfrm>
        <a:off x="1344366" y="1459943"/>
        <a:ext cx="4966469" cy="1163953"/>
      </dsp:txXfrm>
    </dsp:sp>
    <dsp:sp modelId="{F2FA0A6A-312B-4617-B689-7486B334C37A}">
      <dsp:nvSpPr>
        <dsp:cNvPr id="0" name=""/>
        <dsp:cNvSpPr/>
      </dsp:nvSpPr>
      <dsp:spPr>
        <a:xfrm>
          <a:off x="0" y="2914885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4EAD1D-1298-47B9-9175-E5E04BED3B93}">
      <dsp:nvSpPr>
        <dsp:cNvPr id="0" name=""/>
        <dsp:cNvSpPr/>
      </dsp:nvSpPr>
      <dsp:spPr>
        <a:xfrm>
          <a:off x="352096" y="3176775"/>
          <a:ext cx="640174" cy="64017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7A9344-4E26-45E2-A5BD-3CA4283CA7F5}">
      <dsp:nvSpPr>
        <dsp:cNvPr id="0" name=""/>
        <dsp:cNvSpPr/>
      </dsp:nvSpPr>
      <dsp:spPr>
        <a:xfrm>
          <a:off x="1344366" y="2914885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Develops International Standards</a:t>
          </a:r>
        </a:p>
      </dsp:txBody>
      <dsp:txXfrm>
        <a:off x="1344366" y="2914885"/>
        <a:ext cx="4966469" cy="1163953"/>
      </dsp:txXfrm>
    </dsp:sp>
    <dsp:sp modelId="{FB9BC9FB-831C-4846-B823-84794FAA321C}">
      <dsp:nvSpPr>
        <dsp:cNvPr id="0" name=""/>
        <dsp:cNvSpPr/>
      </dsp:nvSpPr>
      <dsp:spPr>
        <a:xfrm>
          <a:off x="0" y="4369828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A5DF66-A2E7-4B66-A748-4A1B0C7EDC34}">
      <dsp:nvSpPr>
        <dsp:cNvPr id="0" name=""/>
        <dsp:cNvSpPr/>
      </dsp:nvSpPr>
      <dsp:spPr>
        <a:xfrm>
          <a:off x="352096" y="4631717"/>
          <a:ext cx="640174" cy="64017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E25771-1A2A-49F7-8C8F-5EC0484EF723}">
      <dsp:nvSpPr>
        <dsp:cNvPr id="0" name=""/>
        <dsp:cNvSpPr/>
      </dsp:nvSpPr>
      <dsp:spPr>
        <a:xfrm>
          <a:off x="1344366" y="4369828"/>
          <a:ext cx="2840467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Forms basis of services &amp; applications</a:t>
          </a:r>
        </a:p>
      </dsp:txBody>
      <dsp:txXfrm>
        <a:off x="1344366" y="4369828"/>
        <a:ext cx="2840467" cy="1163953"/>
      </dsp:txXfrm>
    </dsp:sp>
    <dsp:sp modelId="{BB1F21E8-F30F-4BAA-914D-BC86E3AADA55}">
      <dsp:nvSpPr>
        <dsp:cNvPr id="0" name=""/>
        <dsp:cNvSpPr/>
      </dsp:nvSpPr>
      <dsp:spPr>
        <a:xfrm>
          <a:off x="4184834" y="4369828"/>
          <a:ext cx="2126001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coding of images, audio, moving pictures</a:t>
          </a:r>
          <a:r>
            <a:rPr lang="en-CA" sz="1100" kern="1200"/>
            <a:t> and some other types of digital data (such as genomics)</a:t>
          </a:r>
          <a:endParaRPr lang="en-US" sz="1100" kern="120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100" kern="1200"/>
            <a:t>digital information support for media technology in systems. </a:t>
          </a:r>
          <a:endParaRPr lang="en-US" sz="1100" kern="1200"/>
        </a:p>
      </dsp:txBody>
      <dsp:txXfrm>
        <a:off x="4184834" y="4369828"/>
        <a:ext cx="2126001" cy="11639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29/01/2023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471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92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749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835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1/29/23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1/29/23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1/29/23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1/29/23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1/29/23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1/29/23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1/29/23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1/29/23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1/29/23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1/29/23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1/29/23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1/29/23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1/29/23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1/29/23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1/29/23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1/29/23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1/29/23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1/29/23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emf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388157"/>
              </p:ext>
            </p:extLst>
          </p:nvPr>
        </p:nvGraphicFramePr>
        <p:xfrm>
          <a:off x="794593" y="2654644"/>
          <a:ext cx="10573623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6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7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2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Roadmap after the MPEG 141 meeting (extended PPT)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55073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</a:t>
            </a:r>
            <a:r>
              <a:rPr lang="en-GB" altLang="zh-CN" sz="3200" b="1" spc="0" dirty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274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Online – January 2023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335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67109" y="4556860"/>
            <a:ext cx="1998902" cy="1927068"/>
          </a:xfrm>
          <a:prstGeom prst="ellipse">
            <a:avLst/>
          </a:prstGeom>
          <a:solidFill>
            <a:srgbClr val="64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MPEG-1,2,4,5,CD,G,H,I</a:t>
            </a:r>
          </a:p>
        </p:txBody>
      </p:sp>
      <p:sp>
        <p:nvSpPr>
          <p:cNvPr id="5" name="Oval 4"/>
          <p:cNvSpPr/>
          <p:nvPr/>
        </p:nvSpPr>
        <p:spPr>
          <a:xfrm>
            <a:off x="2074955" y="3878008"/>
            <a:ext cx="1998902" cy="1927068"/>
          </a:xfrm>
          <a:prstGeom prst="ellipse">
            <a:avLst/>
          </a:prstGeom>
          <a:solidFill>
            <a:srgbClr val="A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MPEG-7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582801" y="3199154"/>
            <a:ext cx="1998902" cy="1927068"/>
          </a:xfrm>
          <a:prstGeom prst="ellipse">
            <a:avLst/>
          </a:prstGeom>
          <a:solidFill>
            <a:srgbClr val="DC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MPEG-21</a:t>
            </a:r>
          </a:p>
        </p:txBody>
      </p:sp>
      <p:sp>
        <p:nvSpPr>
          <p:cNvPr id="7" name="Oval 6"/>
          <p:cNvSpPr/>
          <p:nvPr/>
        </p:nvSpPr>
        <p:spPr>
          <a:xfrm>
            <a:off x="5090647" y="2520300"/>
            <a:ext cx="1998902" cy="1927068"/>
          </a:xfrm>
          <a:prstGeom prst="ellipse">
            <a:avLst/>
          </a:prstGeom>
          <a:solidFill>
            <a:srgbClr val="FF191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MPEG-A</a:t>
            </a:r>
            <a:endParaRPr lang="it-IT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6598493" y="1841446"/>
            <a:ext cx="1998902" cy="1927068"/>
          </a:xfrm>
          <a:prstGeom prst="ellipse">
            <a:avLst/>
          </a:prstGeom>
          <a:solidFill>
            <a:srgbClr val="FF555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 </a:t>
            </a:r>
            <a:b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B, CICP, DASH</a:t>
            </a:r>
          </a:p>
          <a:p>
            <a:pPr algn="ctr"/>
            <a:r>
              <a:rPr lang="en-US" sz="27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IoMT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8106339" y="1162592"/>
            <a:ext cx="1998902" cy="1927068"/>
          </a:xfrm>
          <a:prstGeom prst="ellipse">
            <a:avLst/>
          </a:prstGeom>
          <a:solidFill>
            <a:srgbClr val="FF919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MPEG-E,M</a:t>
            </a:r>
          </a:p>
        </p:txBody>
      </p:sp>
      <p:sp>
        <p:nvSpPr>
          <p:cNvPr id="10" name="Oval 9"/>
          <p:cNvSpPr/>
          <p:nvPr/>
        </p:nvSpPr>
        <p:spPr>
          <a:xfrm>
            <a:off x="9614183" y="483738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MPEG-U,V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73269" y="261893"/>
            <a:ext cx="67338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MPEG’s areas of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9185" y="2328960"/>
            <a:ext cx="19752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Compression </a:t>
            </a:r>
            <a:br>
              <a:rPr lang="en-US" sz="2000" b="1" dirty="0"/>
            </a:br>
            <a:r>
              <a:rPr lang="en-US" sz="2000" b="1" dirty="0"/>
              <a:t>of media, </a:t>
            </a:r>
          </a:p>
          <a:p>
            <a:pPr algn="ctr"/>
            <a:r>
              <a:rPr lang="en-US" sz="2000" b="1" dirty="0"/>
              <a:t>genomes and </a:t>
            </a:r>
          </a:p>
          <a:p>
            <a:pPr algn="ctr"/>
            <a:r>
              <a:rPr lang="en-US" sz="2000" b="1" dirty="0"/>
              <a:t>neural networks</a:t>
            </a:r>
          </a:p>
        </p:txBody>
      </p:sp>
      <p:cxnSp>
        <p:nvCxnSpPr>
          <p:cNvPr id="13" name="Straight Arrow Connector 12"/>
          <p:cNvCxnSpPr>
            <a:cxnSpLocks/>
            <a:stCxn id="2" idx="2"/>
            <a:endCxn id="4" idx="0"/>
          </p:cNvCxnSpPr>
          <p:nvPr/>
        </p:nvCxnSpPr>
        <p:spPr>
          <a:xfrm>
            <a:off x="1416795" y="3652399"/>
            <a:ext cx="149765" cy="904461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54582" y="5713864"/>
            <a:ext cx="2343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Description of video, </a:t>
            </a:r>
          </a:p>
          <a:p>
            <a:pPr algn="ctr"/>
            <a:r>
              <a:rPr lang="en-US" b="1" dirty="0"/>
              <a:t>audio and multimedia </a:t>
            </a:r>
          </a:p>
          <a:p>
            <a:pPr algn="ctr"/>
            <a:r>
              <a:rPr lang="en-US" b="1" dirty="0"/>
              <a:t>for content search </a:t>
            </a:r>
          </a:p>
        </p:txBody>
      </p:sp>
      <p:sp>
        <p:nvSpPr>
          <p:cNvPr id="23" name="TextBox 22"/>
          <p:cNvSpPr txBox="1"/>
          <p:nvPr/>
        </p:nvSpPr>
        <p:spPr>
          <a:xfrm rot="21306434">
            <a:off x="3255853" y="153087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Technologies for content </a:t>
            </a:r>
            <a:br>
              <a:rPr lang="en-US" b="1" dirty="0"/>
            </a:br>
            <a:r>
              <a:rPr lang="en-US" b="1" dirty="0"/>
              <a:t>e-commerce</a:t>
            </a:r>
          </a:p>
        </p:txBody>
      </p:sp>
      <p:cxnSp>
        <p:nvCxnSpPr>
          <p:cNvPr id="25" name="Straight Arrow Connector 24"/>
          <p:cNvCxnSpPr>
            <a:cxnSpLocks/>
            <a:stCxn id="23" idx="2"/>
            <a:endCxn id="6" idx="0"/>
          </p:cNvCxnSpPr>
          <p:nvPr/>
        </p:nvCxnSpPr>
        <p:spPr>
          <a:xfrm>
            <a:off x="4057229" y="2452518"/>
            <a:ext cx="525023" cy="74663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0951880">
            <a:off x="6865436" y="5313071"/>
            <a:ext cx="25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Application </a:t>
            </a:r>
          </a:p>
          <a:p>
            <a:pPr algn="ctr"/>
            <a:r>
              <a:rPr lang="en-US" b="1" dirty="0"/>
              <a:t>Formats (combinations</a:t>
            </a:r>
          </a:p>
          <a:p>
            <a:pPr algn="ctr"/>
            <a:r>
              <a:rPr lang="en-US" b="1" dirty="0"/>
              <a:t>of content formats)</a:t>
            </a:r>
          </a:p>
        </p:txBody>
      </p:sp>
      <p:cxnSp>
        <p:nvCxnSpPr>
          <p:cNvPr id="27" name="Straight Arrow Connector 26"/>
          <p:cNvCxnSpPr>
            <a:cxnSpLocks/>
            <a:stCxn id="26" idx="0"/>
            <a:endCxn id="7" idx="5"/>
          </p:cNvCxnSpPr>
          <p:nvPr/>
        </p:nvCxnSpPr>
        <p:spPr>
          <a:xfrm flipH="1" flipV="1">
            <a:off x="6796817" y="4165155"/>
            <a:ext cx="1258792" cy="115609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16" idx="1"/>
            <a:endCxn id="5" idx="5"/>
          </p:cNvCxnSpPr>
          <p:nvPr/>
        </p:nvCxnSpPr>
        <p:spPr>
          <a:xfrm flipH="1" flipV="1">
            <a:off x="3781125" y="5522863"/>
            <a:ext cx="473457" cy="65266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20527689">
            <a:off x="10024814" y="5197229"/>
            <a:ext cx="1292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Systems &amp; </a:t>
            </a:r>
            <a:br>
              <a:rPr lang="en-US" b="1" dirty="0"/>
            </a:br>
            <a:r>
              <a:rPr lang="en-US" b="1" dirty="0"/>
              <a:t>transport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152813" y="76872"/>
            <a:ext cx="1464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</a:t>
            </a:r>
          </a:p>
          <a:p>
            <a:pPr algn="ctr"/>
            <a:r>
              <a:rPr lang="en-US" b="1" dirty="0"/>
              <a:t>Platform </a:t>
            </a:r>
          </a:p>
          <a:p>
            <a:pPr algn="ctr"/>
            <a:r>
              <a:rPr lang="en-US" b="1" dirty="0"/>
              <a:t>Technologies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107341" y="3429000"/>
            <a:ext cx="1342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Device &amp; </a:t>
            </a:r>
          </a:p>
          <a:p>
            <a:pPr algn="ctr"/>
            <a:r>
              <a:rPr lang="en-US" b="1" dirty="0"/>
              <a:t>application </a:t>
            </a:r>
          </a:p>
          <a:p>
            <a:pPr algn="ctr"/>
            <a:r>
              <a:rPr lang="en-US" b="1" dirty="0"/>
              <a:t>interfaces</a:t>
            </a:r>
          </a:p>
        </p:txBody>
      </p:sp>
      <p:cxnSp>
        <p:nvCxnSpPr>
          <p:cNvPr id="43" name="Straight Arrow Connector 42"/>
          <p:cNvCxnSpPr>
            <a:cxnSpLocks/>
            <a:stCxn id="35" idx="2"/>
            <a:endCxn id="9" idx="1"/>
          </p:cNvCxnSpPr>
          <p:nvPr/>
        </p:nvCxnSpPr>
        <p:spPr>
          <a:xfrm>
            <a:off x="7885194" y="1000202"/>
            <a:ext cx="513877" cy="444603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  <a:stCxn id="34" idx="0"/>
            <a:endCxn id="8" idx="5"/>
          </p:cNvCxnSpPr>
          <p:nvPr/>
        </p:nvCxnSpPr>
        <p:spPr>
          <a:xfrm flipH="1" flipV="1">
            <a:off x="8304663" y="3486301"/>
            <a:ext cx="2267146" cy="1726522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10" idx="4"/>
            <a:endCxn id="36" idx="0"/>
          </p:cNvCxnSpPr>
          <p:nvPr/>
        </p:nvCxnSpPr>
        <p:spPr>
          <a:xfrm>
            <a:off x="10613634" y="2410806"/>
            <a:ext cx="164724" cy="1018194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23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154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F3F14E71-2B47-ED4A-87D1-DF79DCCCDA49}"/>
              </a:ext>
            </a:extLst>
          </p:cNvPr>
          <p:cNvCxnSpPr>
            <a:cxnSpLocks/>
          </p:cNvCxnSpPr>
          <p:nvPr/>
        </p:nvCxnSpPr>
        <p:spPr>
          <a:xfrm>
            <a:off x="10754577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A7A72CE1-E4A4-B946-B466-7737D3431972}"/>
              </a:ext>
            </a:extLst>
          </p:cNvPr>
          <p:cNvCxnSpPr>
            <a:cxnSpLocks/>
          </p:cNvCxnSpPr>
          <p:nvPr/>
        </p:nvCxnSpPr>
        <p:spPr>
          <a:xfrm>
            <a:off x="9518895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30813F8B-977F-0B42-B932-F0831A0022D8}"/>
              </a:ext>
            </a:extLst>
          </p:cNvPr>
          <p:cNvCxnSpPr>
            <a:cxnSpLocks/>
          </p:cNvCxnSpPr>
          <p:nvPr/>
        </p:nvCxnSpPr>
        <p:spPr>
          <a:xfrm>
            <a:off x="8246144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F2B1A28D-CE5C-8E4B-B7F4-585474B5EBB7}"/>
              </a:ext>
            </a:extLst>
          </p:cNvPr>
          <p:cNvCxnSpPr>
            <a:cxnSpLocks/>
          </p:cNvCxnSpPr>
          <p:nvPr/>
        </p:nvCxnSpPr>
        <p:spPr>
          <a:xfrm>
            <a:off x="683747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CAE425D7-5EB6-994D-B91B-06833A881AB9}"/>
              </a:ext>
            </a:extLst>
          </p:cNvPr>
          <p:cNvCxnSpPr>
            <a:cxnSpLocks/>
          </p:cNvCxnSpPr>
          <p:nvPr/>
        </p:nvCxnSpPr>
        <p:spPr>
          <a:xfrm>
            <a:off x="1589956" y="109980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6902162-5877-D948-A332-F9BF5438FFE4}"/>
              </a:ext>
            </a:extLst>
          </p:cNvPr>
          <p:cNvCxnSpPr>
            <a:cxnSpLocks/>
          </p:cNvCxnSpPr>
          <p:nvPr/>
        </p:nvCxnSpPr>
        <p:spPr>
          <a:xfrm>
            <a:off x="426726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67AD1C9-CFF2-6D48-825B-E2F25617F252}"/>
              </a:ext>
            </a:extLst>
          </p:cNvPr>
          <p:cNvCxnSpPr>
            <a:cxnSpLocks/>
          </p:cNvCxnSpPr>
          <p:nvPr/>
        </p:nvCxnSpPr>
        <p:spPr>
          <a:xfrm>
            <a:off x="2932725" y="110805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29"/>
          <p:cNvSpPr txBox="1"/>
          <p:nvPr/>
        </p:nvSpPr>
        <p:spPr>
          <a:xfrm>
            <a:off x="2125502" y="5925500"/>
            <a:ext cx="662035" cy="477050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sz="1300" b="1" dirty="0" err="1"/>
              <a:t>Colour</a:t>
            </a:r>
            <a:r>
              <a:rPr lang="en-US" sz="1300" b="1" dirty="0"/>
              <a:t> </a:t>
            </a:r>
            <a:br>
              <a:rPr lang="en-US" sz="1300" b="1" dirty="0"/>
            </a:br>
            <a:r>
              <a:rPr lang="en-US" sz="1300" b="1" dirty="0"/>
              <a:t>coding</a:t>
            </a:r>
          </a:p>
        </p:txBody>
      </p:sp>
      <p:sp>
        <p:nvSpPr>
          <p:cNvPr id="50" name="Rectangle 30"/>
          <p:cNvSpPr/>
          <p:nvPr/>
        </p:nvSpPr>
        <p:spPr>
          <a:xfrm>
            <a:off x="3057993" y="5869154"/>
            <a:ext cx="960000" cy="300000"/>
          </a:xfrm>
          <a:prstGeom prst="rect">
            <a:avLst/>
          </a:prstGeom>
          <a:solidFill>
            <a:srgbClr val="D01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</a:t>
            </a:r>
          </a:p>
        </p:txBody>
      </p:sp>
      <p:sp>
        <p:nvSpPr>
          <p:cNvPr id="51" name="Rectangle 31"/>
          <p:cNvSpPr/>
          <p:nvPr/>
        </p:nvSpPr>
        <p:spPr>
          <a:xfrm>
            <a:off x="4063131" y="5869154"/>
            <a:ext cx="960000" cy="3000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</a:t>
            </a:r>
          </a:p>
        </p:txBody>
      </p:sp>
      <p:sp>
        <p:nvSpPr>
          <p:cNvPr id="52" name="Rectangle 32"/>
          <p:cNvSpPr/>
          <p:nvPr/>
        </p:nvSpPr>
        <p:spPr>
          <a:xfrm>
            <a:off x="5068270" y="5869154"/>
            <a:ext cx="960000" cy="300000"/>
          </a:xfrm>
          <a:prstGeom prst="rect">
            <a:avLst/>
          </a:prstGeom>
          <a:solidFill>
            <a:srgbClr val="FF817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MPEG-4</a:t>
            </a:r>
          </a:p>
        </p:txBody>
      </p:sp>
      <p:sp>
        <p:nvSpPr>
          <p:cNvPr id="53" name="Rectangle 33"/>
          <p:cNvSpPr/>
          <p:nvPr/>
        </p:nvSpPr>
        <p:spPr>
          <a:xfrm>
            <a:off x="7044965" y="5869154"/>
            <a:ext cx="960000" cy="300000"/>
          </a:xfrm>
          <a:prstGeom prst="rect">
            <a:avLst/>
          </a:prstGeom>
          <a:solidFill>
            <a:srgbClr val="7AD0B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MPEG-7</a:t>
            </a:r>
          </a:p>
        </p:txBody>
      </p:sp>
      <p:sp>
        <p:nvSpPr>
          <p:cNvPr id="54" name="Rectangle 34"/>
          <p:cNvSpPr/>
          <p:nvPr/>
        </p:nvSpPr>
        <p:spPr>
          <a:xfrm>
            <a:off x="3057993" y="6229041"/>
            <a:ext cx="960000" cy="300000"/>
          </a:xfrm>
          <a:prstGeom prst="rect">
            <a:avLst/>
          </a:prstGeom>
          <a:solidFill>
            <a:srgbClr val="FFCB2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8098" rIns="0" bIns="38098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MPEG-A</a:t>
            </a:r>
          </a:p>
        </p:txBody>
      </p:sp>
      <p:sp>
        <p:nvSpPr>
          <p:cNvPr id="55" name="Rectangle 35"/>
          <p:cNvSpPr/>
          <p:nvPr/>
        </p:nvSpPr>
        <p:spPr>
          <a:xfrm>
            <a:off x="4063131" y="6228854"/>
            <a:ext cx="960000" cy="300000"/>
          </a:xfrm>
          <a:prstGeom prst="rect">
            <a:avLst/>
          </a:prstGeom>
          <a:solidFill>
            <a:srgbClr val="CF5F9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MPEG-B</a:t>
            </a:r>
          </a:p>
        </p:txBody>
      </p:sp>
      <p:sp>
        <p:nvSpPr>
          <p:cNvPr id="56" name="Rectangle 36"/>
          <p:cNvSpPr/>
          <p:nvPr/>
        </p:nvSpPr>
        <p:spPr>
          <a:xfrm>
            <a:off x="8050104" y="6229041"/>
            <a:ext cx="960000" cy="300000"/>
          </a:xfrm>
          <a:prstGeom prst="rect">
            <a:avLst/>
          </a:prstGeom>
          <a:solidFill>
            <a:srgbClr val="FFC3A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MPEG-H</a:t>
            </a:r>
          </a:p>
        </p:txBody>
      </p:sp>
      <p:sp>
        <p:nvSpPr>
          <p:cNvPr id="57" name="TextBox 37"/>
          <p:cNvSpPr txBox="1"/>
          <p:nvPr/>
        </p:nvSpPr>
        <p:spPr>
          <a:xfrm>
            <a:off x="8050103" y="5868968"/>
            <a:ext cx="960000" cy="300000"/>
          </a:xfrm>
          <a:prstGeom prst="rect">
            <a:avLst/>
          </a:prstGeom>
          <a:solidFill>
            <a:srgbClr val="7CA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MPEG-21</a:t>
            </a:r>
          </a:p>
        </p:txBody>
      </p:sp>
      <p:sp>
        <p:nvSpPr>
          <p:cNvPr id="58" name="TextBox 38"/>
          <p:cNvSpPr txBox="1"/>
          <p:nvPr/>
        </p:nvSpPr>
        <p:spPr>
          <a:xfrm>
            <a:off x="5074654" y="6221927"/>
            <a:ext cx="960000" cy="300000"/>
          </a:xfrm>
          <a:prstGeom prst="rect">
            <a:avLst/>
          </a:prstGeom>
          <a:solidFill>
            <a:srgbClr val="AC80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MPEG-V</a:t>
            </a:r>
          </a:p>
        </p:txBody>
      </p:sp>
      <p:sp>
        <p:nvSpPr>
          <p:cNvPr id="60" name="Rectangle 33"/>
          <p:cNvSpPr/>
          <p:nvPr/>
        </p:nvSpPr>
        <p:spPr>
          <a:xfrm>
            <a:off x="6073408" y="6229041"/>
            <a:ext cx="960000" cy="300000"/>
          </a:xfrm>
          <a:prstGeom prst="rect">
            <a:avLst/>
          </a:prstGeom>
          <a:solidFill>
            <a:srgbClr val="F109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MPEG-D</a:t>
            </a:r>
          </a:p>
        </p:txBody>
      </p:sp>
      <p:cxnSp>
        <p:nvCxnSpPr>
          <p:cNvPr id="69" name="Straight Connector 68"/>
          <p:cNvCxnSpPr>
            <a:cxnSpLocks/>
          </p:cNvCxnSpPr>
          <p:nvPr/>
        </p:nvCxnSpPr>
        <p:spPr>
          <a:xfrm>
            <a:off x="5572960" y="107922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03182" y="777408"/>
            <a:ext cx="62035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1990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32073" y="771445"/>
            <a:ext cx="62388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60963" y="777408"/>
            <a:ext cx="60945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92097" y="777408"/>
            <a:ext cx="6123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1995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45816" y="777408"/>
            <a:ext cx="61586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2005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894942" y="777408"/>
            <a:ext cx="6014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2015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84283" y="2007521"/>
            <a:ext cx="11180805" cy="652297"/>
            <a:chOff x="277067" y="1658028"/>
            <a:chExt cx="8892707" cy="652297"/>
          </a:xfrm>
        </p:grpSpPr>
        <p:cxnSp>
          <p:nvCxnSpPr>
            <p:cNvPr id="7" name="Connecteur droit avec flèche 13"/>
            <p:cNvCxnSpPr>
              <a:cxnSpLocks/>
            </p:cNvCxnSpPr>
            <p:nvPr/>
          </p:nvCxnSpPr>
          <p:spPr>
            <a:xfrm>
              <a:off x="1131847" y="1958028"/>
              <a:ext cx="8037927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77067" y="1781058"/>
              <a:ext cx="665626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Video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6321" y="2010325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Video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74104" y="1658028"/>
              <a:ext cx="545021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777834" y="1658028"/>
              <a:ext cx="685551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HEVC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75000" y="1658028"/>
              <a:ext cx="40101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SP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46513" y="1658028"/>
              <a:ext cx="53096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ASP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75761" y="1658028"/>
              <a:ext cx="911819" cy="300000"/>
            </a:xfrm>
            <a:prstGeom prst="rect">
              <a:avLst/>
            </a:prstGeom>
            <a:solidFill>
              <a:srgbClr val="D0190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9969" y="4347781"/>
            <a:ext cx="11385118" cy="667501"/>
            <a:chOff x="91826" y="3998288"/>
            <a:chExt cx="10322187" cy="667501"/>
          </a:xfrm>
        </p:grpSpPr>
        <p:sp>
          <p:nvSpPr>
            <p:cNvPr id="5" name="TextBox 4"/>
            <p:cNvSpPr txBox="1"/>
            <p:nvPr/>
          </p:nvSpPr>
          <p:spPr>
            <a:xfrm>
              <a:off x="91826" y="4153134"/>
              <a:ext cx="91124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Systems</a:t>
              </a:r>
            </a:p>
          </p:txBody>
        </p:sp>
        <p:cxnSp>
          <p:nvCxnSpPr>
            <p:cNvPr id="10" name="Connecteur droit avec flèche 13"/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06321" y="3998288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PS/TS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26540" y="3998288"/>
              <a:ext cx="1011584" cy="300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/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 DASH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84328" y="4365789"/>
              <a:ext cx="596050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MMT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02099" y="3998288"/>
              <a:ext cx="844516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49925" y="3998288"/>
              <a:ext cx="385095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TT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25342" y="3196083"/>
            <a:ext cx="11239745" cy="1841984"/>
            <a:chOff x="232161" y="2846591"/>
            <a:chExt cx="10190385" cy="1841984"/>
          </a:xfrm>
        </p:grpSpPr>
        <p:cxnSp>
          <p:nvCxnSpPr>
            <p:cNvPr id="9" name="Connecteur droit avec flèche 13"/>
            <p:cNvCxnSpPr>
              <a:cxnSpLocks/>
            </p:cNvCxnSpPr>
            <p:nvPr/>
          </p:nvCxnSpPr>
          <p:spPr>
            <a:xfrm>
              <a:off x="1131847" y="3520834"/>
              <a:ext cx="9290699" cy="5005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161" y="3232125"/>
              <a:ext cx="786487" cy="6309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Media-</a:t>
              </a:r>
            </a:p>
            <a:p>
              <a:pPr algn="ctr"/>
              <a:r>
                <a:rPr lang="en-US" b="1" dirty="0"/>
                <a:t>related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94016" y="3569101"/>
              <a:ext cx="911819" cy="300000"/>
            </a:xfrm>
            <a:prstGeom prst="rect">
              <a:avLst/>
            </a:prstGeom>
            <a:solidFill>
              <a:srgbClr val="AC80D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MPEG-V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6970" y="3187733"/>
              <a:ext cx="809790" cy="316582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CDVS/CDVA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6019" y="3569101"/>
              <a:ext cx="531930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DID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25887" y="3190366"/>
              <a:ext cx="724818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CEL/MCO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07770" y="4388575"/>
              <a:ext cx="689559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CENC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39272" y="3569101"/>
              <a:ext cx="442429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UD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11941" y="3195296"/>
              <a:ext cx="594714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MDS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A8A86E8-E8E5-4B8B-84DF-D12A89990DB7}"/>
                </a:ext>
              </a:extLst>
            </p:cNvPr>
            <p:cNvSpPr txBox="1"/>
            <p:nvPr/>
          </p:nvSpPr>
          <p:spPr>
            <a:xfrm>
              <a:off x="7821895" y="2846591"/>
              <a:ext cx="608093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MORE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65061" y="1198471"/>
            <a:ext cx="11200027" cy="659672"/>
            <a:chOff x="259638" y="848978"/>
            <a:chExt cx="8910136" cy="659672"/>
          </a:xfrm>
        </p:grpSpPr>
        <p:cxnSp>
          <p:nvCxnSpPr>
            <p:cNvPr id="6" name="Connecteur droit avec flèche 13"/>
            <p:cNvCxnSpPr>
              <a:cxnSpLocks/>
            </p:cNvCxnSpPr>
            <p:nvPr/>
          </p:nvCxnSpPr>
          <p:spPr>
            <a:xfrm>
              <a:off x="1131847" y="117977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59638" y="998979"/>
              <a:ext cx="675800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Audio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43427" y="848979"/>
              <a:ext cx="660020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86473" y="848979"/>
              <a:ext cx="600067" cy="300000"/>
            </a:xfrm>
            <a:prstGeom prst="rect">
              <a:avLst/>
            </a:prstGeom>
            <a:solidFill>
              <a:srgbClr val="FF817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80502" y="848978"/>
              <a:ext cx="737878" cy="326251"/>
            </a:xfrm>
            <a:prstGeom prst="rect">
              <a:avLst/>
            </a:prstGeom>
            <a:solidFill>
              <a:srgbClr val="FFC3A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3D Audio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86674" y="848979"/>
              <a:ext cx="1048898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Surround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92777" y="1208279"/>
              <a:ext cx="699711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SAOC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52817" y="848979"/>
              <a:ext cx="689024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USAC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46913" y="1208650"/>
              <a:ext cx="569090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DRC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10115" y="848979"/>
              <a:ext cx="772259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MP1 L2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14351" y="2428775"/>
            <a:ext cx="11350736" cy="2577051"/>
            <a:chOff x="413829" y="2079282"/>
            <a:chExt cx="10291015" cy="2577051"/>
          </a:xfrm>
        </p:grpSpPr>
        <p:sp>
          <p:nvSpPr>
            <p:cNvPr id="4" name="TextBox 3"/>
            <p:cNvSpPr txBox="1"/>
            <p:nvPr/>
          </p:nvSpPr>
          <p:spPr>
            <a:xfrm>
              <a:off x="413829" y="2528725"/>
              <a:ext cx="925775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Graphics</a:t>
              </a:r>
            </a:p>
          </p:txBody>
        </p:sp>
        <p:cxnSp>
          <p:nvCxnSpPr>
            <p:cNvPr id="8" name="Connecteur droit avec flèche 13"/>
            <p:cNvCxnSpPr>
              <a:cxnSpLocks/>
            </p:cNvCxnSpPr>
            <p:nvPr/>
          </p:nvCxnSpPr>
          <p:spPr>
            <a:xfrm flipV="1">
              <a:off x="1447800" y="2725176"/>
              <a:ext cx="9257044" cy="37012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264348" y="2427532"/>
              <a:ext cx="60940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BIFS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45720" y="2427532"/>
              <a:ext cx="527923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AFX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28865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586018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OFF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3824107-C363-4F9A-B5D7-FCB0659D1DE6}"/>
                </a:ext>
              </a:extLst>
            </p:cNvPr>
            <p:cNvSpPr txBox="1"/>
            <p:nvPr/>
          </p:nvSpPr>
          <p:spPr>
            <a:xfrm>
              <a:off x="7888440" y="4356333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CMAF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ECAFD5E1-7F1D-4E89-B952-13E691B48F64}"/>
                </a:ext>
              </a:extLst>
            </p:cNvPr>
            <p:cNvSpPr txBox="1"/>
            <p:nvPr/>
          </p:nvSpPr>
          <p:spPr>
            <a:xfrm>
              <a:off x="8069897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IVC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2B8A3B7-BCF1-4CF7-A08E-CB72B8BBDB02}"/>
                </a:ext>
              </a:extLst>
            </p:cNvPr>
            <p:cNvSpPr txBox="1"/>
            <p:nvPr/>
          </p:nvSpPr>
          <p:spPr>
            <a:xfrm>
              <a:off x="7128864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DD4701C-0FCD-4DD5-B621-55892F4836C9}"/>
                </a:ext>
              </a:extLst>
            </p:cNvPr>
            <p:cNvSpPr txBox="1"/>
            <p:nvPr/>
          </p:nvSpPr>
          <p:spPr>
            <a:xfrm>
              <a:off x="8202387" y="207928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MIAF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39785" y="6477275"/>
            <a:ext cx="806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All acronyms are explained in the companion document to this presentation</a:t>
            </a:r>
            <a:endParaRPr lang="en-US" sz="1600" i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9A92E7F-2F22-47DB-B8D4-7D054DB8DE2E}"/>
              </a:ext>
            </a:extLst>
          </p:cNvPr>
          <p:cNvSpPr txBox="1"/>
          <p:nvPr/>
        </p:nvSpPr>
        <p:spPr>
          <a:xfrm>
            <a:off x="9220467" y="777408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E20ED24B-24ED-4E60-ACD2-08E7A39DF792}"/>
              </a:ext>
            </a:extLst>
          </p:cNvPr>
          <p:cNvSpPr txBox="1">
            <a:spLocks/>
          </p:cNvSpPr>
          <p:nvPr/>
        </p:nvSpPr>
        <p:spPr>
          <a:xfrm>
            <a:off x="726912" y="107328"/>
            <a:ext cx="10738176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Detailed overview of MPEG standards</a:t>
            </a:r>
          </a:p>
        </p:txBody>
      </p:sp>
      <p:sp>
        <p:nvSpPr>
          <p:cNvPr id="96" name="Rectangle 36">
            <a:extLst>
              <a:ext uri="{FF2B5EF4-FFF2-40B4-BE49-F238E27FC236}">
                <a16:creationId xmlns:a16="http://schemas.microsoft.com/office/drawing/2014/main" id="{35688763-61FB-448E-9421-BCDF236CA059}"/>
              </a:ext>
            </a:extLst>
          </p:cNvPr>
          <p:cNvSpPr/>
          <p:nvPr/>
        </p:nvSpPr>
        <p:spPr>
          <a:xfrm>
            <a:off x="9041004" y="6048928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MPEG-I</a:t>
            </a:r>
          </a:p>
        </p:txBody>
      </p:sp>
      <p:sp>
        <p:nvSpPr>
          <p:cNvPr id="97" name="Rectangle 36">
            <a:extLst>
              <a:ext uri="{FF2B5EF4-FFF2-40B4-BE49-F238E27FC236}">
                <a16:creationId xmlns:a16="http://schemas.microsoft.com/office/drawing/2014/main" id="{52B0881B-13D0-4B7E-B685-8A749C42DEE3}"/>
              </a:ext>
            </a:extLst>
          </p:cNvPr>
          <p:cNvSpPr/>
          <p:nvPr/>
        </p:nvSpPr>
        <p:spPr>
          <a:xfrm>
            <a:off x="8934112" y="4343913"/>
            <a:ext cx="750647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OMAF</a:t>
            </a:r>
          </a:p>
        </p:txBody>
      </p:sp>
      <p:sp>
        <p:nvSpPr>
          <p:cNvPr id="83" name="Rectangle 36">
            <a:extLst>
              <a:ext uri="{FF2B5EF4-FFF2-40B4-BE49-F238E27FC236}">
                <a16:creationId xmlns:a16="http://schemas.microsoft.com/office/drawing/2014/main" id="{1DCFE72F-7913-E24F-91B9-5AFE5ADA3B3A}"/>
              </a:ext>
            </a:extLst>
          </p:cNvPr>
          <p:cNvSpPr/>
          <p:nvPr/>
        </p:nvSpPr>
        <p:spPr>
          <a:xfrm>
            <a:off x="8919174" y="208463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VVC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AF52431-66EF-514F-A23C-C36B9091B4CB}"/>
              </a:ext>
            </a:extLst>
          </p:cNvPr>
          <p:cNvSpPr txBox="1"/>
          <p:nvPr/>
        </p:nvSpPr>
        <p:spPr>
          <a:xfrm>
            <a:off x="10439672" y="777406"/>
            <a:ext cx="60464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2025</a:t>
            </a:r>
          </a:p>
        </p:txBody>
      </p:sp>
      <p:sp>
        <p:nvSpPr>
          <p:cNvPr id="110" name="Rectangle 36">
            <a:extLst>
              <a:ext uri="{FF2B5EF4-FFF2-40B4-BE49-F238E27FC236}">
                <a16:creationId xmlns:a16="http://schemas.microsoft.com/office/drawing/2014/main" id="{B8B45D6D-4854-DE41-92B1-ED033AC26102}"/>
              </a:ext>
            </a:extLst>
          </p:cNvPr>
          <p:cNvSpPr/>
          <p:nvPr/>
        </p:nvSpPr>
        <p:spPr>
          <a:xfrm>
            <a:off x="9349807" y="3014737"/>
            <a:ext cx="846715" cy="267047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V/G-PCC</a:t>
            </a:r>
          </a:p>
        </p:txBody>
      </p:sp>
      <p:sp>
        <p:nvSpPr>
          <p:cNvPr id="111" name="Rectangle 36">
            <a:extLst>
              <a:ext uri="{FF2B5EF4-FFF2-40B4-BE49-F238E27FC236}">
                <a16:creationId xmlns:a16="http://schemas.microsoft.com/office/drawing/2014/main" id="{8588FBF3-B58C-DD4C-BD61-A76D9C3766E8}"/>
              </a:ext>
            </a:extLst>
          </p:cNvPr>
          <p:cNvSpPr/>
          <p:nvPr/>
        </p:nvSpPr>
        <p:spPr>
          <a:xfrm>
            <a:off x="9488353" y="256921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MIV</a:t>
            </a:r>
          </a:p>
        </p:txBody>
      </p:sp>
      <p:sp>
        <p:nvSpPr>
          <p:cNvPr id="112" name="Rectangle 36">
            <a:extLst>
              <a:ext uri="{FF2B5EF4-FFF2-40B4-BE49-F238E27FC236}">
                <a16:creationId xmlns:a16="http://schemas.microsoft.com/office/drawing/2014/main" id="{65147841-0712-6442-956B-8F2B74B84CD1}"/>
              </a:ext>
            </a:extLst>
          </p:cNvPr>
          <p:cNvSpPr/>
          <p:nvPr/>
        </p:nvSpPr>
        <p:spPr>
          <a:xfrm>
            <a:off x="9613044" y="1097052"/>
            <a:ext cx="960000" cy="43622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Immersive</a:t>
            </a:r>
          </a:p>
          <a:p>
            <a:r>
              <a:rPr lang="en-US" sz="1300" b="1" dirty="0"/>
              <a:t> Audio</a:t>
            </a:r>
          </a:p>
        </p:txBody>
      </p:sp>
      <p:sp>
        <p:nvSpPr>
          <p:cNvPr id="113" name="Rectangle 36">
            <a:extLst>
              <a:ext uri="{FF2B5EF4-FFF2-40B4-BE49-F238E27FC236}">
                <a16:creationId xmlns:a16="http://schemas.microsoft.com/office/drawing/2014/main" id="{CEF9C1BE-F0BC-594C-8100-BAC0FF10F6DB}"/>
              </a:ext>
            </a:extLst>
          </p:cNvPr>
          <p:cNvSpPr/>
          <p:nvPr/>
        </p:nvSpPr>
        <p:spPr>
          <a:xfrm>
            <a:off x="9765445" y="4350540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Scene </a:t>
            </a:r>
          </a:p>
          <a:p>
            <a:r>
              <a:rPr lang="en-US" sz="1300" b="1" dirty="0"/>
              <a:t>Description</a:t>
            </a:r>
          </a:p>
        </p:txBody>
      </p:sp>
      <p:sp>
        <p:nvSpPr>
          <p:cNvPr id="114" name="Rectangle 36">
            <a:extLst>
              <a:ext uri="{FF2B5EF4-FFF2-40B4-BE49-F238E27FC236}">
                <a16:creationId xmlns:a16="http://schemas.microsoft.com/office/drawing/2014/main" id="{E4FE6DEB-26FC-1D48-9B7B-8719F2E1E3E5}"/>
              </a:ext>
            </a:extLst>
          </p:cNvPr>
          <p:cNvSpPr/>
          <p:nvPr/>
        </p:nvSpPr>
        <p:spPr>
          <a:xfrm>
            <a:off x="9377517" y="3713237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Metadata</a:t>
            </a:r>
          </a:p>
        </p:txBody>
      </p:sp>
      <p:sp>
        <p:nvSpPr>
          <p:cNvPr id="115" name="Rectangle 36">
            <a:extLst>
              <a:ext uri="{FF2B5EF4-FFF2-40B4-BE49-F238E27FC236}">
                <a16:creationId xmlns:a16="http://schemas.microsoft.com/office/drawing/2014/main" id="{5E48C5A5-5DCC-CF4D-AC25-ADE88B28A9F5}"/>
              </a:ext>
            </a:extLst>
          </p:cNvPr>
          <p:cNvSpPr/>
          <p:nvPr/>
        </p:nvSpPr>
        <p:spPr>
          <a:xfrm>
            <a:off x="9516068" y="3375364"/>
            <a:ext cx="770880" cy="325886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Haptics</a:t>
            </a:r>
          </a:p>
        </p:txBody>
      </p:sp>
      <p:sp>
        <p:nvSpPr>
          <p:cNvPr id="90" name="Rectangle 32">
            <a:extLst>
              <a:ext uri="{FF2B5EF4-FFF2-40B4-BE49-F238E27FC236}">
                <a16:creationId xmlns:a16="http://schemas.microsoft.com/office/drawing/2014/main" id="{F67ADA63-01EA-3E41-A1D8-A99D09D3B2A7}"/>
              </a:ext>
            </a:extLst>
          </p:cNvPr>
          <p:cNvSpPr/>
          <p:nvPr/>
        </p:nvSpPr>
        <p:spPr>
          <a:xfrm>
            <a:off x="6049350" y="5878674"/>
            <a:ext cx="960000" cy="30000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MPEG-5</a:t>
            </a:r>
          </a:p>
        </p:txBody>
      </p:sp>
      <p:sp>
        <p:nvSpPr>
          <p:cNvPr id="91" name="Rectangle 32">
            <a:extLst>
              <a:ext uri="{FF2B5EF4-FFF2-40B4-BE49-F238E27FC236}">
                <a16:creationId xmlns:a16="http://schemas.microsoft.com/office/drawing/2014/main" id="{D5680EAC-73DA-F640-B287-FBEB58EF46E7}"/>
              </a:ext>
            </a:extLst>
          </p:cNvPr>
          <p:cNvSpPr/>
          <p:nvPr/>
        </p:nvSpPr>
        <p:spPr>
          <a:xfrm>
            <a:off x="7078050" y="6235874"/>
            <a:ext cx="960000" cy="300000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MPEG-G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DA77C06-276E-E64E-BBD5-BFF05D90A563}"/>
              </a:ext>
            </a:extLst>
          </p:cNvPr>
          <p:cNvGrpSpPr/>
          <p:nvPr/>
        </p:nvGrpSpPr>
        <p:grpSpPr>
          <a:xfrm>
            <a:off x="101250" y="5309945"/>
            <a:ext cx="11380310" cy="353939"/>
            <a:chOff x="96186" y="4153134"/>
            <a:chExt cx="10317827" cy="35393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F888363D-2B63-C640-A1FB-07DD56EF649D}"/>
                </a:ext>
              </a:extLst>
            </p:cNvPr>
            <p:cNvSpPr txBox="1"/>
            <p:nvPr/>
          </p:nvSpPr>
          <p:spPr>
            <a:xfrm>
              <a:off x="96186" y="4153134"/>
              <a:ext cx="90688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Genome</a:t>
              </a:r>
            </a:p>
          </p:txBody>
        </p:sp>
        <p:cxnSp>
          <p:nvCxnSpPr>
            <p:cNvPr id="99" name="Connecteur droit avec flèche 13">
              <a:extLst>
                <a:ext uri="{FF2B5EF4-FFF2-40B4-BE49-F238E27FC236}">
                  <a16:creationId xmlns:a16="http://schemas.microsoft.com/office/drawing/2014/main" id="{B8193E6B-5699-B946-80B9-D9CC78AA8D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Rectangle 32">
            <a:extLst>
              <a:ext uri="{FF2B5EF4-FFF2-40B4-BE49-F238E27FC236}">
                <a16:creationId xmlns:a16="http://schemas.microsoft.com/office/drawing/2014/main" id="{166E8007-11FD-A94A-9C82-F9583025C43C}"/>
              </a:ext>
            </a:extLst>
          </p:cNvPr>
          <p:cNvSpPr/>
          <p:nvPr/>
        </p:nvSpPr>
        <p:spPr>
          <a:xfrm>
            <a:off x="8626780" y="5286434"/>
            <a:ext cx="1392844" cy="394272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Genome compression</a:t>
            </a:r>
          </a:p>
        </p:txBody>
      </p:sp>
      <p:sp>
        <p:nvSpPr>
          <p:cNvPr id="100" name="Rectangle 32">
            <a:extLst>
              <a:ext uri="{FF2B5EF4-FFF2-40B4-BE49-F238E27FC236}">
                <a16:creationId xmlns:a16="http://schemas.microsoft.com/office/drawing/2014/main" id="{1471B373-3197-BD45-B5FA-0C8B97EA4588}"/>
              </a:ext>
            </a:extLst>
          </p:cNvPr>
          <p:cNvSpPr/>
          <p:nvPr/>
        </p:nvSpPr>
        <p:spPr>
          <a:xfrm>
            <a:off x="8956643" y="1845733"/>
            <a:ext cx="687280" cy="273213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EVC</a:t>
            </a:r>
          </a:p>
        </p:txBody>
      </p:sp>
      <p:sp>
        <p:nvSpPr>
          <p:cNvPr id="101" name="Rectangle 32">
            <a:extLst>
              <a:ext uri="{FF2B5EF4-FFF2-40B4-BE49-F238E27FC236}">
                <a16:creationId xmlns:a16="http://schemas.microsoft.com/office/drawing/2014/main" id="{C0F56B31-6EB3-F84D-9414-A4868DE41542}"/>
              </a:ext>
            </a:extLst>
          </p:cNvPr>
          <p:cNvSpPr/>
          <p:nvPr/>
        </p:nvSpPr>
        <p:spPr>
          <a:xfrm>
            <a:off x="9533267" y="2200698"/>
            <a:ext cx="687280" cy="269465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LCEVC</a:t>
            </a:r>
          </a:p>
        </p:txBody>
      </p:sp>
      <p:sp>
        <p:nvSpPr>
          <p:cNvPr id="102" name="Rectangle 36">
            <a:extLst>
              <a:ext uri="{FF2B5EF4-FFF2-40B4-BE49-F238E27FC236}">
                <a16:creationId xmlns:a16="http://schemas.microsoft.com/office/drawing/2014/main" id="{63BD4022-9691-AF45-B7AF-8B1766DD20E5}"/>
              </a:ext>
            </a:extLst>
          </p:cNvPr>
          <p:cNvSpPr/>
          <p:nvPr/>
        </p:nvSpPr>
        <p:spPr>
          <a:xfrm>
            <a:off x="9603683" y="4071228"/>
            <a:ext cx="726866" cy="22579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NNC</a:t>
            </a:r>
          </a:p>
        </p:txBody>
      </p:sp>
    </p:spTree>
    <p:extLst>
      <p:ext uri="{BB962C8B-B14F-4D97-AF65-F5344CB8AC3E}">
        <p14:creationId xmlns:p14="http://schemas.microsoft.com/office/powerpoint/2010/main" val="3185663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8" y="365125"/>
            <a:ext cx="11977687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Roadmap shaped by significant developments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9999" y="1872901"/>
            <a:ext cx="10520065" cy="386114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relentless increase of IP-distributed and mobile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Higher quality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immersion (UHD, VR, AR, Light Fields, Holography)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Internet of Media Things &amp; Wearables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Cloud-based media processing, storage and delivery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high-speed networks including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fiber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, 5G mobile, and cable 10G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emerging technologies (machine vision, AI)</a:t>
            </a:r>
          </a:p>
        </p:txBody>
      </p:sp>
    </p:spTree>
    <p:extLst>
      <p:ext uri="{BB962C8B-B14F-4D97-AF65-F5344CB8AC3E}">
        <p14:creationId xmlns:p14="http://schemas.microsoft.com/office/powerpoint/2010/main" val="1060295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Near</a:t>
            </a:r>
            <a:r>
              <a:rPr lang="nl-NL" dirty="0"/>
              <a:t>-term planning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395742" y="128482"/>
            <a:ext cx="8608461" cy="6577838"/>
            <a:chOff x="2568812" y="128482"/>
            <a:chExt cx="773108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8356" y="128482"/>
              <a:ext cx="605288" cy="6577838"/>
              <a:chOff x="3407244" y="128482"/>
              <a:chExt cx="605288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7244" y="128482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5678" y="128482"/>
              <a:ext cx="599838" cy="6577838"/>
              <a:chOff x="4997300" y="128482"/>
              <a:chExt cx="599838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7300" y="128482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0497" y="131049"/>
              <a:ext cx="616189" cy="6575271"/>
              <a:chOff x="6569252" y="131049"/>
              <a:chExt cx="616189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69252" y="131049"/>
                <a:ext cx="61618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8" y="131049"/>
              <a:ext cx="599838" cy="6575271"/>
              <a:chOff x="8156239" y="131049"/>
              <a:chExt cx="599838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39" y="131049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678897" y="131049"/>
              <a:ext cx="620998" cy="6575271"/>
              <a:chOff x="9658566" y="131049"/>
              <a:chExt cx="62099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58566" y="131049"/>
                <a:ext cx="62099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34458" cy="200051"/>
              <a:chOff x="2573747" y="456142"/>
              <a:chExt cx="6034458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7231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56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08808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2419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59127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262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3721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8312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1811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290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099901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006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4111" y="456142"/>
                <a:ext cx="31739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92603" y="666687"/>
            <a:ext cx="12149379" cy="6075194"/>
            <a:chOff x="1082994" y="354232"/>
            <a:chExt cx="12149379" cy="6404566"/>
          </a:xfrm>
        </p:grpSpPr>
        <p:sp>
          <p:nvSpPr>
            <p:cNvPr id="107" name="TextBox 106"/>
            <p:cNvSpPr txBox="1"/>
            <p:nvPr/>
          </p:nvSpPr>
          <p:spPr>
            <a:xfrm>
              <a:off x="11128352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1840777" y="794756"/>
              <a:ext cx="5865046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MPEG Immersive Video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390768" y="354232"/>
              <a:ext cx="6670647" cy="430099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1082994" y="4495066"/>
              <a:ext cx="4780712" cy="1315383"/>
              <a:chOff x="2241918" y="4065333"/>
              <a:chExt cx="4780712" cy="1315383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4638728" y="4065333"/>
                <a:ext cx="2383902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SD with Advanced Interactivity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2241918" y="5020716"/>
                <a:ext cx="2885813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Smart Contracts for Media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1315492" y="1564979"/>
              <a:ext cx="4695740" cy="34510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 PCC v.2 (advanced compression tools)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390769" y="1153259"/>
              <a:ext cx="4312831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94778" y="3962770"/>
              <a:ext cx="4808535" cy="309375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Omnidirectional </a:t>
              </a:r>
              <a:r>
                <a:rPr lang="en-GB" sz="1200" dirty="0" err="1"/>
                <a:t>MediA</a:t>
              </a:r>
              <a:r>
                <a:rPr lang="en-GB" sz="1200" dirty="0"/>
                <a:t> Format (OMAF) v.3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1840777" y="4808844"/>
              <a:ext cx="3582057" cy="281251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10594548" y="5379835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336635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DA26092-9A57-4C05-AE31-D7BC0D2150CA}"/>
                </a:ext>
              </a:extLst>
            </p:cNvPr>
            <p:cNvSpPr txBox="1"/>
            <p:nvPr/>
          </p:nvSpPr>
          <p:spPr>
            <a:xfrm>
              <a:off x="1390768" y="6272835"/>
              <a:ext cx="3947151" cy="413173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Genome Compression v.2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D3CDA8D-553D-44A1-91B1-B519F33F547D}"/>
                </a:ext>
              </a:extLst>
            </p:cNvPr>
            <p:cNvSpPr txBox="1"/>
            <p:nvPr/>
          </p:nvSpPr>
          <p:spPr>
            <a:xfrm>
              <a:off x="3003218" y="5937720"/>
              <a:ext cx="1970338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i="0" dirty="0"/>
                <a:t>NNC for Multimedia v.2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1778500" y="2206877"/>
              <a:ext cx="276103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Feature-rich variable colour fonts</a:t>
              </a:r>
            </a:p>
          </p:txBody>
        </p: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1606089" y="5149331"/>
            <a:ext cx="4016480" cy="28222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400377" y="2747442"/>
            <a:ext cx="6231605" cy="350661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2518409" y="4330175"/>
            <a:ext cx="2738537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Immersive Multi-User Interactivity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B240F1-A094-4A48-B40A-06ED379B3DBD}"/>
              </a:ext>
            </a:extLst>
          </p:cNvPr>
          <p:cNvSpPr txBox="1"/>
          <p:nvPr/>
        </p:nvSpPr>
        <p:spPr>
          <a:xfrm>
            <a:off x="1387045" y="3701508"/>
            <a:ext cx="2383902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34BB83-1B76-C514-1469-AC2E94683AFF}"/>
              </a:ext>
            </a:extLst>
          </p:cNvPr>
          <p:cNvSpPr txBox="1"/>
          <p:nvPr/>
        </p:nvSpPr>
        <p:spPr>
          <a:xfrm>
            <a:off x="1742814" y="5448061"/>
            <a:ext cx="5552755" cy="417932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Holographic media to renderers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E24CA4-E5FF-5A13-C0A0-B9375AFE7419}"/>
              </a:ext>
            </a:extLst>
          </p:cNvPr>
          <p:cNvSpPr txBox="1"/>
          <p:nvPr/>
        </p:nvSpPr>
        <p:spPr>
          <a:xfrm>
            <a:off x="3304410" y="3847050"/>
            <a:ext cx="3114294" cy="35066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Redundant Encoding and Packaging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0C86FC-B86B-B1A3-037F-2A8FB4625AE8}"/>
              </a:ext>
            </a:extLst>
          </p:cNvPr>
          <p:cNvSpPr txBox="1"/>
          <p:nvPr/>
        </p:nvSpPr>
        <p:spPr>
          <a:xfrm>
            <a:off x="658863" y="3004291"/>
            <a:ext cx="4455681" cy="40901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 v.1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05C84-8F42-2136-E4E1-04469A961741}"/>
              </a:ext>
            </a:extLst>
          </p:cNvPr>
          <p:cNvSpPr txBox="1"/>
          <p:nvPr/>
        </p:nvSpPr>
        <p:spPr>
          <a:xfrm>
            <a:off x="2297889" y="3260489"/>
            <a:ext cx="4120814" cy="367679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Carriage of Haptics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B9E658-3BA8-5423-8D48-367DEF92F6E3}"/>
              </a:ext>
            </a:extLst>
          </p:cNvPr>
          <p:cNvSpPr txBox="1"/>
          <p:nvPr/>
        </p:nvSpPr>
        <p:spPr>
          <a:xfrm>
            <a:off x="552778" y="2091376"/>
            <a:ext cx="4312831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LIDAR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9496682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153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8167227" y="445529"/>
            <a:ext cx="307771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8610646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151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9053264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152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28C3EB-74E2-4497-3439-78AF0F0D4C43}"/>
              </a:ext>
            </a:extLst>
          </p:cNvPr>
          <p:cNvSpPr txBox="1"/>
          <p:nvPr/>
        </p:nvSpPr>
        <p:spPr>
          <a:xfrm>
            <a:off x="1694483" y="3480284"/>
            <a:ext cx="5256916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Open Font Format v.5</a:t>
            </a:r>
          </a:p>
        </p:txBody>
      </p:sp>
    </p:spTree>
    <p:extLst>
      <p:ext uri="{BB962C8B-B14F-4D97-AF65-F5344CB8AC3E}">
        <p14:creationId xmlns:p14="http://schemas.microsoft.com/office/powerpoint/2010/main" val="1412895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2487" y="43847"/>
            <a:ext cx="5964195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(ISO/IEC 23090)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278" y="1827775"/>
            <a:ext cx="5964195" cy="478308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chemeClr val="accent3"/>
                </a:solidFill>
              </a:rPr>
              <a:t>Parts</a:t>
            </a:r>
            <a:r>
              <a:rPr lang="en-US" dirty="0"/>
              <a:t>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Architectures for Immersive Media (Technical Report)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Omnidirectional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MediA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Format (OMAF)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Versatile Video Coding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Immersive Audio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Video-based Point Cloud Compression (V-PCC)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Metrics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Metadata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Geometry-based Point Cloud Compression (G-PCC)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Video Point Cloud Data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Implementation Guidelines for 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Immersive Video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Decoding Interface for Immersive Media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Scene Description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testing for versatile video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versatile video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and conformance for OMAF</a:t>
            </a:r>
          </a:p>
          <a:p>
            <a:pPr marL="400034" lvl="1" indent="0">
              <a:buNone/>
            </a:pPr>
            <a:endParaRPr lang="en-CA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CA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400034" lvl="1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9A5647-2943-014E-8F55-12F60638DEA3}"/>
              </a:ext>
            </a:extLst>
          </p:cNvPr>
          <p:cNvSpPr txBox="1"/>
          <p:nvPr/>
        </p:nvSpPr>
        <p:spPr>
          <a:xfrm>
            <a:off x="2113011" y="939108"/>
            <a:ext cx="8241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</a:rPr>
              <a:t>Coded Representation of Immersive Media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0FA8803-CAEC-9140-B685-B94892D4E37B}"/>
              </a:ext>
            </a:extLst>
          </p:cNvPr>
          <p:cNvSpPr txBox="1">
            <a:spLocks/>
          </p:cNvSpPr>
          <p:nvPr/>
        </p:nvSpPr>
        <p:spPr>
          <a:xfrm>
            <a:off x="5636800" y="1832965"/>
            <a:ext cx="6594389" cy="4791329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1200" b="1" dirty="0">
                <a:solidFill>
                  <a:schemeClr val="accent3"/>
                </a:solidFill>
              </a:rPr>
              <a:t>Parts</a:t>
            </a:r>
            <a:r>
              <a:rPr lang="en-US" sz="11200" dirty="0"/>
              <a:t>: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CA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geometry-based point cloud compression data 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V-PCC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V-PCC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G-PCC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G-PCC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MPEG Immersive Video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CA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Scene Description for MPEG Media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US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carriage of  V-PCC data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carriage of G-PCC data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US" sz="6000" dirty="0">
                <a:solidFill>
                  <a:schemeClr val="tx1"/>
                </a:solidFill>
              </a:rPr>
              <a:t>Media, renderers, and game engines for render- based systems and applications </a:t>
            </a:r>
            <a:endParaRPr lang="en-GB" sz="6000" dirty="0">
              <a:solidFill>
                <a:schemeClr val="tx1"/>
              </a:solidFill>
            </a:endParaRPr>
          </a:p>
          <a:p>
            <a:pPr marL="1374775" lvl="1" indent="-1143000">
              <a:buFont typeface="+mj-lt"/>
              <a:buAutoNum type="arabicPeriod" startAt="18"/>
            </a:pPr>
            <a:r>
              <a:rPr lang="en-US" sz="6000" dirty="0">
                <a:solidFill>
                  <a:schemeClr val="tx1"/>
                </a:solidFill>
              </a:rPr>
              <a:t>Efficient 3D graphics media representation for render-based systems and applications 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US" sz="6000" dirty="0">
                <a:solidFill>
                  <a:schemeClr val="tx1"/>
                </a:solidFill>
              </a:rPr>
              <a:t>Dynamic mesh coding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US" sz="6000" dirty="0">
                <a:solidFill>
                  <a:schemeClr val="tx1"/>
                </a:solidFill>
              </a:rPr>
              <a:t>Low latency, low complexity codec for LiDAR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US" sz="6000" dirty="0">
                <a:solidFill>
                  <a:schemeClr val="tx1"/>
                </a:solidFill>
              </a:rPr>
              <a:t>Haptics Coding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US" sz="6000" dirty="0">
                <a:solidFill>
                  <a:schemeClr val="tx1"/>
                </a:solidFill>
              </a:rPr>
              <a:t>Carriage of haptics data</a:t>
            </a:r>
          </a:p>
          <a:p>
            <a:pPr marL="1374775" lvl="1" indent="-1143000">
              <a:buFont typeface="+mj-lt"/>
              <a:buAutoNum type="arabicPeriod" startAt="18"/>
            </a:pPr>
            <a:r>
              <a:rPr lang="en-US" sz="6000" dirty="0">
                <a:solidFill>
                  <a:schemeClr val="tx1"/>
                </a:solidFill>
              </a:rPr>
              <a:t>Conformance and reference software for haptics coding</a:t>
            </a:r>
          </a:p>
          <a:p>
            <a:pPr marL="400034" lvl="1" indent="0">
              <a:buNone/>
            </a:pPr>
            <a:endParaRPr lang="en-GB" sz="27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605957-75BB-4D4F-B8DF-D8623256BB2D}"/>
              </a:ext>
            </a:extLst>
          </p:cNvPr>
          <p:cNvSpPr txBox="1"/>
          <p:nvPr/>
        </p:nvSpPr>
        <p:spPr>
          <a:xfrm>
            <a:off x="284205" y="247135"/>
            <a:ext cx="1828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 example of our current activities</a:t>
            </a:r>
          </a:p>
        </p:txBody>
      </p:sp>
    </p:spTree>
    <p:extLst>
      <p:ext uri="{BB962C8B-B14F-4D97-AF65-F5344CB8AC3E}">
        <p14:creationId xmlns:p14="http://schemas.microsoft.com/office/powerpoint/2010/main" val="17414625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71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0862C1-79FD-8A44-A945-F95991C7B094}"/>
              </a:ext>
            </a:extLst>
          </p:cNvPr>
          <p:cNvSpPr txBox="1">
            <a:spLocks/>
          </p:cNvSpPr>
          <p:nvPr/>
        </p:nvSpPr>
        <p:spPr>
          <a:xfrm>
            <a:off x="2209800" y="4464028"/>
            <a:ext cx="9144000" cy="164149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300" b="1" dirty="0"/>
              <a:t>MPEG </a:t>
            </a:r>
            <a:r>
              <a:rPr lang="nl-NL" sz="5300" b="1" dirty="0" err="1"/>
              <a:t>Standardization</a:t>
            </a:r>
            <a:r>
              <a:rPr lang="nl-NL" sz="5300" b="1" dirty="0"/>
              <a:t> </a:t>
            </a:r>
            <a:r>
              <a:rPr lang="nl-NL" sz="5300" b="1" dirty="0" err="1"/>
              <a:t>Roadmap</a:t>
            </a:r>
            <a:br>
              <a:rPr lang="nl-NL" sz="5300" b="1" dirty="0"/>
            </a:br>
            <a:r>
              <a:rPr lang="nl-NL" sz="5300" b="1" dirty="0" err="1"/>
              <a:t>January</a:t>
            </a:r>
            <a:r>
              <a:rPr lang="nl-NL" sz="5300" b="1" dirty="0"/>
              <a:t> 2023</a:t>
            </a:r>
          </a:p>
        </p:txBody>
      </p:sp>
      <p:pic>
        <p:nvPicPr>
          <p:cNvPr id="5" name="Picture 2" descr="https://encrypted-tbn0.gstatic.com/images?q=tbn:ANd9GcT0AI-_7G94ROplDuvmYwLoBt9at9CsdfUyvTr7lYZvaOOG7DqtkQsfPn4">
            <a:extLst>
              <a:ext uri="{FF2B5EF4-FFF2-40B4-BE49-F238E27FC236}">
                <a16:creationId xmlns:a16="http://schemas.microsoft.com/office/drawing/2014/main" id="{42FB4228-BB95-4A4D-923A-546452003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1" y="643464"/>
            <a:ext cx="8162924" cy="234342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13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Why a standardization roadmap?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725" y="1825625"/>
            <a:ext cx="10233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has created, and is still producing, media standards that enable </a:t>
            </a:r>
            <a:r>
              <a:rPr lang="en-GB" sz="3200" b="1" dirty="0">
                <a:solidFill>
                  <a:schemeClr val="accent3"/>
                </a:solidFill>
              </a:rPr>
              <a:t>huge markets to flourish</a:t>
            </a:r>
          </a:p>
          <a:p>
            <a:pPr marL="0" indent="0">
              <a:buNone/>
            </a:pPr>
            <a:endParaRPr lang="en-GB" sz="3200" b="1" dirty="0">
              <a:solidFill>
                <a:schemeClr val="accent3"/>
              </a:solidFill>
            </a:endParaRP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works on </a:t>
            </a:r>
            <a:r>
              <a:rPr lang="en-GB" b="1" dirty="0">
                <a:solidFill>
                  <a:schemeClr val="accent3"/>
                </a:solidFill>
              </a:rPr>
              <a:t>requirements from industry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Many industries are represented in MPEG, but not all of </a:t>
            </a:r>
            <a:r>
              <a:rPr lang="en-GB" b="1" dirty="0">
                <a:solidFill>
                  <a:schemeClr val="accent3"/>
                </a:solidFill>
              </a:rPr>
              <a:t>MPEG’s customers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can or need to participate in the process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wants to inform its customers about its </a:t>
            </a:r>
            <a:r>
              <a:rPr lang="en-GB" b="1" dirty="0">
                <a:solidFill>
                  <a:schemeClr val="accent3"/>
                </a:solidFill>
              </a:rPr>
              <a:t>long-term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3"/>
                </a:solidFill>
              </a:rPr>
              <a:t>plans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b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(~ 5 years out)</a:t>
            </a:r>
          </a:p>
          <a:p>
            <a:r>
              <a:rPr lang="en-GB" b="1" dirty="0">
                <a:solidFill>
                  <a:schemeClr val="accent3"/>
                </a:solidFill>
              </a:rPr>
              <a:t>MPEG collects feedback and requirements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from these customers</a:t>
            </a:r>
          </a:p>
        </p:txBody>
      </p:sp>
    </p:spTree>
    <p:extLst>
      <p:ext uri="{BB962C8B-B14F-4D97-AF65-F5344CB8AC3E}">
        <p14:creationId xmlns:p14="http://schemas.microsoft.com/office/powerpoint/2010/main" val="428607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82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EF19631-9E44-477F-BB5E-4F394E6D7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384" y="0"/>
            <a:ext cx="7534655" cy="6858000"/>
          </a:xfrm>
          <a:prstGeom prst="rect">
            <a:avLst/>
          </a:prstGeom>
          <a:solidFill>
            <a:schemeClr val="tx2">
              <a:alpha val="15000"/>
            </a:schemeClr>
          </a:solidFill>
          <a:ln>
            <a:noFill/>
          </a:ln>
          <a:effectLst>
            <a:innerShdw blurRad="139700" dist="50800" dir="54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C2C036CA-B232-4189-916E-AEC4F90C93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8040" y="1"/>
            <a:ext cx="4643959" cy="6857996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143257" y="638175"/>
            <a:ext cx="3417713" cy="55387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>
                <a:latin typeface="+mj-lt"/>
                <a:ea typeface="+mj-ea"/>
                <a:cs typeface="+mj-cs"/>
              </a:rPr>
              <a:t>MPEG is a community of over 1000 global experts</a:t>
            </a:r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7DBDFD50-BFAE-40AF-9A5E-05DE753BCC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6314144"/>
              </p:ext>
            </p:extLst>
          </p:nvPr>
        </p:nvGraphicFramePr>
        <p:xfrm>
          <a:off x="627291" y="638175"/>
          <a:ext cx="6312150" cy="5538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43233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 descr="A person in a suit and tie&#10;&#10;Description automatically generated with medium confidence">
            <a:extLst>
              <a:ext uri="{FF2B5EF4-FFF2-40B4-BE49-F238E27FC236}">
                <a16:creationId xmlns:a16="http://schemas.microsoft.com/office/drawing/2014/main" id="{D92B5F2C-ED1A-3E40-87C6-F21947DE10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0056" y="4369582"/>
            <a:ext cx="933841" cy="933841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Schuyler QuackenbushWG6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26090"/>
            <a:ext cx="1831238" cy="742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Coding for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and Haptics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195003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58206" y="2159001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245000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717265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711833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B93A8DBA-D27D-BD41-B0EF-9BCFBBB5B232}"/>
              </a:ext>
            </a:extLst>
          </p:cNvPr>
          <p:cNvSpPr/>
          <p:nvPr/>
        </p:nvSpPr>
        <p:spPr>
          <a:xfrm>
            <a:off x="10506409" y="3570746"/>
            <a:ext cx="1629502" cy="8033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</a:t>
            </a:r>
            <a:r>
              <a:rPr lang="en-US" sz="1400" i="1" dirty="0">
                <a:solidFill>
                  <a:schemeClr val="bg1"/>
                </a:solidFill>
              </a:rPr>
              <a:t>4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JPEG and MPEG collaboration</a:t>
            </a:r>
          </a:p>
        </p:txBody>
      </p:sp>
      <p:pic>
        <p:nvPicPr>
          <p:cNvPr id="103" name="Picture 102" descr="A picture containing person, person, wearing, smiling&#10;&#10;Description automatically generated">
            <a:extLst>
              <a:ext uri="{FF2B5EF4-FFF2-40B4-BE49-F238E27FC236}">
                <a16:creationId xmlns:a16="http://schemas.microsoft.com/office/drawing/2014/main" id="{60BAC5FE-1218-DA42-99B6-809077C8BD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03712" y="3390634"/>
            <a:ext cx="805160" cy="1090320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283E05DA-AC58-974A-8626-DF09B03F0717}"/>
              </a:ext>
            </a:extLst>
          </p:cNvPr>
          <p:cNvSpPr txBox="1"/>
          <p:nvPr/>
        </p:nvSpPr>
        <p:spPr>
          <a:xfrm>
            <a:off x="8438752" y="3408583"/>
            <a:ext cx="10128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Peter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Schelkens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AG4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262071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71ED512-0F89-4443-9288-F741EBD985BA}"/>
              </a:ext>
            </a:extLst>
          </p:cNvPr>
          <p:cNvCxnSpPr>
            <a:cxnSpLocks/>
          </p:cNvCxnSpPr>
          <p:nvPr/>
        </p:nvCxnSpPr>
        <p:spPr>
          <a:xfrm flipH="1">
            <a:off x="10211314" y="4006598"/>
            <a:ext cx="301057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5187702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43769" y="4576892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</p:spTree>
    <p:extLst>
      <p:ext uri="{BB962C8B-B14F-4D97-AF65-F5344CB8AC3E}">
        <p14:creationId xmlns:p14="http://schemas.microsoft.com/office/powerpoint/2010/main" val="834663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who and what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097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CDB5766-D3EC-AE41-8D26-2493958430BA}"/>
              </a:ext>
            </a:extLst>
          </p:cNvPr>
          <p:cNvCxnSpPr>
            <a:cxnSpLocks/>
          </p:cNvCxnSpPr>
          <p:nvPr/>
        </p:nvCxnSpPr>
        <p:spPr>
          <a:xfrm>
            <a:off x="11586752" y="130532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29903EE9-EA5C-6E48-A67E-BDF44CD9D4A3}"/>
              </a:ext>
            </a:extLst>
          </p:cNvPr>
          <p:cNvCxnSpPr>
            <a:cxnSpLocks/>
          </p:cNvCxnSpPr>
          <p:nvPr/>
        </p:nvCxnSpPr>
        <p:spPr>
          <a:xfrm>
            <a:off x="9981796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3A7A2E7-C874-0F49-970A-13EAD66BFCAD}"/>
              </a:ext>
            </a:extLst>
          </p:cNvPr>
          <p:cNvCxnSpPr>
            <a:cxnSpLocks/>
          </p:cNvCxnSpPr>
          <p:nvPr/>
        </p:nvCxnSpPr>
        <p:spPr>
          <a:xfrm>
            <a:off x="8395872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C5693A95-DA9D-0448-BD6C-0698D7030287}"/>
              </a:ext>
            </a:extLst>
          </p:cNvPr>
          <p:cNvCxnSpPr>
            <a:cxnSpLocks/>
          </p:cNvCxnSpPr>
          <p:nvPr/>
        </p:nvCxnSpPr>
        <p:spPr>
          <a:xfrm>
            <a:off x="6809958" y="1357705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579CEE27-F080-8243-89C0-17623A666CA3}"/>
              </a:ext>
            </a:extLst>
          </p:cNvPr>
          <p:cNvCxnSpPr>
            <a:cxnSpLocks/>
          </p:cNvCxnSpPr>
          <p:nvPr/>
        </p:nvCxnSpPr>
        <p:spPr>
          <a:xfrm>
            <a:off x="5190703" y="1338649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97F92D22-A7CE-AC49-83E7-656A07FA59A2}"/>
              </a:ext>
            </a:extLst>
          </p:cNvPr>
          <p:cNvCxnSpPr>
            <a:cxnSpLocks/>
          </p:cNvCxnSpPr>
          <p:nvPr/>
        </p:nvCxnSpPr>
        <p:spPr>
          <a:xfrm>
            <a:off x="3585735" y="133388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cxnSpLocks/>
            <a:stCxn id="4" idx="2"/>
          </p:cNvCxnSpPr>
          <p:nvPr/>
        </p:nvCxnSpPr>
        <p:spPr>
          <a:xfrm>
            <a:off x="349362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-7900" y="914388"/>
            <a:ext cx="7145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1572" y="908925"/>
            <a:ext cx="6922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6233" y="914388"/>
            <a:ext cx="743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4" name="Straight Connector 123"/>
          <p:cNvCxnSpPr>
            <a:cxnSpLocks/>
            <a:stCxn id="7" idx="2"/>
          </p:cNvCxnSpPr>
          <p:nvPr/>
        </p:nvCxnSpPr>
        <p:spPr>
          <a:xfrm>
            <a:off x="1996890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42789" y="914388"/>
            <a:ext cx="708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31011" y="914388"/>
            <a:ext cx="685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53859" y="914388"/>
            <a:ext cx="681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906" y="3489598"/>
            <a:ext cx="834236" cy="64326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30514" y="3299676"/>
            <a:ext cx="1102807" cy="833187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400" dirty="0">
                <a:effectLst/>
              </a:rPr>
              <a:t>MPEG-2 Video &amp; Systems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2806" y="3868044"/>
            <a:ext cx="809216" cy="4921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AVC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85301" y="2741774"/>
            <a:ext cx="1102974" cy="5337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HEVC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75005" y="4739670"/>
            <a:ext cx="1159593" cy="3886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MP4 FF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55769" y="2630492"/>
            <a:ext cx="739963" cy="495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AAC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07269" y="2442776"/>
            <a:ext cx="1088792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Internet</a:t>
            </a:r>
          </a:p>
          <a:p>
            <a:pPr algn="ctr"/>
            <a:r>
              <a:rPr lang="en-GB" sz="1400" b="1" dirty="0"/>
              <a:t>Audio 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327577" y="2188712"/>
            <a:ext cx="1297608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Digital </a:t>
            </a:r>
          </a:p>
          <a:p>
            <a:pPr algn="ctr"/>
            <a:r>
              <a:rPr lang="en-GB" sz="1400" b="1" dirty="0"/>
              <a:t>Television</a:t>
            </a:r>
          </a:p>
        </p:txBody>
      </p:sp>
      <p:cxnSp>
        <p:nvCxnSpPr>
          <p:cNvPr id="30" name="Straight Arrow Connector 29"/>
          <p:cNvCxnSpPr>
            <a:cxnSpLocks/>
            <a:stCxn id="17" idx="0"/>
            <a:endCxn id="31" idx="2"/>
          </p:cNvCxnSpPr>
          <p:nvPr/>
        </p:nvCxnSpPr>
        <p:spPr>
          <a:xfrm flipV="1">
            <a:off x="3625751" y="2287487"/>
            <a:ext cx="23525" cy="34300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2903268" y="1734844"/>
            <a:ext cx="1492015" cy="55264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Music Distribution</a:t>
            </a:r>
          </a:p>
        </p:txBody>
      </p:sp>
      <p:cxnSp>
        <p:nvCxnSpPr>
          <p:cNvPr id="36" name="Straight Arrow Connector 35"/>
          <p:cNvCxnSpPr>
            <a:cxnSpLocks/>
            <a:stCxn id="14" idx="2"/>
            <a:endCxn id="37" idx="0"/>
          </p:cNvCxnSpPr>
          <p:nvPr/>
        </p:nvCxnSpPr>
        <p:spPr>
          <a:xfrm>
            <a:off x="3654802" y="5128299"/>
            <a:ext cx="303" cy="452947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2303167" y="5581246"/>
            <a:ext cx="2703876" cy="51753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Media Storage and Streaming</a:t>
            </a:r>
            <a:endParaRPr lang="en-GB" sz="1400" b="1" dirty="0"/>
          </a:p>
        </p:txBody>
      </p:sp>
      <p:cxnSp>
        <p:nvCxnSpPr>
          <p:cNvPr id="47" name="Straight Arrow Connector 46"/>
          <p:cNvCxnSpPr>
            <a:cxnSpLocks/>
          </p:cNvCxnSpPr>
          <p:nvPr/>
        </p:nvCxnSpPr>
        <p:spPr>
          <a:xfrm flipV="1">
            <a:off x="7742960" y="2126180"/>
            <a:ext cx="2435" cy="615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377444" y="1560857"/>
            <a:ext cx="1693916" cy="61160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UHD &amp; Immersive</a:t>
            </a:r>
            <a:br>
              <a:rPr lang="en-GB" sz="1400" b="1" dirty="0"/>
            </a:br>
            <a:r>
              <a:rPr lang="en-GB" sz="1400" b="1" dirty="0"/>
              <a:t>Services</a:t>
            </a:r>
          </a:p>
        </p:txBody>
      </p:sp>
      <p:sp>
        <p:nvSpPr>
          <p:cNvPr id="88" name="Rounded Rectangle 87"/>
          <p:cNvSpPr/>
          <p:nvPr/>
        </p:nvSpPr>
        <p:spPr>
          <a:xfrm>
            <a:off x="6349872" y="5829470"/>
            <a:ext cx="2759024" cy="61221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GB" sz="1400" b="1" dirty="0"/>
              <a:t>Unified Media</a:t>
            </a:r>
            <a:br>
              <a:rPr lang="en-GB" sz="1400" b="1" dirty="0"/>
            </a:br>
            <a:r>
              <a:rPr lang="en-GB" sz="1400" b="1" dirty="0"/>
              <a:t>Streaming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24035" y="3176671"/>
            <a:ext cx="902903" cy="4950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OFF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4656308" y="2720510"/>
            <a:ext cx="1417325" cy="58898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HD Distribution</a:t>
            </a:r>
          </a:p>
        </p:txBody>
      </p:sp>
      <p:cxnSp>
        <p:nvCxnSpPr>
          <p:cNvPr id="62" name="Straight Arrow Connector 61"/>
          <p:cNvCxnSpPr>
            <a:cxnSpLocks/>
            <a:stCxn id="12" idx="0"/>
            <a:endCxn id="40" idx="2"/>
          </p:cNvCxnSpPr>
          <p:nvPr/>
        </p:nvCxnSpPr>
        <p:spPr>
          <a:xfrm flipV="1">
            <a:off x="5357414" y="3309491"/>
            <a:ext cx="7557" cy="558553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/>
            <a:stCxn id="52" idx="0"/>
            <a:endCxn id="66" idx="2"/>
          </p:cNvCxnSpPr>
          <p:nvPr/>
        </p:nvCxnSpPr>
        <p:spPr>
          <a:xfrm flipV="1">
            <a:off x="6575487" y="2629425"/>
            <a:ext cx="12688" cy="547246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5768390" y="2040511"/>
            <a:ext cx="1639569" cy="588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Custom Fonts on Web &amp; </a:t>
            </a:r>
            <a:r>
              <a:rPr lang="en-US" sz="1400" b="1" dirty="0" err="1"/>
              <a:t>DigiPub</a:t>
            </a:r>
            <a:endParaRPr lang="en-GB" sz="1400" b="1" dirty="0"/>
          </a:p>
        </p:txBody>
      </p:sp>
      <p:cxnSp>
        <p:nvCxnSpPr>
          <p:cNvPr id="86" name="Straight Arrow Connector 85"/>
          <p:cNvCxnSpPr>
            <a:cxnSpLocks/>
            <a:stCxn id="11" idx="0"/>
          </p:cNvCxnSpPr>
          <p:nvPr/>
        </p:nvCxnSpPr>
        <p:spPr>
          <a:xfrm flipV="1">
            <a:off x="2181918" y="2701009"/>
            <a:ext cx="2056" cy="598667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cxnSpLocks/>
          </p:cNvCxnSpPr>
          <p:nvPr/>
        </p:nvCxnSpPr>
        <p:spPr>
          <a:xfrm>
            <a:off x="8462277" y="4670368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8272328" y="2738254"/>
            <a:ext cx="961741" cy="53728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3D Audio</a:t>
            </a:r>
          </a:p>
        </p:txBody>
      </p:sp>
      <p:cxnSp>
        <p:nvCxnSpPr>
          <p:cNvPr id="147" name="Straight Arrow Connector 146"/>
          <p:cNvCxnSpPr>
            <a:cxnSpLocks/>
            <a:stCxn id="10" idx="0"/>
          </p:cNvCxnSpPr>
          <p:nvPr/>
        </p:nvCxnSpPr>
        <p:spPr>
          <a:xfrm flipV="1">
            <a:off x="557024" y="2955073"/>
            <a:ext cx="0" cy="53452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cxnSpLocks/>
          </p:cNvCxnSpPr>
          <p:nvPr/>
        </p:nvCxnSpPr>
        <p:spPr>
          <a:xfrm flipH="1" flipV="1">
            <a:off x="8670564" y="2116138"/>
            <a:ext cx="5174" cy="63326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CA1882E7-48AF-4414-B754-477A88AE4117}"/>
              </a:ext>
            </a:extLst>
          </p:cNvPr>
          <p:cNvSpPr txBox="1"/>
          <p:nvPr/>
        </p:nvSpPr>
        <p:spPr>
          <a:xfrm>
            <a:off x="9610020" y="908925"/>
            <a:ext cx="679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Title 1">
            <a:extLst>
              <a:ext uri="{FF2B5EF4-FFF2-40B4-BE49-F238E27FC236}">
                <a16:creationId xmlns:a16="http://schemas.microsoft.com/office/drawing/2014/main" id="{6A0F23F4-AD89-4830-A77C-4FAD3D1CAF9C}"/>
              </a:ext>
            </a:extLst>
          </p:cNvPr>
          <p:cNvSpPr txBox="1">
            <a:spLocks/>
          </p:cNvSpPr>
          <p:nvPr/>
        </p:nvSpPr>
        <p:spPr>
          <a:xfrm>
            <a:off x="1981200" y="283600"/>
            <a:ext cx="8229600" cy="1035671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Major and emerging MPEG standards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F5181761-54F4-764B-A3AB-C6624A7D7000}"/>
              </a:ext>
            </a:extLst>
          </p:cNvPr>
          <p:cNvSpPr/>
          <p:nvPr/>
        </p:nvSpPr>
        <p:spPr>
          <a:xfrm>
            <a:off x="9207503" y="1382143"/>
            <a:ext cx="2152572" cy="697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Immersive media &amp; experiences</a:t>
            </a: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FD69A27A-1ECF-F245-9384-6061F57BDAE8}"/>
              </a:ext>
            </a:extLst>
          </p:cNvPr>
          <p:cNvSpPr/>
          <p:nvPr/>
        </p:nvSpPr>
        <p:spPr>
          <a:xfrm>
            <a:off x="10999619" y="2508288"/>
            <a:ext cx="962510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Immersive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Audio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B0196E2-F9D6-0445-9FF4-463D044FB190}"/>
              </a:ext>
            </a:extLst>
          </p:cNvPr>
          <p:cNvCxnSpPr>
            <a:cxnSpLocks/>
          </p:cNvCxnSpPr>
          <p:nvPr/>
        </p:nvCxnSpPr>
        <p:spPr>
          <a:xfrm flipV="1">
            <a:off x="11195316" y="2051314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0DB8DD8B-5D75-2347-BD7D-BE926E9282CE}"/>
              </a:ext>
            </a:extLst>
          </p:cNvPr>
          <p:cNvSpPr/>
          <p:nvPr/>
        </p:nvSpPr>
        <p:spPr>
          <a:xfrm>
            <a:off x="8946338" y="4360222"/>
            <a:ext cx="1764533" cy="546281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Immersive </a:t>
            </a:r>
          </a:p>
          <a:p>
            <a:pPr algn="ctr"/>
            <a:r>
              <a:rPr lang="en-GB" sz="1400" b="1" dirty="0"/>
              <a:t>Visual Media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785A8C13-CDC1-B340-B6AB-5B52AFEF8B17}"/>
              </a:ext>
            </a:extLst>
          </p:cNvPr>
          <p:cNvCxnSpPr>
            <a:cxnSpLocks/>
          </p:cNvCxnSpPr>
          <p:nvPr/>
        </p:nvCxnSpPr>
        <p:spPr>
          <a:xfrm flipV="1">
            <a:off x="9377931" y="2080057"/>
            <a:ext cx="0" cy="228016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E7409EF6-EA9F-C64B-B15D-73631B69B91F}"/>
              </a:ext>
            </a:extLst>
          </p:cNvPr>
          <p:cNvSpPr txBox="1"/>
          <p:nvPr/>
        </p:nvSpPr>
        <p:spPr>
          <a:xfrm>
            <a:off x="11246690" y="905211"/>
            <a:ext cx="680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8788358-8A3B-8443-8550-2F613789220C}"/>
              </a:ext>
            </a:extLst>
          </p:cNvPr>
          <p:cNvSpPr txBox="1"/>
          <p:nvPr/>
        </p:nvSpPr>
        <p:spPr>
          <a:xfrm>
            <a:off x="8679002" y="5392768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VVC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B8342ACE-D55B-3A4A-9CA2-C6A2543E982A}"/>
              </a:ext>
            </a:extLst>
          </p:cNvPr>
          <p:cNvCxnSpPr>
            <a:cxnSpLocks/>
          </p:cNvCxnSpPr>
          <p:nvPr/>
        </p:nvCxnSpPr>
        <p:spPr>
          <a:xfrm flipV="1">
            <a:off x="9224438" y="4843660"/>
            <a:ext cx="10290" cy="549108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6C5FE16A-681F-E14F-ABC0-02B4BFA3D381}"/>
              </a:ext>
            </a:extLst>
          </p:cNvPr>
          <p:cNvSpPr txBox="1"/>
          <p:nvPr/>
        </p:nvSpPr>
        <p:spPr>
          <a:xfrm>
            <a:off x="9173641" y="5933443"/>
            <a:ext cx="1002850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MIV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E509B774-F8AA-244E-B1F3-E7BCD9549774}"/>
              </a:ext>
            </a:extLst>
          </p:cNvPr>
          <p:cNvCxnSpPr>
            <a:cxnSpLocks/>
          </p:cNvCxnSpPr>
          <p:nvPr/>
        </p:nvCxnSpPr>
        <p:spPr>
          <a:xfrm flipV="1">
            <a:off x="9600002" y="4906505"/>
            <a:ext cx="10431" cy="1005500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ounded Rectangle 144">
            <a:extLst>
              <a:ext uri="{FF2B5EF4-FFF2-40B4-BE49-F238E27FC236}">
                <a16:creationId xmlns:a16="http://schemas.microsoft.com/office/drawing/2014/main" id="{3A70F24E-7E90-5944-B6AB-BF033303540B}"/>
              </a:ext>
            </a:extLst>
          </p:cNvPr>
          <p:cNvSpPr/>
          <p:nvPr/>
        </p:nvSpPr>
        <p:spPr>
          <a:xfrm>
            <a:off x="10212559" y="5912005"/>
            <a:ext cx="1090134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Point Cloud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Compression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679A8B1D-44B7-7A4D-B4F3-F6B4D6B5A089}"/>
              </a:ext>
            </a:extLst>
          </p:cNvPr>
          <p:cNvCxnSpPr>
            <a:cxnSpLocks/>
          </p:cNvCxnSpPr>
          <p:nvPr/>
        </p:nvCxnSpPr>
        <p:spPr>
          <a:xfrm flipV="1">
            <a:off x="10300008" y="4843659"/>
            <a:ext cx="1" cy="106834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8B6DAE3D-9301-9945-81F8-BFD9B0D05991}"/>
              </a:ext>
            </a:extLst>
          </p:cNvPr>
          <p:cNvSpPr/>
          <p:nvPr/>
        </p:nvSpPr>
        <p:spPr>
          <a:xfrm>
            <a:off x="10694548" y="3623498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Haptics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5FC7F6BD-6D95-9C44-BBC3-C0337244BFA4}"/>
              </a:ext>
            </a:extLst>
          </p:cNvPr>
          <p:cNvCxnSpPr>
            <a:cxnSpLocks/>
          </p:cNvCxnSpPr>
          <p:nvPr/>
        </p:nvCxnSpPr>
        <p:spPr>
          <a:xfrm flipV="1">
            <a:off x="10643404" y="2051314"/>
            <a:ext cx="0" cy="1074249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ounded Rectangle 150">
            <a:extLst>
              <a:ext uri="{FF2B5EF4-FFF2-40B4-BE49-F238E27FC236}">
                <a16:creationId xmlns:a16="http://schemas.microsoft.com/office/drawing/2014/main" id="{38407CED-4222-6A4B-A5B2-825B03A245C0}"/>
              </a:ext>
            </a:extLst>
          </p:cNvPr>
          <p:cNvSpPr/>
          <p:nvPr/>
        </p:nvSpPr>
        <p:spPr>
          <a:xfrm>
            <a:off x="9823877" y="3060884"/>
            <a:ext cx="998327" cy="54628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Scene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Description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6F1853B-BBB2-BA40-94E8-BEDC0465F4EC}"/>
              </a:ext>
            </a:extLst>
          </p:cNvPr>
          <p:cNvCxnSpPr>
            <a:cxnSpLocks/>
          </p:cNvCxnSpPr>
          <p:nvPr/>
        </p:nvCxnSpPr>
        <p:spPr>
          <a:xfrm flipV="1">
            <a:off x="10944808" y="2051314"/>
            <a:ext cx="0" cy="161182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5B39BD91-EF74-634B-8837-DE5C05023E67}"/>
              </a:ext>
            </a:extLst>
          </p:cNvPr>
          <p:cNvSpPr txBox="1"/>
          <p:nvPr/>
        </p:nvSpPr>
        <p:spPr>
          <a:xfrm>
            <a:off x="6866204" y="4194345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CICP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FD236FC-5541-D94C-A220-AB759353A5DD}"/>
              </a:ext>
            </a:extLst>
          </p:cNvPr>
          <p:cNvSpPr txBox="1"/>
          <p:nvPr/>
        </p:nvSpPr>
        <p:spPr>
          <a:xfrm>
            <a:off x="7918728" y="4189581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CMAF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08BE390-B1D2-3E4A-8E0D-43B6FC301295}"/>
              </a:ext>
            </a:extLst>
          </p:cNvPr>
          <p:cNvCxnSpPr>
            <a:cxnSpLocks/>
          </p:cNvCxnSpPr>
          <p:nvPr/>
        </p:nvCxnSpPr>
        <p:spPr>
          <a:xfrm>
            <a:off x="7428813" y="465131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09518C50-F260-124E-8456-2EB6EC4F497A}"/>
              </a:ext>
            </a:extLst>
          </p:cNvPr>
          <p:cNvSpPr txBox="1"/>
          <p:nvPr/>
        </p:nvSpPr>
        <p:spPr>
          <a:xfrm>
            <a:off x="5804160" y="4189577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DASH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AA454325-4879-D141-9E10-E0B436354AD3}"/>
              </a:ext>
            </a:extLst>
          </p:cNvPr>
          <p:cNvCxnSpPr>
            <a:cxnSpLocks/>
          </p:cNvCxnSpPr>
          <p:nvPr/>
        </p:nvCxnSpPr>
        <p:spPr>
          <a:xfrm>
            <a:off x="6566795" y="466083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01A7D002-79D1-384C-9E01-078299879706}"/>
              </a:ext>
            </a:extLst>
          </p:cNvPr>
          <p:cNvSpPr txBox="1"/>
          <p:nvPr/>
        </p:nvSpPr>
        <p:spPr>
          <a:xfrm>
            <a:off x="10413070" y="5384527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NNC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A7CB39B-70DB-2642-A0CF-F3BDAF02B8D9}"/>
              </a:ext>
            </a:extLst>
          </p:cNvPr>
          <p:cNvCxnSpPr>
            <a:cxnSpLocks/>
          </p:cNvCxnSpPr>
          <p:nvPr/>
        </p:nvCxnSpPr>
        <p:spPr>
          <a:xfrm flipV="1">
            <a:off x="10561020" y="4835419"/>
            <a:ext cx="0" cy="557349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C97D1D4E-16D0-4A51-9F97-D6A106A468A1}"/>
              </a:ext>
            </a:extLst>
          </p:cNvPr>
          <p:cNvSpPr/>
          <p:nvPr/>
        </p:nvSpPr>
        <p:spPr>
          <a:xfrm>
            <a:off x="9632101" y="2482674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OMAF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5331D4C3-222E-2225-AC5C-5721CB802413}"/>
              </a:ext>
            </a:extLst>
          </p:cNvPr>
          <p:cNvCxnSpPr>
            <a:cxnSpLocks/>
          </p:cNvCxnSpPr>
          <p:nvPr/>
        </p:nvCxnSpPr>
        <p:spPr>
          <a:xfrm flipV="1">
            <a:off x="10302690" y="2046958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413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39075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21529</TotalTime>
  <Words>1121</Words>
  <Application>Microsoft Macintosh PowerPoint</Application>
  <PresentationFormat>Widescreen</PresentationFormat>
  <Paragraphs>346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Corbel</vt:lpstr>
      <vt:lpstr>Times New Roman</vt:lpstr>
      <vt:lpstr>Depth</vt:lpstr>
      <vt:lpstr>INTERNATIONAL ORGANISATION FOR STANDARDISATION ORGANISATION INTERNATIONALE DE NORMALISATION ISO/IEC JTC 1/SC 29/WG 2 MPEG TECHNICAL REQUIREMENTS   ISO/IEC JTC 1/SC 29/WG 2 N00274  Online – January 2023</vt:lpstr>
      <vt:lpstr>PowerPoint Presentation</vt:lpstr>
      <vt:lpstr>Why a standardization roadmap?</vt:lpstr>
      <vt:lpstr>What is in the roadmap document?</vt:lpstr>
      <vt:lpstr>PowerPoint Presentation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Roadmap shaped by significant developments</vt:lpstr>
      <vt:lpstr>Near-term planning</vt:lpstr>
      <vt:lpstr>PowerPoint Presentation</vt:lpstr>
      <vt:lpstr>MPEG-I (ISO/IEC 23090)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Igor Curcio (Nokia)</cp:lastModifiedBy>
  <cp:revision>358</cp:revision>
  <dcterms:created xsi:type="dcterms:W3CDTF">2018-01-20T11:00:54Z</dcterms:created>
  <dcterms:modified xsi:type="dcterms:W3CDTF">2023-01-29T00:13:20Z</dcterms:modified>
</cp:coreProperties>
</file>