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428" r:id="rId2"/>
    <p:sldId id="396" r:id="rId3"/>
    <p:sldId id="397" r:id="rId4"/>
    <p:sldId id="414" r:id="rId5"/>
    <p:sldId id="415" r:id="rId6"/>
    <p:sldId id="417" r:id="rId7"/>
    <p:sldId id="386" r:id="rId8"/>
    <p:sldId id="387" r:id="rId9"/>
    <p:sldId id="388" r:id="rId10"/>
    <p:sldId id="389" r:id="rId11"/>
    <p:sldId id="393" r:id="rId12"/>
    <p:sldId id="394" r:id="rId13"/>
    <p:sldId id="362" r:id="rId14"/>
    <p:sldId id="363" r:id="rId15"/>
    <p:sldId id="422" r:id="rId16"/>
    <p:sldId id="365" r:id="rId17"/>
    <p:sldId id="366" r:id="rId18"/>
    <p:sldId id="368" r:id="rId19"/>
    <p:sldId id="369" r:id="rId20"/>
    <p:sldId id="395" r:id="rId21"/>
    <p:sldId id="381" r:id="rId22"/>
    <p:sldId id="407" r:id="rId23"/>
    <p:sldId id="424" r:id="rId24"/>
    <p:sldId id="420" r:id="rId25"/>
    <p:sldId id="421" r:id="rId26"/>
    <p:sldId id="410" r:id="rId27"/>
    <p:sldId id="398" r:id="rId28"/>
    <p:sldId id="403" r:id="rId29"/>
    <p:sldId id="405" r:id="rId30"/>
    <p:sldId id="425" r:id="rId31"/>
    <p:sldId id="400" r:id="rId32"/>
    <p:sldId id="404" r:id="rId33"/>
    <p:sldId id="399" r:id="rId34"/>
    <p:sldId id="401" r:id="rId35"/>
    <p:sldId id="335" r:id="rId36"/>
  </p:sldIdLst>
  <p:sldSz cx="10080625" cy="7559675"/>
  <p:notesSz cx="7772400" cy="10058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7F3F4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4" autoAdjust="0"/>
    <p:restoredTop sz="95382" autoAdjust="0"/>
  </p:normalViewPr>
  <p:slideViewPr>
    <p:cSldViewPr>
      <p:cViewPr varScale="1">
        <p:scale>
          <a:sx n="75" d="100"/>
          <a:sy n="75" d="100"/>
        </p:scale>
        <p:origin x="843" y="48"/>
      </p:cViewPr>
      <p:guideLst>
        <p:guide orient="horz" pos="2381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306216A-BE54-4199-BC2B-B114E4F656C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3686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C8A2DF9-3C4F-4E4E-90CE-2BF01842C96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402138" y="0"/>
            <a:ext cx="33686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8746C066-9447-4A9D-91FB-39168810749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53575"/>
            <a:ext cx="33686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8D8821A0-B40A-4F5D-85D2-F3D43B576CD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402138" y="9553575"/>
            <a:ext cx="33686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942DE89-468B-4AED-8332-3E093EC413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>
            <a:extLst>
              <a:ext uri="{FF2B5EF4-FFF2-40B4-BE49-F238E27FC236}">
                <a16:creationId xmlns:a16="http://schemas.microsoft.com/office/drawing/2014/main" id="{1132361E-A6CE-4E07-B661-562FB8E82A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2051" name="AutoShape 3">
            <a:extLst>
              <a:ext uri="{FF2B5EF4-FFF2-40B4-BE49-F238E27FC236}">
                <a16:creationId xmlns:a16="http://schemas.microsoft.com/office/drawing/2014/main" id="{550ECC82-9084-4BB0-8A51-221EA8F02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2052" name="AutoShape 4">
            <a:extLst>
              <a:ext uri="{FF2B5EF4-FFF2-40B4-BE49-F238E27FC236}">
                <a16:creationId xmlns:a16="http://schemas.microsoft.com/office/drawing/2014/main" id="{EB7E8E5D-7DB0-4E86-A073-F9030B881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2053" name="AutoShape 5">
            <a:extLst>
              <a:ext uri="{FF2B5EF4-FFF2-40B4-BE49-F238E27FC236}">
                <a16:creationId xmlns:a16="http://schemas.microsoft.com/office/drawing/2014/main" id="{AE59B824-C0D6-42D3-8EEC-C5BDA514A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2054" name="AutoShape 6">
            <a:extLst>
              <a:ext uri="{FF2B5EF4-FFF2-40B4-BE49-F238E27FC236}">
                <a16:creationId xmlns:a16="http://schemas.microsoft.com/office/drawing/2014/main" id="{DC3A5FC8-17F8-4FE5-B056-AAD59D646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2055" name="AutoShape 7">
            <a:extLst>
              <a:ext uri="{FF2B5EF4-FFF2-40B4-BE49-F238E27FC236}">
                <a16:creationId xmlns:a16="http://schemas.microsoft.com/office/drawing/2014/main" id="{B4542779-E6CC-425A-99B4-4731D7CED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2056" name="AutoShape 8">
            <a:extLst>
              <a:ext uri="{FF2B5EF4-FFF2-40B4-BE49-F238E27FC236}">
                <a16:creationId xmlns:a16="http://schemas.microsoft.com/office/drawing/2014/main" id="{A2F70D06-925B-4623-94AB-24F7B3BF1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2057" name="AutoShape 9">
            <a:extLst>
              <a:ext uri="{FF2B5EF4-FFF2-40B4-BE49-F238E27FC236}">
                <a16:creationId xmlns:a16="http://schemas.microsoft.com/office/drawing/2014/main" id="{851BA118-5408-4D1C-82F8-1D25823DA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2058" name="Rectangle 10">
            <a:extLst>
              <a:ext uri="{FF2B5EF4-FFF2-40B4-BE49-F238E27FC236}">
                <a16:creationId xmlns:a16="http://schemas.microsoft.com/office/drawing/2014/main" id="{9E1A71F4-3FA9-41F6-B23E-9E32A0C1D2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3" name="Rectangle 11">
            <a:extLst>
              <a:ext uri="{FF2B5EF4-FFF2-40B4-BE49-F238E27FC236}">
                <a16:creationId xmlns:a16="http://schemas.microsoft.com/office/drawing/2014/main" id="{F8E1B307-0469-4E1C-91AA-70989350DA2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28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216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0300" y="366713"/>
            <a:ext cx="2324100" cy="5873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825" y="366713"/>
            <a:ext cx="6823075" cy="5873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54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66713"/>
            <a:ext cx="9299575" cy="12604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25" y="1716088"/>
            <a:ext cx="4573588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30813" y="1716088"/>
            <a:ext cx="4573587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4952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66713"/>
            <a:ext cx="9299575" cy="12604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4825" y="1716088"/>
            <a:ext cx="4573588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0813" y="1716088"/>
            <a:ext cx="4573587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445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66713"/>
            <a:ext cx="9299575" cy="12604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4825" y="1716088"/>
            <a:ext cx="4573588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30813" y="1716088"/>
            <a:ext cx="4573587" cy="4524375"/>
          </a:xfrm>
        </p:spPr>
        <p:txBody>
          <a:bodyPr/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28371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238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3990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25" y="1716088"/>
            <a:ext cx="4573588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0813" y="1716088"/>
            <a:ext cx="4573587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140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234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1480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36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3622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230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FF30F05-ABBB-4C58-98BF-EA4C5B8649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04825" y="366713"/>
            <a:ext cx="92995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83" tIns="50392" rIns="100783" bIns="503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0536BBA-E21B-4CF5-9A0C-BC327B70A7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04825" y="1716088"/>
            <a:ext cx="92995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83" tIns="50392" rIns="100783" bIns="503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10080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defTabSz="10080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icrosoft Sans Serif" pitchFamily="34" charset="0"/>
        </a:defRPr>
      </a:lvl2pPr>
      <a:lvl3pPr algn="l" defTabSz="10080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icrosoft Sans Serif" pitchFamily="34" charset="0"/>
        </a:defRPr>
      </a:lvl3pPr>
      <a:lvl4pPr algn="l" defTabSz="10080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icrosoft Sans Serif" pitchFamily="34" charset="0"/>
        </a:defRPr>
      </a:lvl4pPr>
      <a:lvl5pPr algn="l" defTabSz="10080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icrosoft Sans Serif" pitchFamily="34" charset="0"/>
        </a:defRPr>
      </a:lvl5pPr>
      <a:lvl6pPr marL="457200" algn="l" defTabSz="1008063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icrosoft Sans Serif" pitchFamily="34" charset="0"/>
        </a:defRPr>
      </a:lvl6pPr>
      <a:lvl7pPr marL="914400" algn="l" defTabSz="1008063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icrosoft Sans Serif" pitchFamily="34" charset="0"/>
        </a:defRPr>
      </a:lvl7pPr>
      <a:lvl8pPr marL="1371600" algn="l" defTabSz="1008063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icrosoft Sans Serif" pitchFamily="34" charset="0"/>
        </a:defRPr>
      </a:lvl8pPr>
      <a:lvl9pPr marL="1828800" algn="l" defTabSz="1008063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icrosoft Sans Serif" pitchFamily="34" charset="0"/>
        </a:defRPr>
      </a:lvl9pPr>
    </p:titleStyle>
    <p:bodyStyle>
      <a:lvl1pPr marL="377825" indent="-377825" algn="l" defTabSz="1008063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819150" indent="-315913" algn="l" defTabSz="1008063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2pPr>
      <a:lvl3pPr marL="1260475" indent="-252413" algn="l" defTabSz="1008063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763713" indent="-252413" algn="l" defTabSz="1008063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4pPr>
      <a:lvl5pPr marL="2268538" indent="-252413" algn="l" defTabSz="1008063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5pPr>
      <a:lvl6pPr marL="2725738" indent="-252413" algn="l" defTabSz="1008063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6pPr>
      <a:lvl7pPr marL="3182938" indent="-252413" algn="l" defTabSz="1008063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7pPr>
      <a:lvl8pPr marL="3640138" indent="-252413" algn="l" defTabSz="1008063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8pPr>
      <a:lvl9pPr marL="4097338" indent="-252413" algn="l" defTabSz="1008063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yvj7uuz8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://www.upm.es/internaciona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hyperlink" Target="http://multitrack.eecs.qmul.ac.uk/imaf/player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hyperlink" Target="https://dl.dropboxusercontent.com/u/5613860/imaf/test/show-prong-sequence.html#preset=drums+and+vocal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bloomen.io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bloomen.io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bloomen.io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bloomen.io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bloomen.io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bloomen.io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upm.es/internacional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think-music.com/research/fair-music-transparency-and-payment-flows-in-the-music-industry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scm.linkeddata.es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.be/M26Ec9NusDs" TargetMode="External"/><Relationship Id="rId4" Type="http://schemas.openxmlformats.org/officeDocument/2006/relationships/hyperlink" Target="https://youtu.be/wJZkSUZxGdg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hyperlink" Target="http://musicweb.eecs.qmul.ac.uk/" TargetMode="External"/><Relationship Id="rId21" Type="http://schemas.openxmlformats.org/officeDocument/2006/relationships/image" Target="../media/image44.svg"/><Relationship Id="rId7" Type="http://schemas.openxmlformats.org/officeDocument/2006/relationships/image" Target="../media/image30.jpe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hyperlink" Target="http://soundsoftware.ac.uk/" TargetMode="External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Panos\Documents\QueensMary\MPEG\IMAFPaper\CMMR10\AudizenDemo\20090528_Demo\M2Player.exe" TargetMode="External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svg"/><Relationship Id="rId4" Type="http://schemas.openxmlformats.org/officeDocument/2006/relationships/image" Target="../media/image28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so.org/standard/82527.html" TargetMode="External"/><Relationship Id="rId3" Type="http://schemas.openxmlformats.org/officeDocument/2006/relationships/hyperlink" Target="https://www.iso.org/standard/57394.html" TargetMode="External"/><Relationship Id="rId7" Type="http://schemas.openxmlformats.org/officeDocument/2006/relationships/hyperlink" Target="https://www.iso.org/standard/68926.html" TargetMode="External"/><Relationship Id="rId2" Type="http://schemas.openxmlformats.org/officeDocument/2006/relationships/hyperlink" Target="https://www.iso.org/standard/52887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so.org/standard/69299.html" TargetMode="External"/><Relationship Id="rId5" Type="http://schemas.openxmlformats.org/officeDocument/2006/relationships/hyperlink" Target="https://www.iso.org/standard/74432.html" TargetMode="External"/><Relationship Id="rId4" Type="http://schemas.openxmlformats.org/officeDocument/2006/relationships/hyperlink" Target="https://www.iso.org/standard/71978.html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2C6F20-CC49-4A26-BA67-29B990741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253471"/>
              </p:ext>
            </p:extLst>
          </p:nvPr>
        </p:nvGraphicFramePr>
        <p:xfrm>
          <a:off x="71760" y="107950"/>
          <a:ext cx="9937428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8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7403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b="1" dirty="0">
                          <a:solidFill>
                            <a:schemeClr val="tx1"/>
                          </a:solidFill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 Smart Contracts for Media</a:t>
                      </a:r>
                      <a:endParaRPr lang="en-GB" altLang="en-US" sz="2400" b="1" dirty="0">
                        <a:solidFill>
                          <a:schemeClr val="tx1"/>
                        </a:solidFill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6039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1800" b="1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23278C80-DC5A-44AC-B47D-2FADF1F1A0F5}"/>
              </a:ext>
            </a:extLst>
          </p:cNvPr>
          <p:cNvGrpSpPr/>
          <p:nvPr/>
        </p:nvGrpSpPr>
        <p:grpSpPr>
          <a:xfrm>
            <a:off x="215776" y="1043532"/>
            <a:ext cx="9793089" cy="6316823"/>
            <a:chOff x="215776" y="1043533"/>
            <a:chExt cx="9793089" cy="626469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388A973-A2A7-4404-BA5B-3B111E9A09BB}"/>
                </a:ext>
              </a:extLst>
            </p:cNvPr>
            <p:cNvGrpSpPr/>
            <p:nvPr/>
          </p:nvGrpSpPr>
          <p:grpSpPr>
            <a:xfrm>
              <a:off x="215776" y="1043533"/>
              <a:ext cx="9793089" cy="6264696"/>
              <a:chOff x="215776" y="1043533"/>
              <a:chExt cx="9793089" cy="6264696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12650C53-9506-4432-BFBB-7A7956C1A58C}"/>
                  </a:ext>
                </a:extLst>
              </p:cNvPr>
              <p:cNvGrpSpPr/>
              <p:nvPr/>
            </p:nvGrpSpPr>
            <p:grpSpPr>
              <a:xfrm>
                <a:off x="215776" y="1043533"/>
                <a:ext cx="9793089" cy="6264696"/>
                <a:chOff x="215776" y="1043533"/>
                <a:chExt cx="9793089" cy="6264696"/>
              </a:xfrm>
            </p:grpSpPr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5831BCC9-91AC-4FF1-AF09-8D9FB310CCEE}"/>
                    </a:ext>
                  </a:extLst>
                </p:cNvPr>
                <p:cNvGrpSpPr/>
                <p:nvPr/>
              </p:nvGrpSpPr>
              <p:grpSpPr>
                <a:xfrm>
                  <a:off x="289739" y="3400633"/>
                  <a:ext cx="9719126" cy="3907596"/>
                  <a:chOff x="289739" y="3400633"/>
                  <a:chExt cx="9719126" cy="3907596"/>
                </a:xfrm>
              </p:grpSpPr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EC37658-FD7E-4DEE-8EFA-D2A8E91B2CCB}"/>
                      </a:ext>
                    </a:extLst>
                  </p:cNvPr>
                  <p:cNvSpPr txBox="1"/>
                  <p:nvPr/>
                </p:nvSpPr>
                <p:spPr>
                  <a:xfrm>
                    <a:off x="289739" y="3779837"/>
                    <a:ext cx="2878365" cy="95410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2800" b="1" dirty="0"/>
                      <a:t>Media Value Chain Ontology</a:t>
                    </a:r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3A4C753E-FA76-417E-9E24-4C23BE0B4EC7}"/>
                      </a:ext>
                    </a:extLst>
                  </p:cNvPr>
                  <p:cNvSpPr txBox="1"/>
                  <p:nvPr/>
                </p:nvSpPr>
                <p:spPr>
                  <a:xfrm>
                    <a:off x="6912520" y="4265890"/>
                    <a:ext cx="2952328" cy="95410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2800" b="1" dirty="0"/>
                      <a:t>Audio Value Chain Ontology</a:t>
                    </a: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D1FF19BD-7A15-4CB0-BE7B-051D245C5686}"/>
                      </a:ext>
                    </a:extLst>
                  </p:cNvPr>
                  <p:cNvSpPr txBox="1"/>
                  <p:nvPr/>
                </p:nvSpPr>
                <p:spPr>
                  <a:xfrm>
                    <a:off x="296825" y="6135426"/>
                    <a:ext cx="2122140" cy="95410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2800" b="1" dirty="0"/>
                      <a:t>Smart Contracts</a:t>
                    </a: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FCD036D5-7D4D-42E0-85CA-93AE4508ADF0}"/>
                      </a:ext>
                    </a:extLst>
                  </p:cNvPr>
                  <p:cNvSpPr txBox="1"/>
                  <p:nvPr/>
                </p:nvSpPr>
                <p:spPr>
                  <a:xfrm>
                    <a:off x="3528144" y="3400633"/>
                    <a:ext cx="3384376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2800" b="1" dirty="0"/>
                      <a:t>ISO/IEC 21000-23</a:t>
                    </a:r>
                  </a:p>
                </p:txBody>
              </p:sp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F7AA7014-D147-4951-8775-9DDBDAFE8C70}"/>
                      </a:ext>
                    </a:extLst>
                  </p:cNvPr>
                  <p:cNvSpPr txBox="1"/>
                  <p:nvPr/>
                </p:nvSpPr>
                <p:spPr>
                  <a:xfrm>
                    <a:off x="6237395" y="5562034"/>
                    <a:ext cx="3771470" cy="95410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2800" b="1" dirty="0"/>
                      <a:t>Contract Expression Language</a:t>
                    </a:r>
                  </a:p>
                </p:txBody>
              </p:sp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7F38B083-6AAB-45A6-9940-27B75844DDB5}"/>
                      </a:ext>
                    </a:extLst>
                  </p:cNvPr>
                  <p:cNvSpPr txBox="1"/>
                  <p:nvPr/>
                </p:nvSpPr>
                <p:spPr>
                  <a:xfrm>
                    <a:off x="865803" y="4985970"/>
                    <a:ext cx="2878365" cy="95410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2800" b="1" dirty="0"/>
                      <a:t>Media Contract Ontology</a:t>
                    </a:r>
                  </a:p>
                </p:txBody>
              </p:sp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FC089E9B-70EC-41E9-816A-9E52EC043500}"/>
                      </a:ext>
                    </a:extLst>
                  </p:cNvPr>
                  <p:cNvSpPr txBox="1"/>
                  <p:nvPr/>
                </p:nvSpPr>
                <p:spPr>
                  <a:xfrm>
                    <a:off x="3888184" y="5431061"/>
                    <a:ext cx="2306218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2800" b="1" dirty="0"/>
                      <a:t>Blockchain</a:t>
                    </a:r>
                  </a:p>
                </p:txBody>
              </p:sp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3E006A1C-AB6F-41A2-8015-027374CD33E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677064" y="4012003"/>
                    <a:ext cx="3163448" cy="991970"/>
                  </a:xfrm>
                  <a:prstGeom prst="rect">
                    <a:avLst/>
                  </a:prstGeom>
                </p:spPr>
              </p:pic>
              <p:sp>
                <p:nvSpPr>
                  <p:cNvPr id="26" name="TextBox 25">
                    <a:extLst>
                      <a:ext uri="{FF2B5EF4-FFF2-40B4-BE49-F238E27FC236}">
                        <a16:creationId xmlns:a16="http://schemas.microsoft.com/office/drawing/2014/main" id="{8D9D9ABA-1D0B-4BEE-97C8-1A3FB8241C28}"/>
                      </a:ext>
                    </a:extLst>
                  </p:cNvPr>
                  <p:cNvSpPr txBox="1"/>
                  <p:nvPr/>
                </p:nvSpPr>
                <p:spPr>
                  <a:xfrm>
                    <a:off x="3816176" y="6578857"/>
                    <a:ext cx="6120681" cy="366284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b="1" dirty="0"/>
                      <a:t>Webinar | Wed, March 30, 2022 | 2:00PM – 3:00PM BST</a:t>
                    </a:r>
                    <a:endParaRPr lang="en-US" b="1" dirty="0"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E71C7AEB-1A5B-4367-A476-6DEA667225B3}"/>
                      </a:ext>
                    </a:extLst>
                  </p:cNvPr>
                  <p:cNvSpPr txBox="1"/>
                  <p:nvPr/>
                </p:nvSpPr>
                <p:spPr>
                  <a:xfrm>
                    <a:off x="3816176" y="6938897"/>
                    <a:ext cx="6120681" cy="369332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b="1" dirty="0"/>
                      <a:t>Further info: </a:t>
                    </a:r>
                    <a:r>
                      <a:rPr lang="en-GB" b="1" dirty="0">
                        <a:hlinkClick r:id="rId3"/>
                      </a:rPr>
                      <a:t>https://tinyurl.com/yvj7uuz8</a:t>
                    </a:r>
                    <a:endParaRPr lang="en-GB" b="1" dirty="0"/>
                  </a:p>
                </p:txBody>
              </p:sp>
            </p:grp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8C1A5B4F-76DB-4E2D-BA21-D326E60427B3}"/>
                    </a:ext>
                  </a:extLst>
                </p:cNvPr>
                <p:cNvGrpSpPr/>
                <p:nvPr/>
              </p:nvGrpSpPr>
              <p:grpSpPr>
                <a:xfrm>
                  <a:off x="215776" y="1043533"/>
                  <a:ext cx="9577064" cy="2349349"/>
                  <a:chOff x="215776" y="1043533"/>
                  <a:chExt cx="9577064" cy="2349349"/>
                </a:xfrm>
              </p:grpSpPr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DB2D04B2-A123-4A66-A6E2-B81A3A244122}"/>
                      </a:ext>
                    </a:extLst>
                  </p:cNvPr>
                  <p:cNvSpPr txBox="1"/>
                  <p:nvPr/>
                </p:nvSpPr>
                <p:spPr>
                  <a:xfrm>
                    <a:off x="215776" y="2915741"/>
                    <a:ext cx="1800200" cy="46935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1050" b="1" dirty="0"/>
                      <a:t>Panos Kudumakis</a:t>
                    </a:r>
                  </a:p>
                  <a:p>
                    <a:pPr algn="ctr"/>
                    <a:r>
                      <a:rPr lang="en-GB" sz="1050" b="1" dirty="0"/>
                      <a:t>Chair</a:t>
                    </a:r>
                  </a:p>
                </p:txBody>
              </p:sp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D3D6FCAA-335D-466F-A351-16AE9F69200F}"/>
                      </a:ext>
                    </a:extLst>
                  </p:cNvPr>
                  <p:cNvSpPr txBox="1"/>
                  <p:nvPr/>
                </p:nvSpPr>
                <p:spPr>
                  <a:xfrm>
                    <a:off x="2808064" y="2915741"/>
                    <a:ext cx="1800200" cy="46935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105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Víctor Rodríguez-</a:t>
                    </a:r>
                    <a:r>
                      <a:rPr lang="en-GB" sz="1050" b="1" dirty="0" err="1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Doncel</a:t>
                    </a:r>
                    <a:endParaRPr lang="en-GB" sz="1050" b="1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  <a:p>
                    <a:pPr algn="ctr"/>
                    <a:r>
                      <a:rPr lang="en-GB" sz="105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UPM </a:t>
                    </a:r>
                    <a:endParaRPr lang="en-GB" sz="1050" b="1" dirty="0"/>
                  </a:p>
                </p:txBody>
              </p:sp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9A1E580F-A75B-45F9-8792-1859D9CF874E}"/>
                      </a:ext>
                    </a:extLst>
                  </p:cNvPr>
                  <p:cNvSpPr txBox="1"/>
                  <p:nvPr/>
                </p:nvSpPr>
                <p:spPr>
                  <a:xfrm>
                    <a:off x="7992640" y="2923523"/>
                    <a:ext cx="1800200" cy="46935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105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Mirko </a:t>
                    </a:r>
                    <a:r>
                      <a:rPr lang="en-GB" sz="1050" b="1" dirty="0" err="1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Zichichi</a:t>
                    </a:r>
                    <a:endParaRPr lang="en-GB" sz="1050" b="1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  <a:p>
                    <a:pPr algn="ctr"/>
                    <a:r>
                      <a:rPr lang="en-GB" sz="105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  UPM </a:t>
                    </a:r>
                    <a:endParaRPr lang="en-GB" sz="1050" b="1" dirty="0"/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777264EB-5400-401C-BD1B-19257CF51B19}"/>
                      </a:ext>
                    </a:extLst>
                  </p:cNvPr>
                  <p:cNvSpPr txBox="1"/>
                  <p:nvPr/>
                </p:nvSpPr>
                <p:spPr>
                  <a:xfrm>
                    <a:off x="5400352" y="2915741"/>
                    <a:ext cx="1800200" cy="46935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b="1" dirty="0"/>
                      <a:t> </a:t>
                    </a:r>
                    <a:r>
                      <a:rPr lang="en-GB" sz="105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Mihai </a:t>
                    </a:r>
                    <a:r>
                      <a:rPr lang="en-GB" sz="1050" b="1" dirty="0" err="1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Mitrea</a:t>
                    </a:r>
                    <a:endParaRPr lang="en-GB" sz="1050" b="1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  <a:p>
                    <a:pPr algn="ctr"/>
                    <a:r>
                      <a:rPr lang="en-GB" sz="105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Telecom </a:t>
                    </a:r>
                    <a:r>
                      <a:rPr lang="en-GB" sz="1050" b="1" dirty="0" err="1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SudParis</a:t>
                    </a:r>
                    <a:r>
                      <a:rPr lang="en-GB" sz="105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 </a:t>
                    </a:r>
                    <a:endParaRPr lang="en-GB" sz="1050" b="1" dirty="0"/>
                  </a:p>
                </p:txBody>
              </p:sp>
              <p:pic>
                <p:nvPicPr>
                  <p:cNvPr id="16" name="Picture 15" descr="A person posing for the camera&#10;&#10;Description automatically generated">
                    <a:extLst>
                      <a:ext uri="{FF2B5EF4-FFF2-40B4-BE49-F238E27FC236}">
                        <a16:creationId xmlns:a16="http://schemas.microsoft.com/office/drawing/2014/main" id="{71060D3A-F864-4AC0-947F-349E36972D0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5776" y="1043533"/>
                    <a:ext cx="1872208" cy="1872208"/>
                  </a:xfrm>
                  <a:prstGeom prst="rect">
                    <a:avLst/>
                  </a:prstGeom>
                </p:spPr>
              </p:pic>
              <p:pic>
                <p:nvPicPr>
                  <p:cNvPr id="17" name="Picture 16" descr="A person looking at the camera&#10;&#10;Description automatically generated">
                    <a:extLst>
                      <a:ext uri="{FF2B5EF4-FFF2-40B4-BE49-F238E27FC236}">
                        <a16:creationId xmlns:a16="http://schemas.microsoft.com/office/drawing/2014/main" id="{C55FA3DA-FD7E-476C-91B7-0BE7A364FCC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1495" r="17242"/>
                  <a:stretch/>
                </p:blipFill>
                <p:spPr>
                  <a:xfrm>
                    <a:off x="2808064" y="1043533"/>
                    <a:ext cx="1872208" cy="1872208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E18784C9-A1F5-4C0D-9161-392F2ED3DD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680" t="34351" r="80821" b="51905"/>
              <a:stretch/>
            </p:blipFill>
            <p:spPr>
              <a:xfrm>
                <a:off x="5400352" y="1043533"/>
                <a:ext cx="1878771" cy="1869966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C618F15-CCE4-4C5A-9520-08E644012784}"/>
                </a:ext>
              </a:extLst>
            </p:cNvPr>
            <p:cNvPicPr/>
            <p:nvPr/>
          </p:nvPicPr>
          <p:blipFill>
            <a:blip r:embed="rId7"/>
            <a:stretch/>
          </p:blipFill>
          <p:spPr>
            <a:xfrm>
              <a:off x="7986077" y="1044222"/>
              <a:ext cx="1878771" cy="1870398"/>
            </a:xfrm>
            <a:prstGeom prst="rect">
              <a:avLst/>
            </a:prstGeom>
            <a:ln w="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76094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3ABCAF-1F8A-4FEF-AAD3-9D1323594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99020"/>
              </p:ext>
            </p:extLst>
          </p:nvPr>
        </p:nvGraphicFramePr>
        <p:xfrm>
          <a:off x="71438" y="107950"/>
          <a:ext cx="9937426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532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Towards a </a:t>
                      </a:r>
                      <a:r>
                        <a:rPr lang="en-GB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Semantic Music and Media Blockchain</a:t>
                      </a:r>
                      <a:endParaRPr lang="en-US" sz="2400" b="1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89109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While plenty of research literature deals with ontologies’ semantic-level interoperability 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(linking different ontologies)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blockchains’ protocol-level interoperability 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(transferring verified data from one to another)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the 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interoperability gap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between them has not yet been sufficiently addressed. 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Towards this direction, 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MPEG aim was not to develop any blockchain-based technology or any new language for smart contracts.  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MPEG’s aim was to develop the means (e.g., APIs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for converting MPEG-21 CEL/MCO ontologies and schemas to smart contracts that can be executed on existing blockchain environments. 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Such developments towards a </a:t>
                      </a:r>
                      <a:r>
                        <a:rPr lang="en-GB" sz="2400" b="1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semantic music and media blockchain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have the potential to unlock both the semantic web and the creative economy.</a:t>
                      </a: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4" marB="10800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716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E3F4124-6C05-456F-9B9D-3737FCCA0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536506"/>
              </p:ext>
            </p:extLst>
          </p:nvPr>
        </p:nvGraphicFramePr>
        <p:xfrm>
          <a:off x="71438" y="107950"/>
          <a:ext cx="9937426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800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MPEG-21 Contracts: Interlingua for Smart Contracts Conversion 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864205">
                <a:tc>
                  <a:txBody>
                    <a:bodyPr/>
                    <a:lstStyle/>
                    <a:p>
                      <a:pPr marL="342900" marR="0" indent="-3429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44000" marR="144000" marT="9524" marB="10800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01BDB75-B52B-4D78-81ED-494FB04C8EEC}"/>
              </a:ext>
            </a:extLst>
          </p:cNvPr>
          <p:cNvSpPr txBox="1"/>
          <p:nvPr/>
        </p:nvSpPr>
        <p:spPr>
          <a:xfrm>
            <a:off x="71437" y="7020197"/>
            <a:ext cx="9937427" cy="41549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/>
              <a:t>MPEG-21 CEL/MCO  </a:t>
            </a:r>
            <a:r>
              <a:rPr lang="en-GB" sz="2100" b="1" dirty="0">
                <a:sym typeface="Wingdings" pitchFamily="2" charset="2"/>
              </a:rPr>
              <a:t> Media Contractual Objects  Smart Contracts </a:t>
            </a:r>
            <a:endParaRPr lang="en-GB" sz="2100" b="1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86E37E6-6A65-483D-9AA6-2BB1E7664120}"/>
              </a:ext>
            </a:extLst>
          </p:cNvPr>
          <p:cNvGrpSpPr/>
          <p:nvPr/>
        </p:nvGrpSpPr>
        <p:grpSpPr>
          <a:xfrm>
            <a:off x="141950" y="971525"/>
            <a:ext cx="9796724" cy="3888432"/>
            <a:chOff x="141950" y="1403573"/>
            <a:chExt cx="9796724" cy="388843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C1FF94-D43B-4747-B34B-C596C483D1C5}"/>
                </a:ext>
              </a:extLst>
            </p:cNvPr>
            <p:cNvSpPr txBox="1"/>
            <p:nvPr/>
          </p:nvSpPr>
          <p:spPr>
            <a:xfrm>
              <a:off x="141950" y="1403573"/>
              <a:ext cx="2666114" cy="830997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b="1" dirty="0"/>
                <a:t>Smart Contracts/</a:t>
              </a:r>
            </a:p>
            <a:p>
              <a:pPr algn="ctr"/>
              <a:r>
                <a:rPr lang="en-GB" sz="2400" b="1" dirty="0" err="1"/>
                <a:t>Blockchain</a:t>
              </a:r>
              <a:endParaRPr lang="en-GB" sz="2400" b="1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FA64F90-1103-4EA8-B5D6-F71C1B2F81C3}"/>
                </a:ext>
              </a:extLst>
            </p:cNvPr>
            <p:cNvSpPr txBox="1"/>
            <p:nvPr/>
          </p:nvSpPr>
          <p:spPr>
            <a:xfrm>
              <a:off x="7272560" y="1403573"/>
              <a:ext cx="2666114" cy="830997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b="1" dirty="0"/>
                <a:t>Smart Contracts/</a:t>
              </a:r>
            </a:p>
            <a:p>
              <a:pPr algn="ctr"/>
              <a:r>
                <a:rPr lang="en-GB" sz="2400" b="1" dirty="0" err="1"/>
                <a:t>Blockchain</a:t>
              </a:r>
              <a:endParaRPr lang="en-GB" sz="2400" b="1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F17BF1A-DA6B-4643-914C-B596057FD9C2}"/>
                </a:ext>
              </a:extLst>
            </p:cNvPr>
            <p:cNvGrpSpPr/>
            <p:nvPr/>
          </p:nvGrpSpPr>
          <p:grpSpPr>
            <a:xfrm>
              <a:off x="1176444" y="2742108"/>
              <a:ext cx="7590650" cy="2549897"/>
              <a:chOff x="1176444" y="2627709"/>
              <a:chExt cx="7590650" cy="2549897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59EDDB7-9015-4727-AACE-0A3B63FCE133}"/>
                  </a:ext>
                </a:extLst>
              </p:cNvPr>
              <p:cNvSpPr txBox="1"/>
              <p:nvPr/>
            </p:nvSpPr>
            <p:spPr>
              <a:xfrm>
                <a:off x="1176444" y="2627709"/>
                <a:ext cx="407484" cy="461665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A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4C77011-15D0-4920-AF36-6085FDE03786}"/>
                  </a:ext>
                </a:extLst>
              </p:cNvPr>
              <p:cNvSpPr txBox="1"/>
              <p:nvPr/>
            </p:nvSpPr>
            <p:spPr>
              <a:xfrm>
                <a:off x="1176444" y="3678212"/>
                <a:ext cx="407484" cy="461665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B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1856EB2-5FAF-4E4C-A788-0FC15419C569}"/>
                  </a:ext>
                </a:extLst>
              </p:cNvPr>
              <p:cNvSpPr txBox="1"/>
              <p:nvPr/>
            </p:nvSpPr>
            <p:spPr>
              <a:xfrm>
                <a:off x="1176444" y="4715941"/>
                <a:ext cx="407484" cy="461665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C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E780B85-8A61-4381-9DEE-533919BB3C0E}"/>
                  </a:ext>
                </a:extLst>
              </p:cNvPr>
              <p:cNvSpPr txBox="1"/>
              <p:nvPr/>
            </p:nvSpPr>
            <p:spPr>
              <a:xfrm>
                <a:off x="3267614" y="3678212"/>
                <a:ext cx="3483646" cy="461665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2400" b="1" dirty="0"/>
                  <a:t>   MPEG-21 Contracts </a:t>
                </a:r>
                <a:r>
                  <a:rPr lang="en-GB" sz="2400" b="1" dirty="0">
                    <a:sym typeface="Wingdings" pitchFamily="2" charset="2"/>
                  </a:rPr>
                  <a:t> </a:t>
                </a:r>
                <a:endParaRPr lang="en-GB" sz="2400" b="1" dirty="0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95A3028-C25D-43BC-BBF1-B7131D231AEB}"/>
                  </a:ext>
                </a:extLst>
              </p:cNvPr>
              <p:cNvSpPr txBox="1"/>
              <p:nvPr/>
            </p:nvSpPr>
            <p:spPr>
              <a:xfrm>
                <a:off x="8377244" y="2627709"/>
                <a:ext cx="389850" cy="461665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X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6F6CF2C-23D8-4582-8244-4CA1B03F66B7}"/>
                  </a:ext>
                </a:extLst>
              </p:cNvPr>
              <p:cNvSpPr txBox="1"/>
              <p:nvPr/>
            </p:nvSpPr>
            <p:spPr>
              <a:xfrm>
                <a:off x="8377244" y="3635821"/>
                <a:ext cx="389850" cy="461665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Y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54C96F9-01BE-400C-BD54-457C3F5E129B}"/>
                  </a:ext>
                </a:extLst>
              </p:cNvPr>
              <p:cNvSpPr txBox="1"/>
              <p:nvPr/>
            </p:nvSpPr>
            <p:spPr>
              <a:xfrm>
                <a:off x="8377244" y="4686324"/>
                <a:ext cx="372218" cy="461665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Z</a:t>
                </a:r>
              </a:p>
            </p:txBody>
          </p: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7FA544A2-C0FC-48B8-B9FF-BAE63DA05BEA}"/>
                  </a:ext>
                </a:extLst>
              </p:cNvPr>
              <p:cNvCxnSpPr/>
              <p:nvPr/>
            </p:nvCxnSpPr>
            <p:spPr bwMode="auto">
              <a:xfrm>
                <a:off x="1655936" y="2915741"/>
                <a:ext cx="1584176" cy="864096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triangle" w="lg" len="lg"/>
                <a:tailEnd type="triangle" w="lg" len="lg"/>
              </a:ln>
              <a:effectLst/>
            </p:spPr>
          </p:cxn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D58D19B5-9C14-45BA-91E7-D00286F83EBD}"/>
                  </a:ext>
                </a:extLst>
              </p:cNvPr>
              <p:cNvCxnSpPr/>
              <p:nvPr/>
            </p:nvCxnSpPr>
            <p:spPr bwMode="auto">
              <a:xfrm flipV="1">
                <a:off x="1655936" y="4067869"/>
                <a:ext cx="1584176" cy="864096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triangle" w="lg" len="lg"/>
                <a:tailEnd type="triangle" w="lg" len="lg"/>
              </a:ln>
              <a:effectLst/>
            </p:spPr>
          </p:cxn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CE21DF03-0692-4813-BECB-4115EAE6274D}"/>
                  </a:ext>
                </a:extLst>
              </p:cNvPr>
              <p:cNvCxnSpPr/>
              <p:nvPr/>
            </p:nvCxnSpPr>
            <p:spPr bwMode="auto">
              <a:xfrm>
                <a:off x="1655936" y="3923853"/>
                <a:ext cx="1584176" cy="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triangle" w="lg" len="lg"/>
                <a:tailEnd type="triangle" w="lg" len="lg"/>
              </a:ln>
              <a:effectLst/>
            </p:spPr>
          </p:cxn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B0EE2A3E-D04C-4368-B169-A616E6316136}"/>
                  </a:ext>
                </a:extLst>
              </p:cNvPr>
              <p:cNvCxnSpPr/>
              <p:nvPr/>
            </p:nvCxnSpPr>
            <p:spPr bwMode="auto">
              <a:xfrm flipH="1">
                <a:off x="6768504" y="2915741"/>
                <a:ext cx="1512168" cy="864096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triangle" w="lg" len="lg"/>
                <a:tailEnd type="triangle" w="lg" len="lg"/>
              </a:ln>
              <a:effectLst/>
            </p:spPr>
          </p:cxnSp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BBF0C23A-EA2D-4872-89CF-B950D000CECD}"/>
                  </a:ext>
                </a:extLst>
              </p:cNvPr>
              <p:cNvCxnSpPr/>
              <p:nvPr/>
            </p:nvCxnSpPr>
            <p:spPr bwMode="auto">
              <a:xfrm flipH="1" flipV="1">
                <a:off x="6768504" y="4067869"/>
                <a:ext cx="1512168" cy="864096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triangle" w="lg" len="lg"/>
                <a:tailEnd type="triangle" w="lg" len="lg"/>
              </a:ln>
              <a:effectLst/>
            </p:spPr>
          </p:cxnSp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0A98FC36-60E8-4173-B229-18834516CC7F}"/>
                  </a:ext>
                </a:extLst>
              </p:cNvPr>
              <p:cNvCxnSpPr/>
              <p:nvPr/>
            </p:nvCxnSpPr>
            <p:spPr bwMode="auto">
              <a:xfrm flipH="1">
                <a:off x="6768504" y="3923853"/>
                <a:ext cx="1512168" cy="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triangle" w="lg" len="med"/>
                <a:tailEnd type="triangle" w="lg" len="lg"/>
              </a:ln>
              <a:effectLst/>
            </p:spPr>
          </p:cxn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6421200-A6C8-4E77-88B6-B7FDC7E42802}"/>
              </a:ext>
            </a:extLst>
          </p:cNvPr>
          <p:cNvSpPr txBox="1"/>
          <p:nvPr/>
        </p:nvSpPr>
        <p:spPr>
          <a:xfrm>
            <a:off x="3033010" y="4211885"/>
            <a:ext cx="4743606" cy="230832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b="1" dirty="0"/>
              <a:t>RDF Ontologies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ISO/IEC 21000-19 (MVCO)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ISO/IEC 21000-8/AMD2 (MVCO Ref Soft)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ISO/IEC 21000-19/AMD1(AVCO)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ISO/IEC 21000-8/AMD4 (AVCO Ref Soft)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ISO/IEC 21000-21 2</a:t>
            </a:r>
            <a:r>
              <a:rPr lang="en-GB" baseline="30000" dirty="0"/>
              <a:t>nd</a:t>
            </a:r>
            <a:r>
              <a:rPr lang="en-GB" dirty="0"/>
              <a:t> Ed. (MCO)</a:t>
            </a:r>
          </a:p>
          <a:p>
            <a:r>
              <a:rPr lang="en-GB" b="1" dirty="0"/>
              <a:t>XML Schemas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ISO/IEC 21000-20 2</a:t>
            </a:r>
            <a:r>
              <a:rPr lang="en-GB" baseline="30000" dirty="0"/>
              <a:t>nd</a:t>
            </a:r>
            <a:r>
              <a:rPr lang="en-GB" dirty="0"/>
              <a:t> Ed. (CEL)</a:t>
            </a:r>
          </a:p>
        </p:txBody>
      </p:sp>
    </p:spTree>
    <p:extLst>
      <p:ext uri="{BB962C8B-B14F-4D97-AF65-F5344CB8AC3E}">
        <p14:creationId xmlns:p14="http://schemas.microsoft.com/office/powerpoint/2010/main" val="1127039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E06B5E6-B026-4614-9554-E60CFC4842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060164"/>
              </p:ext>
            </p:extLst>
          </p:nvPr>
        </p:nvGraphicFramePr>
        <p:xfrm>
          <a:off x="71437" y="107949"/>
          <a:ext cx="9937750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36440450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MPEG-21 CEL/MCO Ontologies and Schemas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333832628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 Víctor Rodríguez-</a:t>
                      </a:r>
                      <a:r>
                        <a:rPr lang="en-GB" sz="2400" b="1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Doncel</a:t>
                      </a: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2400" b="1" i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Universidad Politécnica de Madrid</a:t>
                      </a:r>
                      <a:endParaRPr lang="en-GB" sz="2400" b="1" i="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hlinkClick r:id="rId2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114757"/>
                  </a:ext>
                </a:extLst>
              </a:tr>
            </a:tbl>
          </a:graphicData>
        </a:graphic>
      </p:graphicFrame>
      <p:pic>
        <p:nvPicPr>
          <p:cNvPr id="5" name="Picture 4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FB0C907A-901F-4971-B35B-FE037EF351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5" r="17242"/>
          <a:stretch/>
        </p:blipFill>
        <p:spPr>
          <a:xfrm>
            <a:off x="3960192" y="1686999"/>
            <a:ext cx="2123653" cy="212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612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220DA1-2335-421A-8FB6-293DD1C30C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44374"/>
              </p:ext>
            </p:extLst>
          </p:nvPr>
        </p:nvGraphicFramePr>
        <p:xfrm>
          <a:off x="71438" y="107950"/>
          <a:ext cx="9937426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369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ISO/IEC 21000-19 Media Value Chain Ontology (MVCO)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9072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4" marB="10800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grpSp>
        <p:nvGrpSpPr>
          <p:cNvPr id="5" name="Group 3">
            <a:extLst>
              <a:ext uri="{FF2B5EF4-FFF2-40B4-BE49-F238E27FC236}">
                <a16:creationId xmlns:a16="http://schemas.microsoft.com/office/drawing/2014/main" id="{36923A64-3204-438B-855F-C6EBF346B168}"/>
              </a:ext>
            </a:extLst>
          </p:cNvPr>
          <p:cNvGrpSpPr>
            <a:grpSpLocks/>
          </p:cNvGrpSpPr>
          <p:nvPr/>
        </p:nvGrpSpPr>
        <p:grpSpPr bwMode="auto">
          <a:xfrm>
            <a:off x="503808" y="1331565"/>
            <a:ext cx="9073007" cy="5328592"/>
            <a:chOff x="4644008" y="692696"/>
            <a:chExt cx="4392488" cy="295232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EF74433-344A-407F-A4F8-1CE5B2310B7E}"/>
                </a:ext>
              </a:extLst>
            </p:cNvPr>
            <p:cNvSpPr/>
            <p:nvPr/>
          </p:nvSpPr>
          <p:spPr bwMode="auto">
            <a:xfrm>
              <a:off x="4644008" y="692696"/>
              <a:ext cx="4392488" cy="2952328"/>
            </a:xfrm>
            <a:prstGeom prst="rect">
              <a:avLst/>
            </a:prstGeom>
            <a:solidFill>
              <a:srgbClr val="BBE0E3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GB" sz="1488" kern="0">
                <a:solidFill>
                  <a:srgbClr val="000000"/>
                </a:solidFill>
                <a:latin typeface="Arial" charset="0"/>
                <a:ea typeface="ＭＳ Ｐゴシック" pitchFamily="34" charset="-128"/>
              </a:endParaRPr>
            </a:p>
          </p:txBody>
        </p:sp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id="{328F22CC-F6E6-43D2-8AE6-5978C5B356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6016" y="764704"/>
              <a:ext cx="4248472" cy="2808313"/>
              <a:chOff x="304800" y="990599"/>
              <a:chExt cx="8458200" cy="5486401"/>
            </a:xfrm>
          </p:grpSpPr>
          <p:pic>
            <p:nvPicPr>
              <p:cNvPr id="8" name="Picture 9" descr="end-to-end value-chain">
                <a:extLst>
                  <a:ext uri="{FF2B5EF4-FFF2-40B4-BE49-F238E27FC236}">
                    <a16:creationId xmlns:a16="http://schemas.microsoft.com/office/drawing/2014/main" id="{EBB8296E-D972-4540-B76D-3A40D3CE3C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04800" y="1822132"/>
                <a:ext cx="8458200" cy="2803207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</p:pic>
          <p:sp>
            <p:nvSpPr>
              <p:cNvPr id="9" name="Curved Down Arrow 7">
                <a:extLst>
                  <a:ext uri="{FF2B5EF4-FFF2-40B4-BE49-F238E27FC236}">
                    <a16:creationId xmlns:a16="http://schemas.microsoft.com/office/drawing/2014/main" id="{791E0E38-6E71-46F0-87EB-C5D01ABF7128}"/>
                  </a:ext>
                </a:extLst>
              </p:cNvPr>
              <p:cNvSpPr/>
              <p:nvPr/>
            </p:nvSpPr>
            <p:spPr>
              <a:xfrm>
                <a:off x="685158" y="990233"/>
                <a:ext cx="7953588" cy="2537277"/>
              </a:xfrm>
              <a:prstGeom prst="curvedDownArrow">
                <a:avLst/>
              </a:prstGeom>
              <a:blipFill>
                <a:blip r:embed="rId4" cstate="print">
                  <a:alphaModFix amt="50000"/>
                </a:blip>
                <a:tile tx="0" ty="0" sx="100000" sy="100000" flip="none" algn="tl"/>
              </a:blip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488" kern="0" dirty="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0" name="Curved Down Arrow 8">
                <a:extLst>
                  <a:ext uri="{FF2B5EF4-FFF2-40B4-BE49-F238E27FC236}">
                    <a16:creationId xmlns:a16="http://schemas.microsoft.com/office/drawing/2014/main" id="{649AD63E-90CF-4122-B95B-45374A18BAAC}"/>
                  </a:ext>
                </a:extLst>
              </p:cNvPr>
              <p:cNvSpPr/>
              <p:nvPr/>
            </p:nvSpPr>
            <p:spPr>
              <a:xfrm>
                <a:off x="457200" y="3939541"/>
                <a:ext cx="7994862" cy="2537459"/>
              </a:xfrm>
              <a:prstGeom prst="curvedDownArrow">
                <a:avLst/>
              </a:prstGeom>
              <a:blipFill>
                <a:blip r:embed="rId4" cstate="print">
                  <a:alphaModFix amt="50000"/>
                  <a:lum bright="-17000"/>
                </a:blip>
                <a:tile tx="0" ty="0" sx="100000" sy="100000" flip="none" algn="tl"/>
              </a:blip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  <a:scene3d>
                <a:camera prst="orthographicFront">
                  <a:rot lat="21599987" lon="599976" rev="10799999"/>
                </a:camera>
                <a:lightRig rig="threePt" dir="t"/>
              </a:scene3d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488" kern="0" dirty="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4073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560F62-B7EF-4493-8971-BA888D8B3B00}"/>
              </a:ext>
            </a:extLst>
          </p:cNvPr>
          <p:cNvGraphicFramePr>
            <a:graphicFrameLocks noGrp="1"/>
          </p:cNvGraphicFramePr>
          <p:nvPr/>
        </p:nvGraphicFramePr>
        <p:xfrm>
          <a:off x="71438" y="107950"/>
          <a:ext cx="9937426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369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MVCO: Actions, Users &amp; IP Entities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9072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4" marB="10800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45E46B0-C884-4304-AD91-19A20BE2C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776" y="4467249"/>
            <a:ext cx="972108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400" b="1" dirty="0"/>
              <a:t>Users </a:t>
            </a:r>
            <a:r>
              <a:rPr lang="en-GB" altLang="en-US" sz="2400" dirty="0"/>
              <a:t>(</a:t>
            </a:r>
            <a:r>
              <a:rPr lang="en-GB" altLang="en-US" sz="2400" i="1" dirty="0"/>
              <a:t>Creator</a:t>
            </a:r>
            <a:r>
              <a:rPr lang="en-GB" altLang="en-US" sz="2400" dirty="0"/>
              <a:t>, </a:t>
            </a:r>
            <a:r>
              <a:rPr lang="en-GB" altLang="en-US" sz="2400" i="1" dirty="0"/>
              <a:t>Adaptor, </a:t>
            </a:r>
            <a:r>
              <a:rPr lang="en-GB" altLang="en-US" sz="2400" i="1" dirty="0" err="1"/>
              <a:t>Instantiator</a:t>
            </a:r>
            <a:r>
              <a:rPr lang="en-GB" altLang="en-US" sz="2400" i="1" dirty="0"/>
              <a:t>, Producer...</a:t>
            </a:r>
            <a:r>
              <a:rPr lang="en-GB" altLang="en-US" sz="2400" dirty="0"/>
              <a:t>) assigned </a:t>
            </a:r>
            <a:r>
              <a:rPr lang="en-GB" altLang="en-US" sz="2400" b="1" i="1" dirty="0"/>
              <a:t>Roles</a:t>
            </a:r>
            <a:r>
              <a:rPr lang="en-GB" altLang="en-US" sz="2400" dirty="0"/>
              <a:t> that attribute to them rights over </a:t>
            </a:r>
            <a:r>
              <a:rPr lang="en-GB" altLang="en-US" sz="2400" b="1" dirty="0"/>
              <a:t>Actions </a:t>
            </a:r>
            <a:r>
              <a:rPr lang="en-GB" altLang="en-US" sz="2400" dirty="0"/>
              <a:t>that can be exercised on corresponding </a:t>
            </a:r>
            <a:r>
              <a:rPr lang="en-GB" altLang="en-US" sz="2400" b="1" dirty="0"/>
              <a:t>IP Entities</a:t>
            </a:r>
            <a:r>
              <a:rPr lang="en-GB" altLang="en-US" sz="2400" dirty="0"/>
              <a:t>. </a:t>
            </a:r>
          </a:p>
          <a:p>
            <a:pPr algn="just" eaLnBrk="1" hangingPunct="1"/>
            <a:endParaRPr lang="en-GB" altLang="en-US" sz="24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400" dirty="0"/>
              <a:t>MVCO </a:t>
            </a:r>
            <a:r>
              <a:rPr lang="de-DE" altLang="en-US" sz="2400" b="1" dirty="0"/>
              <a:t>enables the legitimate creation of derivative works</a:t>
            </a:r>
            <a:r>
              <a:rPr lang="de-DE" altLang="en-US" sz="2400" dirty="0"/>
              <a:t>, content repurposing and collaborative content creation for sharing in UGC sites and social networks.</a:t>
            </a:r>
            <a:endParaRPr lang="en-GB" altLang="en-US" sz="2400" dirty="0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544F0226-6C69-4A6E-940C-2C65B822B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31" y="899517"/>
            <a:ext cx="9249293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520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61DE573-729D-4652-8123-E60D502189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679443"/>
              </p:ext>
            </p:extLst>
          </p:nvPr>
        </p:nvGraphicFramePr>
        <p:xfrm>
          <a:off x="71438" y="107950"/>
          <a:ext cx="9937426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369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ISO/IEC 21000-21 Media Contract Ontology (MCO)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9072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4" marB="10800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pic>
        <p:nvPicPr>
          <p:cNvPr id="7" name="Picture 6" descr="A close up of a map&#10;&#10;Description automatically generated">
            <a:extLst>
              <a:ext uri="{FF2B5EF4-FFF2-40B4-BE49-F238E27FC236}">
                <a16:creationId xmlns:a16="http://schemas.microsoft.com/office/drawing/2014/main" id="{E5C26A7D-6B59-4E1C-85EA-07BEB9B37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14" y="683493"/>
            <a:ext cx="9673234" cy="4176464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C905B3-3682-4F0B-8D5D-ED69C22E0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776" y="4859957"/>
            <a:ext cx="9721080" cy="256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sz="2300" dirty="0">
                <a:ea typeface="Malgun Gothic" panose="020B0503020000020004" pitchFamily="34" charset="-127"/>
                <a:cs typeface="Arial" panose="020B0604020202020204" pitchFamily="34" charset="0"/>
              </a:rPr>
              <a:t>Supports </a:t>
            </a:r>
            <a:r>
              <a:rPr lang="en-GB" sz="23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typical used rights among </a:t>
            </a:r>
            <a:r>
              <a:rPr lang="en-GB" sz="2300" b="1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audio-visual production companies and broadcasters</a:t>
            </a:r>
            <a:r>
              <a:rPr lang="en-GB" sz="23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, for </a:t>
            </a:r>
            <a:r>
              <a:rPr lang="en-GB" sz="2300" b="1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media exploitation</a:t>
            </a:r>
            <a:r>
              <a:rPr lang="en-GB" sz="23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 (e.g., public performance, communication to the public).</a:t>
            </a:r>
          </a:p>
          <a:p>
            <a:pPr algn="just" eaLnBrk="1" hangingPunct="1"/>
            <a:endParaRPr lang="en-GB" sz="2300" dirty="0">
              <a:effectLst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sz="23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Supports </a:t>
            </a:r>
            <a:r>
              <a:rPr lang="en-GB" sz="2300" b="1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conditions</a:t>
            </a:r>
            <a:r>
              <a:rPr lang="en-GB" sz="23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 (</a:t>
            </a:r>
            <a:r>
              <a:rPr lang="en-GB" sz="2300" b="1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facts</a:t>
            </a:r>
            <a:r>
              <a:rPr lang="en-GB" sz="23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; </a:t>
            </a:r>
            <a:r>
              <a:rPr lang="en-GB" sz="2300" dirty="0">
                <a:ea typeface="Malgun Gothic" panose="020B0503020000020004" pitchFamily="34" charset="-127"/>
                <a:cs typeface="Arial" panose="020B0604020202020204" pitchFamily="34" charset="0"/>
              </a:rPr>
              <a:t>e.g., </a:t>
            </a:r>
            <a:r>
              <a:rPr lang="en-GB" sz="23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time periods, territories, exclusivity, royalty percentages), </a:t>
            </a:r>
            <a:r>
              <a:rPr lang="en-GB" sz="2300" b="1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modalities</a:t>
            </a:r>
            <a:r>
              <a:rPr lang="en-GB" sz="23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 (e.g., broadcast, broadband) and </a:t>
            </a:r>
            <a:r>
              <a:rPr lang="en-GB" sz="2300" b="1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access policies</a:t>
            </a:r>
            <a:r>
              <a:rPr lang="en-GB" sz="23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 (e.g., free of charge, subscription, pay per view).</a:t>
            </a:r>
            <a:endParaRPr lang="en-GB" altLang="en-US" sz="23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852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2A6F9D-0989-42B3-B504-60D343A2CA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207602"/>
              </p:ext>
            </p:extLst>
          </p:nvPr>
        </p:nvGraphicFramePr>
        <p:xfrm>
          <a:off x="71760" y="107950"/>
          <a:ext cx="9937426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369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MCO: Exploitation of IP Rights, Payments and Notifications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9072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4" marB="10800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grpSp>
        <p:nvGrpSpPr>
          <p:cNvPr id="19" name="Group 7">
            <a:extLst>
              <a:ext uri="{FF2B5EF4-FFF2-40B4-BE49-F238E27FC236}">
                <a16:creationId xmlns:a16="http://schemas.microsoft.com/office/drawing/2014/main" id="{542C1375-DD9F-4D01-814B-2F82B2F91C67}"/>
              </a:ext>
            </a:extLst>
          </p:cNvPr>
          <p:cNvGrpSpPr>
            <a:grpSpLocks/>
          </p:cNvGrpSpPr>
          <p:nvPr/>
        </p:nvGrpSpPr>
        <p:grpSpPr bwMode="auto">
          <a:xfrm>
            <a:off x="144463" y="683493"/>
            <a:ext cx="4751387" cy="6706026"/>
            <a:chOff x="144463" y="827088"/>
            <a:chExt cx="9791700" cy="6624637"/>
          </a:xfrm>
        </p:grpSpPr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id="{C8DDC35B-EA7B-4D7B-A4C0-9586B34E9D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3" y="827088"/>
              <a:ext cx="9791700" cy="66246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EF90BA00-6444-47FB-81EE-BB13D91B2D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460" y="899095"/>
              <a:ext cx="9647704" cy="64806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5D20992-16E2-42C2-9ED2-7B4F2BD2B7D1}"/>
              </a:ext>
            </a:extLst>
          </p:cNvPr>
          <p:cNvGrpSpPr/>
          <p:nvPr/>
        </p:nvGrpSpPr>
        <p:grpSpPr>
          <a:xfrm>
            <a:off x="5184775" y="683493"/>
            <a:ext cx="4751388" cy="6706026"/>
            <a:chOff x="5184775" y="971550"/>
            <a:chExt cx="4751388" cy="6480175"/>
          </a:xfrm>
        </p:grpSpPr>
        <p:grpSp>
          <p:nvGrpSpPr>
            <p:cNvPr id="23" name="Group 10">
              <a:extLst>
                <a:ext uri="{FF2B5EF4-FFF2-40B4-BE49-F238E27FC236}">
                  <a16:creationId xmlns:a16="http://schemas.microsoft.com/office/drawing/2014/main" id="{FCB2C471-DE5E-4FA4-8DFB-8DE03DF86B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84775" y="971550"/>
              <a:ext cx="4751388" cy="2959100"/>
              <a:chOff x="143769" y="755501"/>
              <a:chExt cx="9793088" cy="3168352"/>
            </a:xfrm>
          </p:grpSpPr>
          <p:sp>
            <p:nvSpPr>
              <p:cNvPr id="24" name="Rectangle 7">
                <a:extLst>
                  <a:ext uri="{FF2B5EF4-FFF2-40B4-BE49-F238E27FC236}">
                    <a16:creationId xmlns:a16="http://schemas.microsoft.com/office/drawing/2014/main" id="{C4BE5B2B-C849-4949-9EB7-5CF1EB329E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69" y="755501"/>
                <a:ext cx="9793088" cy="3168352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pic>
            <p:nvPicPr>
              <p:cNvPr id="25" name="Picture 2">
                <a:extLst>
                  <a:ext uri="{FF2B5EF4-FFF2-40B4-BE49-F238E27FC236}">
                    <a16:creationId xmlns:a16="http://schemas.microsoft.com/office/drawing/2014/main" id="{95D069D0-EEB9-49F3-861A-19680FF46DF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776" y="827510"/>
                <a:ext cx="9649072" cy="3024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6" name="Group 11">
              <a:extLst>
                <a:ext uri="{FF2B5EF4-FFF2-40B4-BE49-F238E27FC236}">
                  <a16:creationId xmlns:a16="http://schemas.microsoft.com/office/drawing/2014/main" id="{3B57F1F1-7924-4163-B533-E56D8954AD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84775" y="4224338"/>
              <a:ext cx="4751388" cy="3227387"/>
              <a:chOff x="143768" y="3923853"/>
              <a:chExt cx="9793088" cy="3528392"/>
            </a:xfrm>
          </p:grpSpPr>
          <p:sp>
            <p:nvSpPr>
              <p:cNvPr id="27" name="Rectangle 12">
                <a:extLst>
                  <a:ext uri="{FF2B5EF4-FFF2-40B4-BE49-F238E27FC236}">
                    <a16:creationId xmlns:a16="http://schemas.microsoft.com/office/drawing/2014/main" id="{87383A10-0C9C-45FC-A980-3BABDDBC79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68" y="3923853"/>
                <a:ext cx="9793088" cy="3528392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pic>
            <p:nvPicPr>
              <p:cNvPr id="28" name="Picture 2">
                <a:extLst>
                  <a:ext uri="{FF2B5EF4-FFF2-40B4-BE49-F238E27FC236}">
                    <a16:creationId xmlns:a16="http://schemas.microsoft.com/office/drawing/2014/main" id="{13F50A09-C6C4-4EE5-B440-FFEB0EA1FC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776" y="3995861"/>
                <a:ext cx="9649072" cy="3384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742252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5FE0402-8F61-4349-8700-08BADE7DF0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77219"/>
              </p:ext>
            </p:extLst>
          </p:nvPr>
        </p:nvGraphicFramePr>
        <p:xfrm>
          <a:off x="71437" y="107430"/>
          <a:ext cx="9937750" cy="73448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54916244"/>
                    </a:ext>
                  </a:extLst>
                </a:gridCol>
              </a:tblGrid>
              <a:tr h="46098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ISO/IEC 21000-19/AMD1 Audio Value Chain Ontology (AVCO)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2686663241"/>
                  </a:ext>
                </a:extLst>
              </a:tr>
              <a:tr h="6883828">
                <a:tc>
                  <a:txBody>
                    <a:bodyPr/>
                    <a:lstStyle/>
                    <a:p>
                      <a:pPr algn="l"/>
                      <a:endParaRPr lang="en-GB" sz="2400" b="0" i="0" u="none" strike="noStrike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799517"/>
                  </a:ext>
                </a:extLst>
              </a:tr>
            </a:tbl>
          </a:graphicData>
        </a:graphic>
      </p:graphicFrame>
      <p:pic>
        <p:nvPicPr>
          <p:cNvPr id="5" name="image03.png">
            <a:extLst>
              <a:ext uri="{FF2B5EF4-FFF2-40B4-BE49-F238E27FC236}">
                <a16:creationId xmlns:a16="http://schemas.microsoft.com/office/drawing/2014/main" id="{3CD4D3EB-9C29-473C-82EC-5B9C8137AE4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7904" y="3347789"/>
            <a:ext cx="7200800" cy="3960440"/>
          </a:xfrm>
          <a:prstGeom prst="rect">
            <a:avLst/>
          </a:prstGeom>
          <a:ln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B34C1A-A719-4459-B7E7-1CF4D69CDDFF}"/>
              </a:ext>
            </a:extLst>
          </p:cNvPr>
          <p:cNvSpPr txBox="1"/>
          <p:nvPr/>
        </p:nvSpPr>
        <p:spPr>
          <a:xfrm>
            <a:off x="143767" y="611485"/>
            <a:ext cx="979308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>
                <a:solidFill>
                  <a:srgbClr val="000000"/>
                </a:solidFill>
                <a:cs typeface="Arial" panose="020B0604020202020204" pitchFamily="34" charset="0"/>
              </a:rPr>
              <a:t>AVCO facilitates transparent IPR management even when </a:t>
            </a:r>
            <a:r>
              <a:rPr lang="en-GB" sz="2400" b="1" dirty="0">
                <a:solidFill>
                  <a:srgbClr val="000000"/>
                </a:solidFill>
                <a:cs typeface="Arial" panose="020B0604020202020204" pitchFamily="34" charset="0"/>
              </a:rPr>
              <a:t>content reuse is involved</a:t>
            </a:r>
            <a:r>
              <a:rPr lang="en-GB" sz="2400" dirty="0">
                <a:solidFill>
                  <a:srgbClr val="000000"/>
                </a:solidFill>
                <a:cs typeface="Arial" panose="020B0604020202020204" pitchFamily="34" charset="0"/>
              </a:rPr>
              <a:t>. This relates in particular to widespread adoption of </a:t>
            </a:r>
            <a:r>
              <a:rPr lang="en-GB" sz="2400" b="1" dirty="0">
                <a:solidFill>
                  <a:srgbClr val="000000"/>
                </a:solidFill>
                <a:cs typeface="Arial" panose="020B0604020202020204" pitchFamily="34" charset="0"/>
              </a:rPr>
              <a:t>interactive music services </a:t>
            </a:r>
            <a:r>
              <a:rPr lang="en-GB" sz="2400" dirty="0">
                <a:solidFill>
                  <a:srgbClr val="000000"/>
                </a:solidFill>
                <a:cs typeface="Arial" panose="020B0604020202020204" pitchFamily="34" charset="0"/>
              </a:rPr>
              <a:t>(remixing, karaoke, and collaborative music creation) enabled by ISO/IEC 23000-12 Interactive Music Application Format (IM AF), aka </a:t>
            </a:r>
            <a:r>
              <a:rPr lang="en-GB" sz="2400" b="1" i="1" dirty="0">
                <a:solidFill>
                  <a:srgbClr val="000000"/>
                </a:solidFill>
                <a:cs typeface="Arial" panose="020B0604020202020204" pitchFamily="34" charset="0"/>
              </a:rPr>
              <a:t>Stems</a:t>
            </a:r>
            <a:r>
              <a:rPr lang="en-GB" sz="2400" dirty="0">
                <a:solidFill>
                  <a:srgbClr val="000000"/>
                </a:solidFill>
                <a:cs typeface="Arial" panose="020B0604020202020204" pitchFamily="34" charset="0"/>
              </a:rPr>
              <a:t>, which raises the issue of rights monitoring when reuse of audio IP entities is involved, such as </a:t>
            </a:r>
            <a:r>
              <a:rPr lang="en-GB" sz="2400" b="1" dirty="0">
                <a:solidFill>
                  <a:srgbClr val="000000"/>
                </a:solidFill>
                <a:cs typeface="Arial" panose="020B0604020202020204" pitchFamily="34" charset="0"/>
              </a:rPr>
              <a:t>tracks or even segments of tracks in new derivative works</a:t>
            </a:r>
            <a:r>
              <a:rPr lang="en-GB" sz="2400" dirty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636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70D03A-1864-42CB-BCE9-50615B819E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108784"/>
              </p:ext>
            </p:extLst>
          </p:nvPr>
        </p:nvGraphicFramePr>
        <p:xfrm>
          <a:off x="71437" y="107429"/>
          <a:ext cx="9937750" cy="73448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2787755678"/>
                    </a:ext>
                  </a:extLst>
                </a:gridCol>
              </a:tblGrid>
              <a:tr h="423539"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AVCO: Relationships for IP entity segments and tracks</a:t>
                      </a:r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4010403709"/>
                  </a:ext>
                </a:extLst>
              </a:tr>
              <a:tr h="69212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793164"/>
                  </a:ext>
                </a:extLst>
              </a:tr>
            </a:tbl>
          </a:graphicData>
        </a:graphic>
      </p:graphicFrame>
      <p:grpSp>
        <p:nvGrpSpPr>
          <p:cNvPr id="7" name="Group 8">
            <a:extLst>
              <a:ext uri="{FF2B5EF4-FFF2-40B4-BE49-F238E27FC236}">
                <a16:creationId xmlns:a16="http://schemas.microsoft.com/office/drawing/2014/main" id="{539E31D3-05FF-42E5-A1B6-CC54E8C82B27}"/>
              </a:ext>
            </a:extLst>
          </p:cNvPr>
          <p:cNvGrpSpPr>
            <a:grpSpLocks/>
          </p:cNvGrpSpPr>
          <p:nvPr/>
        </p:nvGrpSpPr>
        <p:grpSpPr bwMode="auto">
          <a:xfrm>
            <a:off x="359792" y="785423"/>
            <a:ext cx="9361040" cy="6450798"/>
            <a:chOff x="144463" y="827088"/>
            <a:chExt cx="8064201" cy="6624637"/>
          </a:xfrm>
        </p:grpSpPr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92E81997-937D-43FE-B409-49FA7B470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3" y="827088"/>
              <a:ext cx="8064201" cy="66246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488"/>
            </a:p>
          </p:txBody>
        </p:sp>
        <p:pic>
          <p:nvPicPr>
            <p:cNvPr id="11" name="Picture 2" descr="segmentUse5">
              <a:extLst>
                <a:ext uri="{FF2B5EF4-FFF2-40B4-BE49-F238E27FC236}">
                  <a16:creationId xmlns:a16="http://schemas.microsoft.com/office/drawing/2014/main" id="{43F37DA5-968E-4EFB-BD5C-C2CC27B4B4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776" y="899517"/>
              <a:ext cx="7920880" cy="6480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976804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653DA7-8DC0-422A-BBCA-0AC777CCB8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245448"/>
              </p:ext>
            </p:extLst>
          </p:nvPr>
        </p:nvGraphicFramePr>
        <p:xfrm>
          <a:off x="71437" y="107430"/>
          <a:ext cx="9937750" cy="73653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2787755678"/>
                    </a:ext>
                  </a:extLst>
                </a:gridCol>
              </a:tblGrid>
              <a:tr h="6386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u="none" strike="noStrike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Data Analytics: </a:t>
                      </a:r>
                      <a:r>
                        <a:rPr lang="en-GB" alt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Music Citations &amp; Co-author Graphs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(sharing in social nets &amp; developing reputation)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4010403709"/>
                  </a:ext>
                </a:extLst>
              </a:tr>
              <a:tr h="67061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793164"/>
                  </a:ext>
                </a:extLst>
              </a:tr>
            </a:tbl>
          </a:graphicData>
        </a:graphic>
      </p:graphicFrame>
      <p:grpSp>
        <p:nvGrpSpPr>
          <p:cNvPr id="13" name="Group 16">
            <a:extLst>
              <a:ext uri="{FF2B5EF4-FFF2-40B4-BE49-F238E27FC236}">
                <a16:creationId xmlns:a16="http://schemas.microsoft.com/office/drawing/2014/main" id="{822680E3-37DF-4B3D-AF03-72BE1B5F7455}"/>
              </a:ext>
            </a:extLst>
          </p:cNvPr>
          <p:cNvGrpSpPr>
            <a:grpSpLocks/>
          </p:cNvGrpSpPr>
          <p:nvPr/>
        </p:nvGrpSpPr>
        <p:grpSpPr bwMode="auto">
          <a:xfrm>
            <a:off x="1871960" y="971525"/>
            <a:ext cx="6336704" cy="6264696"/>
            <a:chOff x="900113" y="1112838"/>
            <a:chExt cx="7235825" cy="5484812"/>
          </a:xfrm>
        </p:grpSpPr>
        <p:pic>
          <p:nvPicPr>
            <p:cNvPr id="14" name="Picture 3" descr="diecinueve.jpg">
              <a:hlinkClick r:id="rId2"/>
              <a:extLst>
                <a:ext uri="{FF2B5EF4-FFF2-40B4-BE49-F238E27FC236}">
                  <a16:creationId xmlns:a16="http://schemas.microsoft.com/office/drawing/2014/main" id="{18A86E7E-7DEC-452E-82BF-74483C1304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3" y="1819275"/>
              <a:ext cx="1541462" cy="124936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Imogen Heap - Tiny Human cover.jpg">
              <a:hlinkClick r:id="rId4"/>
              <a:extLst>
                <a:ext uri="{FF2B5EF4-FFF2-40B4-BE49-F238E27FC236}">
                  <a16:creationId xmlns:a16="http://schemas.microsoft.com/office/drawing/2014/main" id="{97A304BA-A56F-406C-B9D7-2A495E4A6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3" y="4594225"/>
              <a:ext cx="1541462" cy="124936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" name="Group 8">
              <a:extLst>
                <a:ext uri="{FF2B5EF4-FFF2-40B4-BE49-F238E27FC236}">
                  <a16:creationId xmlns:a16="http://schemas.microsoft.com/office/drawing/2014/main" id="{9748E5F7-7E25-4BE4-883A-A2FFA6C541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6275" y="1112838"/>
              <a:ext cx="4919663" cy="2676525"/>
              <a:chOff x="107504" y="332655"/>
              <a:chExt cx="3888432" cy="3600402"/>
            </a:xfrm>
          </p:grpSpPr>
          <p:pic>
            <p:nvPicPr>
              <p:cNvPr id="24" name="Picture 2">
                <a:extLst>
                  <a:ext uri="{FF2B5EF4-FFF2-40B4-BE49-F238E27FC236}">
                    <a16:creationId xmlns:a16="http://schemas.microsoft.com/office/drawing/2014/main" id="{AEB2A0CA-9A78-44D3-895D-A8DFF04E915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882" t="28871" r="19783" b="13647"/>
              <a:stretch>
                <a:fillRect/>
              </a:stretch>
            </p:blipFill>
            <p:spPr bwMode="auto">
              <a:xfrm>
                <a:off x="107504" y="332655"/>
                <a:ext cx="3888432" cy="3581864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2">
                <a:extLst>
                  <a:ext uri="{FF2B5EF4-FFF2-40B4-BE49-F238E27FC236}">
                    <a16:creationId xmlns:a16="http://schemas.microsoft.com/office/drawing/2014/main" id="{A1346652-2A3D-4C59-9858-E0DE90BF78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13" t="30446" r="55511" b="64043"/>
              <a:stretch>
                <a:fillRect/>
              </a:stretch>
            </p:blipFill>
            <p:spPr bwMode="auto">
              <a:xfrm>
                <a:off x="2915816" y="3555229"/>
                <a:ext cx="1080120" cy="377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" name="Group 4">
              <a:extLst>
                <a:ext uri="{FF2B5EF4-FFF2-40B4-BE49-F238E27FC236}">
                  <a16:creationId xmlns:a16="http://schemas.microsoft.com/office/drawing/2014/main" id="{85F6A55A-E053-4190-A04A-9360250F97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6275" y="3921125"/>
              <a:ext cx="4919663" cy="2676525"/>
              <a:chOff x="4271999" y="2088069"/>
              <a:chExt cx="3911906" cy="3599565"/>
            </a:xfrm>
          </p:grpSpPr>
          <p:pic>
            <p:nvPicPr>
              <p:cNvPr id="22" name="Picture 3">
                <a:extLst>
                  <a:ext uri="{FF2B5EF4-FFF2-40B4-BE49-F238E27FC236}">
                    <a16:creationId xmlns:a16="http://schemas.microsoft.com/office/drawing/2014/main" id="{D7DD3C3E-CDD4-466A-8ED4-0F0C789585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539" t="30446" r="20374" b="17323"/>
              <a:stretch>
                <a:fillRect/>
              </a:stretch>
            </p:blipFill>
            <p:spPr bwMode="auto">
              <a:xfrm>
                <a:off x="4271999" y="2088069"/>
                <a:ext cx="3911906" cy="3581810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4">
                <a:extLst>
                  <a:ext uri="{FF2B5EF4-FFF2-40B4-BE49-F238E27FC236}">
                    <a16:creationId xmlns:a16="http://schemas.microsoft.com/office/drawing/2014/main" id="{CB232844-826D-49EA-B1FE-613BFECA495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602" t="30446" r="72343" b="64043"/>
              <a:stretch>
                <a:fillRect/>
              </a:stretch>
            </p:blipFill>
            <p:spPr bwMode="auto">
              <a:xfrm>
                <a:off x="7080119" y="5309839"/>
                <a:ext cx="1103786" cy="377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18" name="Straight Arrow Connector 16">
              <a:extLst>
                <a:ext uri="{FF2B5EF4-FFF2-40B4-BE49-F238E27FC236}">
                  <a16:creationId xmlns:a16="http://schemas.microsoft.com/office/drawing/2014/main" id="{FF393E28-171D-4511-999C-14F06B299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441575" y="2444750"/>
              <a:ext cx="774700" cy="0"/>
            </a:xfrm>
            <a:prstGeom prst="straightConnector1">
              <a:avLst/>
            </a:prstGeom>
            <a:noFill/>
            <a:ln w="41275" algn="ctr">
              <a:solidFill>
                <a:srgbClr val="0070C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Straight Arrow Connector 17">
              <a:extLst>
                <a:ext uri="{FF2B5EF4-FFF2-40B4-BE49-F238E27FC236}">
                  <a16:creationId xmlns:a16="http://schemas.microsoft.com/office/drawing/2014/main" id="{31B112D5-CB94-484E-9EBB-08B15FA0FF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441575" y="2444750"/>
              <a:ext cx="774700" cy="2808288"/>
            </a:xfrm>
            <a:prstGeom prst="straightConnector1">
              <a:avLst/>
            </a:prstGeom>
            <a:noFill/>
            <a:ln w="41275" algn="ctr">
              <a:solidFill>
                <a:srgbClr val="0070C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Arrow Connector 20">
              <a:extLst>
                <a:ext uri="{FF2B5EF4-FFF2-40B4-BE49-F238E27FC236}">
                  <a16:creationId xmlns:a16="http://schemas.microsoft.com/office/drawing/2014/main" id="{E05A919F-7C28-4CAD-8B95-F12B0300B5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427288" y="5229225"/>
              <a:ext cx="776287" cy="0"/>
            </a:xfrm>
            <a:prstGeom prst="straightConnector1">
              <a:avLst/>
            </a:prstGeom>
            <a:noFill/>
            <a:ln w="41275" algn="ctr">
              <a:solidFill>
                <a:srgbClr val="00B05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Arrow Connector 21">
              <a:extLst>
                <a:ext uri="{FF2B5EF4-FFF2-40B4-BE49-F238E27FC236}">
                  <a16:creationId xmlns:a16="http://schemas.microsoft.com/office/drawing/2014/main" id="{3137EE95-1381-44A8-9FD5-4E5F01F06F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441575" y="2444750"/>
              <a:ext cx="774700" cy="2774950"/>
            </a:xfrm>
            <a:prstGeom prst="straightConnector1">
              <a:avLst/>
            </a:prstGeom>
            <a:noFill/>
            <a:ln w="41275" algn="ctr">
              <a:solidFill>
                <a:srgbClr val="00B05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052767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130D40-7383-4FDF-B92A-B2405387E2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757311"/>
              </p:ext>
            </p:extLst>
          </p:nvPr>
        </p:nvGraphicFramePr>
        <p:xfrm>
          <a:off x="71760" y="108470"/>
          <a:ext cx="9937750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3693262510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Background on ISO/IEC 21000-23 Smart Contracts for Media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214505834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 Panos Kudumakis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Chair, MPEG Smart Contracts for Media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732217"/>
                  </a:ext>
                </a:extLst>
              </a:tr>
            </a:tbl>
          </a:graphicData>
        </a:graphic>
      </p:graphicFrame>
      <p:pic>
        <p:nvPicPr>
          <p:cNvPr id="5" name="Picture 4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AD173A2C-2EA0-41E2-B1E9-37FCF285B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485" y="1691605"/>
            <a:ext cx="2123654" cy="212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828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18FBD5E-5B58-43A4-930E-A4E7F887F9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559206"/>
              </p:ext>
            </p:extLst>
          </p:nvPr>
        </p:nvGraphicFramePr>
        <p:xfrm>
          <a:off x="71760" y="108470"/>
          <a:ext cx="9937750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3693262510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MPEG-21 CEL/MCO Contracts to Smart Contracts for Media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214505834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 Mihai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Mitrea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Telecom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SudParis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732217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FE6641C-2B8D-4AC8-8D8B-401078FABA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80" t="34351" r="80821" b="51905"/>
          <a:stretch/>
        </p:blipFill>
        <p:spPr>
          <a:xfrm>
            <a:off x="3978486" y="1691605"/>
            <a:ext cx="2123653" cy="213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744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BC9D11-D70B-4AC9-B146-98AB691AA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388547"/>
              </p:ext>
            </p:extLst>
          </p:nvPr>
        </p:nvGraphicFramePr>
        <p:xfrm>
          <a:off x="71439" y="107950"/>
          <a:ext cx="9933184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3184">
                  <a:extLst>
                    <a:ext uri="{9D8B030D-6E8A-4147-A177-3AD203B41FA5}">
                      <a16:colId xmlns:a16="http://schemas.microsoft.com/office/drawing/2014/main" val="2709378983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Relationships between MCO elements and DLTs components</a:t>
                      </a:r>
                      <a:endParaRPr lang="en-GB" sz="2400" b="1" i="0" dirty="0">
                        <a:solidFill>
                          <a:srgbClr val="1E0A3C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081743873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700" b="0" u="sng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hlinkClick r:id="rId2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401006"/>
                  </a:ext>
                </a:extLst>
              </a:tr>
            </a:tbl>
          </a:graphicData>
        </a:graphic>
      </p:graphicFrame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771A15C-D274-4669-A4A3-5F14E65FF9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84" y="683493"/>
            <a:ext cx="9505056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218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4DACB7C-EE41-4D13-B4E9-DDA72E59DF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067209"/>
              </p:ext>
            </p:extLst>
          </p:nvPr>
        </p:nvGraphicFramePr>
        <p:xfrm>
          <a:off x="71439" y="107950"/>
          <a:ext cx="9933184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3184">
                  <a:extLst>
                    <a:ext uri="{9D8B030D-6E8A-4147-A177-3AD203B41FA5}">
                      <a16:colId xmlns:a16="http://schemas.microsoft.com/office/drawing/2014/main" val="2709378983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Relationships between MPEG-21 CEL/MCO and DLTs</a:t>
                      </a:r>
                      <a:endParaRPr lang="en-GB" sz="2400" b="1" i="0" dirty="0">
                        <a:solidFill>
                          <a:srgbClr val="1E0A3C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081743873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700" b="0" u="sng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hlinkClick r:id="rId2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401006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0BDD562F-9089-46DF-A944-D94444A6D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9" y="683493"/>
            <a:ext cx="9933184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100" b="1" dirty="0"/>
              <a:t>Contract - Smart contract for media</a:t>
            </a:r>
            <a:r>
              <a:rPr lang="en-GB" altLang="en-US" sz="2100" dirty="0"/>
              <a:t>: the MPEG-21 CEL/MCO contract element is the one that includes or refers to the digitalized contractual information extracted from a narrative contract. Thus, the counterpart of an instance of an MPEG-21 CEL/MCO contract is a unique smart contract for media deployed in a specific DLT. 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21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100" b="1" dirty="0"/>
              <a:t>Party (user) - DLT address</a:t>
            </a:r>
            <a:r>
              <a:rPr lang="en-GB" altLang="en-US" sz="2100" dirty="0"/>
              <a:t>: a party element is the representation of the identity of a user or organization bound by the narrative contract. Since identities in DLTs are represented through addresses, the party element counterpart is a DLT address. 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21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100" b="1" dirty="0"/>
              <a:t>IP entity - Non-fungible token</a:t>
            </a:r>
            <a:r>
              <a:rPr lang="en-GB" altLang="en-US" sz="2100" dirty="0"/>
              <a:t>: an IP entity element is the representation of an asset, and the reference to this asset can be stored in a DLT. This representation of an asset may be serialized according to the concept of NFTs. 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21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100" b="1" dirty="0"/>
              <a:t>Deontic expression (action, fact) - Non-fungible token</a:t>
            </a:r>
            <a:r>
              <a:rPr lang="en-GB" altLang="en-US" sz="2100" dirty="0"/>
              <a:t>: a deontic expression encompasses the properties of an agreed machine-readable contract clause regulating the actions of the parties, e.g., obligations, permissions, and prohibitions. This representation of a clause may also be connected to the concept of NFTs.</a:t>
            </a:r>
          </a:p>
        </p:txBody>
      </p:sp>
    </p:spTree>
    <p:extLst>
      <p:ext uri="{BB962C8B-B14F-4D97-AF65-F5344CB8AC3E}">
        <p14:creationId xmlns:p14="http://schemas.microsoft.com/office/powerpoint/2010/main" val="25054929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AD2A734-B5BF-4384-8D31-4C872B11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978657"/>
              </p:ext>
            </p:extLst>
          </p:nvPr>
        </p:nvGraphicFramePr>
        <p:xfrm>
          <a:off x="71439" y="107950"/>
          <a:ext cx="9933184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3184">
                  <a:extLst>
                    <a:ext uri="{9D8B030D-6E8A-4147-A177-3AD203B41FA5}">
                      <a16:colId xmlns:a16="http://schemas.microsoft.com/office/drawing/2014/main" val="2709378983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dirty="0">
                          <a:solidFill>
                            <a:srgbClr val="1E0A3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ISO/IEC 21000-23 Smart Contracts for Media: Workflow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081743873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700" b="0" u="sng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hlinkClick r:id="rId2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401006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D32D481-2D8C-4275-91C0-FE0DB77C5258}"/>
              </a:ext>
            </a:extLst>
          </p:cNvPr>
          <p:cNvGrpSpPr/>
          <p:nvPr/>
        </p:nvGrpSpPr>
        <p:grpSpPr>
          <a:xfrm>
            <a:off x="929741" y="611757"/>
            <a:ext cx="8225708" cy="3672136"/>
            <a:chOff x="927460" y="611757"/>
            <a:chExt cx="8225708" cy="3672136"/>
          </a:xfrm>
        </p:grpSpPr>
        <p:pic>
          <p:nvPicPr>
            <p:cNvPr id="7" name="Picture 6" descr="Diagram&#10;&#10;Description automatically generated">
              <a:extLst>
                <a:ext uri="{FF2B5EF4-FFF2-40B4-BE49-F238E27FC236}">
                  <a16:creationId xmlns:a16="http://schemas.microsoft.com/office/drawing/2014/main" id="{00B902B0-8430-4453-9AC2-62503AABE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460" y="611757"/>
              <a:ext cx="8225708" cy="3600128"/>
            </a:xfrm>
            <a:prstGeom prst="rect">
              <a:avLst/>
            </a:prstGeom>
            <a:ln>
              <a:noFill/>
            </a:ln>
          </p:spPr>
        </p:pic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EB92924D-C4E6-4BF9-AEF0-2AB5E6C88343}"/>
                </a:ext>
              </a:extLst>
            </p:cNvPr>
            <p:cNvSpPr txBox="1"/>
            <p:nvPr/>
          </p:nvSpPr>
          <p:spPr>
            <a:xfrm>
              <a:off x="935856" y="3945339"/>
              <a:ext cx="8217310" cy="338554"/>
            </a:xfrm>
            <a:prstGeom prst="rect">
              <a:avLst/>
            </a:prstGeom>
            <a:solidFill>
              <a:srgbClr val="E7F3F4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r>
                <a:rPr lang="it-IT" sz="1600" b="1" dirty="0">
                  <a:latin typeface="Times New Roman" panose="02020603050405020304" pitchFamily="18" charset="0"/>
                  <a:ea typeface="Constantia" panose="02030602050306030303" pitchFamily="18" charset="0"/>
                  <a:cs typeface="Times New Roman" panose="02020603050405020304" pitchFamily="18" charset="0"/>
                </a:rPr>
                <a:t>                </a:t>
              </a:r>
              <a:r>
                <a:rPr lang="it-IT" sz="1600" b="1" dirty="0">
                  <a:ea typeface="Constantia" panose="02030602050306030303" pitchFamily="18" charset="0"/>
                  <a:cs typeface="Arial" panose="020B0604020202020204" pitchFamily="34" charset="0"/>
                </a:rPr>
                <a:t>C</a:t>
              </a:r>
              <a:r>
                <a:rPr lang="it-IT" sz="1600" b="1" dirty="0">
                  <a:effectLst/>
                  <a:ea typeface="Constantia" panose="02030602050306030303" pitchFamily="18" charset="0"/>
                  <a:cs typeface="Arial" panose="020B0604020202020204" pitchFamily="34" charset="0"/>
                </a:rPr>
                <a:t>onversion of MPEG-21 CEL/MCO Contracts to Smart </a:t>
              </a:r>
              <a:r>
                <a:rPr lang="it-IT" sz="1600" b="1" dirty="0">
                  <a:ea typeface="Constantia" panose="02030602050306030303" pitchFamily="18" charset="0"/>
                  <a:cs typeface="Arial" panose="020B0604020202020204" pitchFamily="34" charset="0"/>
                </a:rPr>
                <a:t>C</a:t>
              </a:r>
              <a:r>
                <a:rPr lang="it-IT" sz="1600" b="1" dirty="0">
                  <a:effectLst/>
                  <a:ea typeface="Constantia" panose="02030602050306030303" pitchFamily="18" charset="0"/>
                  <a:cs typeface="Arial" panose="020B0604020202020204" pitchFamily="34" charset="0"/>
                </a:rPr>
                <a:t>ontracts</a:t>
              </a:r>
              <a:endParaRPr lang="en-GB" sz="1600" b="1" dirty="0"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71EF1F1-39B7-48EF-9E9E-2C5C2C4A7BA3}"/>
              </a:ext>
            </a:extLst>
          </p:cNvPr>
          <p:cNvGrpSpPr/>
          <p:nvPr/>
        </p:nvGrpSpPr>
        <p:grpSpPr>
          <a:xfrm>
            <a:off x="1514200" y="4427909"/>
            <a:ext cx="6984779" cy="2952328"/>
            <a:chOff x="1511919" y="4427909"/>
            <a:chExt cx="6984779" cy="3168352"/>
          </a:xfrm>
        </p:grpSpPr>
        <p:pic>
          <p:nvPicPr>
            <p:cNvPr id="10" name="Picture 9" descr="Diagram&#10;&#10;Description automatically generated">
              <a:extLst>
                <a:ext uri="{FF2B5EF4-FFF2-40B4-BE49-F238E27FC236}">
                  <a16:creationId xmlns:a16="http://schemas.microsoft.com/office/drawing/2014/main" id="{9B7B05E8-644E-416A-B1A4-FAD08FE818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1919" y="4427909"/>
              <a:ext cx="6984777" cy="2952328"/>
            </a:xfrm>
            <a:prstGeom prst="rect">
              <a:avLst/>
            </a:prstGeom>
            <a:ln>
              <a:noFill/>
            </a:ln>
          </p:spPr>
        </p:pic>
        <p:sp>
          <p:nvSpPr>
            <p:cNvPr id="11" name="TextBox 14">
              <a:extLst>
                <a:ext uri="{FF2B5EF4-FFF2-40B4-BE49-F238E27FC236}">
                  <a16:creationId xmlns:a16="http://schemas.microsoft.com/office/drawing/2014/main" id="{EFEFF3C3-FE45-4271-827F-4CAE1160A5A8}"/>
                </a:ext>
              </a:extLst>
            </p:cNvPr>
            <p:cNvSpPr txBox="1"/>
            <p:nvPr/>
          </p:nvSpPr>
          <p:spPr>
            <a:xfrm>
              <a:off x="1511920" y="7257707"/>
              <a:ext cx="6984778" cy="338554"/>
            </a:xfrm>
            <a:prstGeom prst="rect">
              <a:avLst/>
            </a:prstGeom>
            <a:solidFill>
              <a:srgbClr val="E7F3F4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r>
                <a:rPr lang="it-IT" sz="1600" b="1" dirty="0">
                  <a:latin typeface="Times New Roman" panose="02020603050405020304" pitchFamily="18" charset="0"/>
                  <a:ea typeface="Constantia" panose="02030602050306030303" pitchFamily="18" charset="0"/>
                  <a:cs typeface="Times New Roman" panose="02020603050405020304" pitchFamily="18" charset="0"/>
                </a:rPr>
                <a:t>                </a:t>
              </a:r>
              <a:r>
                <a:rPr lang="it-IT" sz="1600" b="1" dirty="0">
                  <a:ea typeface="Constantia" panose="02030602050306030303" pitchFamily="18" charset="0"/>
                  <a:cs typeface="Arial" panose="020B0604020202020204" pitchFamily="34" charset="0"/>
                </a:rPr>
                <a:t>C</a:t>
              </a:r>
              <a:r>
                <a:rPr lang="it-IT" sz="1600" b="1" dirty="0">
                  <a:effectLst/>
                  <a:ea typeface="Constantia" panose="02030602050306030303" pitchFamily="18" charset="0"/>
                  <a:cs typeface="Arial" panose="020B0604020202020204" pitchFamily="34" charset="0"/>
                </a:rPr>
                <a:t>onversion of Smart </a:t>
              </a:r>
              <a:r>
                <a:rPr lang="it-IT" sz="1600" b="1" dirty="0">
                  <a:ea typeface="Constantia" panose="02030602050306030303" pitchFamily="18" charset="0"/>
                  <a:cs typeface="Arial" panose="020B0604020202020204" pitchFamily="34" charset="0"/>
                </a:rPr>
                <a:t>C</a:t>
              </a:r>
              <a:r>
                <a:rPr lang="it-IT" sz="1600" b="1" dirty="0">
                  <a:effectLst/>
                  <a:ea typeface="Constantia" panose="02030602050306030303" pitchFamily="18" charset="0"/>
                  <a:cs typeface="Arial" panose="020B0604020202020204" pitchFamily="34" charset="0"/>
                </a:rPr>
                <a:t>ontracts to MPEG-21 CEL/MCO</a:t>
              </a:r>
              <a:endParaRPr lang="en-GB" sz="1600" b="1" dirty="0"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98479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ABF78A5-E7DE-467E-8CD4-4B43CF2B76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463778"/>
              </p:ext>
            </p:extLst>
          </p:nvPr>
        </p:nvGraphicFramePr>
        <p:xfrm>
          <a:off x="71439" y="107950"/>
          <a:ext cx="9933184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3184">
                  <a:extLst>
                    <a:ext uri="{9D8B030D-6E8A-4147-A177-3AD203B41FA5}">
                      <a16:colId xmlns:a16="http://schemas.microsoft.com/office/drawing/2014/main" val="2709378983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onstantia" panose="02030602050306030303" pitchFamily="18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it-I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onstantia" panose="02030602050306030303" pitchFamily="18" charset="0"/>
                          <a:cs typeface="Arial" panose="020B0604020202020204" pitchFamily="34" charset="0"/>
                        </a:rPr>
                        <a:t>onversion of MPEG-21 CEL/MCO Contracts to Smart </a:t>
                      </a:r>
                      <a:r>
                        <a:rPr lang="it-IT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onstantia" panose="02030602050306030303" pitchFamily="18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it-I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onstantia" panose="02030602050306030303" pitchFamily="18" charset="0"/>
                          <a:cs typeface="Arial" panose="020B0604020202020204" pitchFamily="34" charset="0"/>
                        </a:rPr>
                        <a:t>ontracts</a:t>
                      </a:r>
                      <a:endParaRPr lang="en-GB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081743873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700" b="0" u="sng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hlinkClick r:id="rId2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401006"/>
                  </a:ext>
                </a:extLst>
              </a:tr>
            </a:tbl>
          </a:graphicData>
        </a:graphic>
      </p:graphicFrame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3055FAF-620C-4C00-BB79-E0BBCDCCE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48" y="467469"/>
            <a:ext cx="8496944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DC426D-6073-458E-8E9A-2749B5903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9" y="3435761"/>
            <a:ext cx="9933184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1700" b="1" dirty="0"/>
              <a:t>MPEG-21 CEL/MCO Parser: </a:t>
            </a:r>
            <a:r>
              <a:rPr lang="en-GB" altLang="en-US" sz="1700" dirty="0"/>
              <a:t>a component that gets as input an </a:t>
            </a:r>
            <a:r>
              <a:rPr lang="en-GB" altLang="en-US" sz="1700" b="1" dirty="0"/>
              <a:t>MPEG-21 CEL/MCO contract </a:t>
            </a:r>
            <a:r>
              <a:rPr lang="en-GB" altLang="en-US" sz="1700" dirty="0"/>
              <a:t>and produces as output a set of </a:t>
            </a:r>
            <a:r>
              <a:rPr lang="en-GB" altLang="en-US" sz="1700" b="1" dirty="0"/>
              <a:t>media contractual objects, i.e., </a:t>
            </a:r>
            <a:r>
              <a:rPr lang="en-GB" altLang="en-US" sz="1700" dirty="0"/>
              <a:t>a structured set of information related to e.g., deontic expressions, actions, IP entities, and constraints, extracted from an MPEG-21 CEL/MCO contract. </a:t>
            </a:r>
            <a:r>
              <a:rPr lang="en-GB" altLang="en-US" sz="1700" b="1" dirty="0"/>
              <a:t>Media contractual objects are agnostic with respect to any specific DLT.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17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1700" b="1" dirty="0"/>
              <a:t>Smart Contract Generator</a:t>
            </a:r>
            <a:r>
              <a:rPr lang="en-GB" altLang="en-US" sz="1700" dirty="0"/>
              <a:t>: a component that gets as inputs, a set of </a:t>
            </a:r>
            <a:r>
              <a:rPr lang="en-GB" altLang="en-US" sz="1700" b="1" dirty="0"/>
              <a:t>media contractual objects</a:t>
            </a:r>
            <a:r>
              <a:rPr lang="en-GB" altLang="en-US" sz="1700" dirty="0"/>
              <a:t> and some </a:t>
            </a:r>
            <a:r>
              <a:rPr lang="en-GB" altLang="en-US" sz="1700" b="1" dirty="0"/>
              <a:t>DLT-specific smart contract templates,</a:t>
            </a:r>
            <a:r>
              <a:rPr lang="en-GB" altLang="en-US" sz="1700" dirty="0"/>
              <a:t> while produces as output a </a:t>
            </a:r>
            <a:r>
              <a:rPr lang="en-GB" altLang="en-US" sz="1700" b="1" dirty="0"/>
              <a:t>DLT-specific smart contract specification</a:t>
            </a:r>
            <a:r>
              <a:rPr lang="en-GB" altLang="en-US" sz="1700" dirty="0"/>
              <a:t>, i.e., a set of elements that represent the information needed to deploy the smart contract for media. 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17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1700" b="1" dirty="0"/>
              <a:t>DLT Tokens and Payments Manager</a:t>
            </a:r>
            <a:r>
              <a:rPr lang="en-GB" altLang="en-US" sz="1700" dirty="0"/>
              <a:t>:  a component that gets as inputs </a:t>
            </a:r>
            <a:r>
              <a:rPr lang="en-GB" altLang="en-US" sz="1700" b="1" dirty="0"/>
              <a:t>a smart contract specification</a:t>
            </a:r>
            <a:r>
              <a:rPr lang="en-GB" altLang="en-US" sz="1700" dirty="0"/>
              <a:t>, a </a:t>
            </a:r>
            <a:r>
              <a:rPr lang="en-GB" altLang="en-US" sz="1700" b="1" dirty="0"/>
              <a:t>set of DLT addresses representing contract parties </a:t>
            </a:r>
            <a:r>
              <a:rPr lang="en-GB" altLang="en-US" sz="1700" dirty="0"/>
              <a:t>and a </a:t>
            </a:r>
            <a:r>
              <a:rPr lang="en-GB" altLang="en-US" sz="1700" b="1" dirty="0"/>
              <a:t>DLT governance protocol</a:t>
            </a:r>
            <a:r>
              <a:rPr lang="en-GB" altLang="en-US" sz="1700" dirty="0"/>
              <a:t>, </a:t>
            </a:r>
            <a:r>
              <a:rPr lang="en-US" sz="17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i.e., the rules used by the DLT to update the ledger, </a:t>
            </a:r>
            <a:r>
              <a:rPr lang="en-GB" altLang="en-US" sz="1700" dirty="0"/>
              <a:t>while produces as output a </a:t>
            </a:r>
            <a:r>
              <a:rPr lang="en-GB" altLang="en-US" sz="1700" b="1" dirty="0"/>
              <a:t>DLT deployed smart contracts for media</a:t>
            </a:r>
            <a:r>
              <a:rPr lang="en-GB" altLang="en-US" sz="17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43986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2E46FD8-F457-490B-8839-D9149BF4E5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708140"/>
              </p:ext>
            </p:extLst>
          </p:nvPr>
        </p:nvGraphicFramePr>
        <p:xfrm>
          <a:off x="71439" y="107950"/>
          <a:ext cx="9933184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3184">
                  <a:extLst>
                    <a:ext uri="{9D8B030D-6E8A-4147-A177-3AD203B41FA5}">
                      <a16:colId xmlns:a16="http://schemas.microsoft.com/office/drawing/2014/main" val="2709378983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onstantia" panose="02030602050306030303" pitchFamily="18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it-I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onstantia" panose="02030602050306030303" pitchFamily="18" charset="0"/>
                          <a:cs typeface="Arial" panose="020B0604020202020204" pitchFamily="34" charset="0"/>
                        </a:rPr>
                        <a:t>onversion of Smart </a:t>
                      </a:r>
                      <a:r>
                        <a:rPr lang="it-IT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onstantia" panose="02030602050306030303" pitchFamily="18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it-I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onstantia" panose="02030602050306030303" pitchFamily="18" charset="0"/>
                          <a:cs typeface="Arial" panose="020B0604020202020204" pitchFamily="34" charset="0"/>
                        </a:rPr>
                        <a:t>ontracts to MPEG-21 CEL/MCO</a:t>
                      </a:r>
                      <a:endParaRPr lang="en-GB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081743873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700" b="0" u="sng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hlinkClick r:id="rId2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401006"/>
                  </a:ext>
                </a:extLst>
              </a:tr>
            </a:tbl>
          </a:graphicData>
        </a:graphic>
      </p:graphicFrame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0A7651F0-AC34-41FD-9FC1-D6778EC68A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0" y="611485"/>
            <a:ext cx="8496944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319A100-A36F-46EC-BC3A-A16F2516DA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9" y="3952884"/>
            <a:ext cx="9933184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200" b="1" dirty="0"/>
              <a:t>Smart Contract Parser: </a:t>
            </a:r>
            <a:r>
              <a:rPr lang="en-GB" altLang="en-US" sz="2200" dirty="0"/>
              <a:t>a component that gets as inputs a </a:t>
            </a:r>
            <a:r>
              <a:rPr lang="en-GB" altLang="en-US" sz="2200" b="1" dirty="0"/>
              <a:t>DLT deployed smart contract for media</a:t>
            </a:r>
            <a:r>
              <a:rPr lang="en-GB" altLang="en-US" sz="2200" dirty="0"/>
              <a:t> and a </a:t>
            </a:r>
            <a:r>
              <a:rPr lang="en-GB" altLang="en-US" sz="2200" b="1" dirty="0"/>
              <a:t>DLT-specific smart contract template, </a:t>
            </a:r>
            <a:r>
              <a:rPr lang="en-US" sz="2200" dirty="0"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i.e., required for decoding the smart contract for media data structures,</a:t>
            </a:r>
            <a:r>
              <a:rPr lang="en-GB" altLang="en-US" sz="2200" dirty="0"/>
              <a:t> while produces as output a set of  </a:t>
            </a:r>
            <a:r>
              <a:rPr lang="en-GB" altLang="en-US" sz="2200" b="1" dirty="0"/>
              <a:t>media contractual objects</a:t>
            </a:r>
            <a:r>
              <a:rPr lang="en-GB" altLang="en-US" sz="2200" dirty="0"/>
              <a:t>.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22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200" b="1" dirty="0"/>
              <a:t>MPEG-21 CEL/MCO Generator: </a:t>
            </a:r>
            <a:r>
              <a:rPr lang="en-GB" altLang="en-US" sz="2200" dirty="0"/>
              <a:t>a component that gets as input </a:t>
            </a:r>
            <a:r>
              <a:rPr lang="en-GB" altLang="en-US" sz="2200" b="1" dirty="0"/>
              <a:t>a set of media contractual objects</a:t>
            </a:r>
            <a:r>
              <a:rPr lang="en-GB" altLang="en-US" sz="2200" dirty="0"/>
              <a:t> and produces as output an </a:t>
            </a:r>
            <a:r>
              <a:rPr lang="en-GB" altLang="en-US" sz="2200" b="1" dirty="0"/>
              <a:t>MPEG-21 CEL/MCO contract</a:t>
            </a:r>
            <a:r>
              <a:rPr lang="en-GB" altLang="en-US" sz="2200" dirty="0"/>
              <a:t>. The MPEG-21 CEL/MCO generator is performing the </a:t>
            </a:r>
            <a:r>
              <a:rPr lang="en-GB" altLang="en-US" sz="2200" b="1" dirty="0"/>
              <a:t>backward operation</a:t>
            </a:r>
            <a:r>
              <a:rPr lang="en-GB" altLang="en-US" sz="2200" dirty="0"/>
              <a:t> with respect to the MPEG-21 CEL/MCO parser.</a:t>
            </a:r>
          </a:p>
        </p:txBody>
      </p:sp>
    </p:spTree>
    <p:extLst>
      <p:ext uri="{BB962C8B-B14F-4D97-AF65-F5344CB8AC3E}">
        <p14:creationId xmlns:p14="http://schemas.microsoft.com/office/powerpoint/2010/main" val="37261694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FE1E204-A97B-4DF8-A44B-79FAFD3C31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601170"/>
              </p:ext>
            </p:extLst>
          </p:nvPr>
        </p:nvGraphicFramePr>
        <p:xfrm>
          <a:off x="71439" y="107950"/>
          <a:ext cx="9933184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3184">
                  <a:extLst>
                    <a:ext uri="{9D8B030D-6E8A-4147-A177-3AD203B41FA5}">
                      <a16:colId xmlns:a16="http://schemas.microsoft.com/office/drawing/2014/main" val="2709378983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Narrative Contracts to Smart Contracts via MPEG-21 CEL/MCO</a:t>
                      </a:r>
                      <a:endParaRPr lang="en-GB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081743873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700" b="0" u="sng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hlinkClick r:id="rId2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40100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03ED1C5D-5233-49E0-BCE3-1116B3107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9" y="611485"/>
            <a:ext cx="9933184" cy="674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24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400" dirty="0"/>
              <a:t>An important feature of smart contracts for media is that it offers the possibility to </a:t>
            </a:r>
            <a:r>
              <a:rPr lang="en-GB" altLang="en-US" sz="2400" b="1" dirty="0"/>
              <a:t>bind</a:t>
            </a:r>
            <a:r>
              <a:rPr lang="en-GB" altLang="en-US" sz="2400" dirty="0"/>
              <a:t>, through persistent links, </a:t>
            </a:r>
            <a:r>
              <a:rPr lang="en-GB" altLang="en-US" sz="2400" b="1" dirty="0"/>
              <a:t>the clauses of a smart contract</a:t>
            </a:r>
            <a:r>
              <a:rPr lang="en-GB" altLang="en-US" sz="2400" dirty="0"/>
              <a:t> to the corresponding ones </a:t>
            </a:r>
            <a:r>
              <a:rPr lang="en-GB" altLang="en-US" sz="2400" b="1" dirty="0"/>
              <a:t>of the narrative contract</a:t>
            </a:r>
            <a:r>
              <a:rPr lang="en-GB" altLang="en-US" sz="2400" dirty="0"/>
              <a:t> and vice versa, e.g., the narrative clause </a:t>
            </a:r>
            <a:r>
              <a:rPr lang="en-GB" altLang="en-US" sz="2400" b="1" dirty="0"/>
              <a:t>“user A pays $1 to user B”</a:t>
            </a:r>
            <a:r>
              <a:rPr lang="en-GB" altLang="en-US" sz="2400" dirty="0"/>
              <a:t> is bound to its </a:t>
            </a:r>
            <a:r>
              <a:rPr lang="en-GB" altLang="en-US" sz="2400" b="1" dirty="0"/>
              <a:t>counterpart</a:t>
            </a:r>
            <a:r>
              <a:rPr lang="en-GB" altLang="en-US" sz="2400" dirty="0"/>
              <a:t> smart contract clause </a:t>
            </a:r>
            <a:r>
              <a:rPr lang="en-GB" altLang="en-US" sz="2400" b="1" dirty="0"/>
              <a:t>“Transfer  </a:t>
            </a:r>
            <a:r>
              <a:rPr lang="en-GB" altLang="en-US" sz="2400" b="1" dirty="0" err="1"/>
              <a:t>UserA</a:t>
            </a:r>
            <a:r>
              <a:rPr lang="en-GB" altLang="en-US" sz="2400" b="1" dirty="0"/>
              <a:t>  </a:t>
            </a:r>
            <a:r>
              <a:rPr lang="en-GB" altLang="en-US" sz="2400" b="1" dirty="0" err="1"/>
              <a:t>UserB</a:t>
            </a:r>
            <a:r>
              <a:rPr lang="en-GB" altLang="en-US" sz="2400" b="1" dirty="0"/>
              <a:t> $1”</a:t>
            </a:r>
            <a:r>
              <a:rPr lang="en-GB" altLang="en-US" sz="2400" dirty="0"/>
              <a:t>. In the latter, if the beneficiary of the payment is not clear, the link to its corresponding narrative clause could be handy.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24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2400" dirty="0"/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r>
              <a:rPr lang="en-GB" altLang="en-US" sz="2400" dirty="0"/>
              <a:t>That is, the narrative version of a contract and its clauses represented by </a:t>
            </a:r>
            <a:r>
              <a:rPr lang="en-GB" altLang="en-US" sz="2400" b="1" dirty="0"/>
              <a:t>MPEG-21 CEL/MCO contracts are maintained all the way through</a:t>
            </a:r>
            <a:r>
              <a:rPr lang="en-GB" altLang="en-US" sz="2400" dirty="0"/>
              <a:t> the </a:t>
            </a:r>
            <a:r>
              <a:rPr lang="en-GB" altLang="en-US" sz="2400" b="1" dirty="0"/>
              <a:t>media contractual objects </a:t>
            </a:r>
            <a:r>
              <a:rPr lang="en-GB" altLang="en-US" sz="2400" dirty="0"/>
              <a:t>(</a:t>
            </a:r>
            <a:r>
              <a:rPr lang="en-GB" altLang="en-US" sz="2400" dirty="0" err="1"/>
              <a:t>textVersion</a:t>
            </a:r>
            <a:r>
              <a:rPr lang="en-GB" altLang="en-US" sz="2400" dirty="0"/>
              <a:t> and </a:t>
            </a:r>
            <a:r>
              <a:rPr lang="en-GB" altLang="en-US" sz="2400" dirty="0" err="1"/>
              <a:t>textClauses</a:t>
            </a:r>
            <a:r>
              <a:rPr lang="en-GB" altLang="en-US" sz="2400" dirty="0"/>
              <a:t>) to </a:t>
            </a:r>
            <a:r>
              <a:rPr lang="en-GB" altLang="en-US" sz="2400" b="1" dirty="0"/>
              <a:t>smart contracts</a:t>
            </a:r>
            <a:r>
              <a:rPr lang="en-GB" altLang="en-US" sz="2400" dirty="0"/>
              <a:t> and vice versa. In turn, this </a:t>
            </a:r>
            <a:r>
              <a:rPr lang="en-GB" altLang="en-US" sz="2400" b="1" dirty="0"/>
              <a:t>ensures the parties</a:t>
            </a:r>
            <a:r>
              <a:rPr lang="en-GB" altLang="en-US" sz="2400" dirty="0"/>
              <a:t> signing a smart contract </a:t>
            </a:r>
            <a:r>
              <a:rPr lang="en-GB" altLang="en-US" sz="2400" b="1" dirty="0"/>
              <a:t>to know beyond doubt</a:t>
            </a:r>
            <a:r>
              <a:rPr lang="en-GB" altLang="en-US" sz="2400" dirty="0"/>
              <a:t> </a:t>
            </a:r>
            <a:r>
              <a:rPr lang="en-GB" altLang="en-US" sz="2400" b="1" dirty="0"/>
              <a:t>what the clauses stored in the smart contract express</a:t>
            </a:r>
            <a:r>
              <a:rPr lang="en-GB" altLang="en-US" sz="2400" dirty="0"/>
              <a:t> with respect to the </a:t>
            </a:r>
            <a:r>
              <a:rPr lang="en-GB" altLang="en-US" sz="2400" b="1" dirty="0"/>
              <a:t>clauses of the narrative contract</a:t>
            </a:r>
            <a:r>
              <a:rPr lang="en-GB" altLang="en-US" sz="2400" dirty="0"/>
              <a:t>. </a:t>
            </a:r>
          </a:p>
          <a:p>
            <a:pPr marL="342900" indent="-342900" algn="just" eaLnBrk="1" hangingPunct="1">
              <a:buFont typeface="Arial" panose="020B0604020202020204" pitchFamily="34" charset="0"/>
              <a:buChar char="•"/>
            </a:pP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6466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580D8-B0D0-4DFA-84FE-4FCED7229D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467676"/>
              </p:ext>
            </p:extLst>
          </p:nvPr>
        </p:nvGraphicFramePr>
        <p:xfrm>
          <a:off x="71437" y="107949"/>
          <a:ext cx="9937750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3863668994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Reference Software, Conformance and Demonstration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30687817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 Mirko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Zichichi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2400" b="1" i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Universidad </a:t>
                      </a:r>
                      <a:r>
                        <a:rPr lang="en-GB" sz="2400" b="1" i="0" u="non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Politécnica</a:t>
                      </a:r>
                      <a:r>
                        <a:rPr lang="en-GB" sz="2400" b="1" i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 Madrid</a:t>
                      </a:r>
                      <a:endParaRPr lang="en-GB" sz="2400" b="1" i="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hlinkClick r:id="rId2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98587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B64B86D-F637-4FDE-9EE2-73A50C57D855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3960192" y="1475581"/>
            <a:ext cx="2123654" cy="2122312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4847534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E355C6-0B18-4838-9330-E476FF6686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823082"/>
              </p:ext>
            </p:extLst>
          </p:nvPr>
        </p:nvGraphicFramePr>
        <p:xfrm>
          <a:off x="71437" y="107951"/>
          <a:ext cx="9937750" cy="73442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68875">
                  <a:extLst>
                    <a:ext uri="{9D8B030D-6E8A-4147-A177-3AD203B41FA5}">
                      <a16:colId xmlns:a16="http://schemas.microsoft.com/office/drawing/2014/main" val="1748046476"/>
                    </a:ext>
                  </a:extLst>
                </a:gridCol>
                <a:gridCol w="4968875">
                  <a:extLst>
                    <a:ext uri="{9D8B030D-6E8A-4147-A177-3AD203B41FA5}">
                      <a16:colId xmlns:a16="http://schemas.microsoft.com/office/drawing/2014/main" val="3842086835"/>
                    </a:ext>
                  </a:extLst>
                </a:gridCol>
              </a:tblGrid>
              <a:tr h="42680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MPEG-21 CEL/MCO Contract Templates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03658"/>
                  </a:ext>
                </a:extLst>
              </a:tr>
              <a:tr h="691749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interactive streams 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digital sales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how the money flows depend on 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 entity negotiated the license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Big labels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record labels having a direct deal with services,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Indie labels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record labels represented by a digital aggregator/distributor, and 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Self-released 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artists owning recording copyrights and using distribution services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08000" marT="9524" marB="9524" anchor="ctr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65210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3EF502ED-FEC8-4DE0-99EC-F40FC361DCB0}"/>
              </a:ext>
            </a:extLst>
          </p:cNvPr>
          <p:cNvGrpSpPr/>
          <p:nvPr/>
        </p:nvGrpSpPr>
        <p:grpSpPr>
          <a:xfrm>
            <a:off x="5109766" y="611485"/>
            <a:ext cx="4899098" cy="6763497"/>
            <a:chOff x="4608264" y="611485"/>
            <a:chExt cx="4899098" cy="6763497"/>
          </a:xfrm>
        </p:grpSpPr>
        <p:pic>
          <p:nvPicPr>
            <p:cNvPr id="6" name="Picture 5" descr="A close up of a device&#10;&#10;Description automatically generated">
              <a:extLst>
                <a:ext uri="{FF2B5EF4-FFF2-40B4-BE49-F238E27FC236}">
                  <a16:creationId xmlns:a16="http://schemas.microsoft.com/office/drawing/2014/main" id="{4D92E07D-74EF-4809-ADA8-145E0F3FB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273" y="611485"/>
              <a:ext cx="4752528" cy="648072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341FDC8-B4B2-45B3-B469-6D0C68A87FD6}"/>
                </a:ext>
              </a:extLst>
            </p:cNvPr>
            <p:cNvSpPr txBox="1"/>
            <p:nvPr/>
          </p:nvSpPr>
          <p:spPr>
            <a:xfrm>
              <a:off x="4608264" y="7159538"/>
              <a:ext cx="489909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Rethink Music, ‘</a:t>
              </a:r>
              <a:r>
                <a:rPr lang="en-US" sz="800" u="sng" dirty="0">
                  <a:hlinkClick r:id="rId3"/>
                </a:rPr>
                <a:t>Fair Music: Transparency and Payment Flows in the Music Industry</a:t>
              </a:r>
              <a:r>
                <a:rPr lang="en-US" sz="800" dirty="0"/>
                <a:t>’, </a:t>
              </a:r>
              <a:r>
                <a:rPr lang="en-US" sz="800" dirty="0" err="1"/>
                <a:t>BerkleeICE</a:t>
              </a:r>
              <a:r>
                <a:rPr lang="en-US" sz="800" dirty="0"/>
                <a:t>, 2015.</a:t>
              </a:r>
              <a:endParaRPr lang="en-GB" sz="800" dirty="0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8BDD5D-3EB3-41C6-B6FF-C7519B9652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000"/>
          <a:stretch/>
        </p:blipFill>
        <p:spPr>
          <a:xfrm>
            <a:off x="170938" y="6372125"/>
            <a:ext cx="475252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8844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28FAE9F-98D9-4F64-8735-B147122565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781126"/>
              </p:ext>
            </p:extLst>
          </p:nvPr>
        </p:nvGraphicFramePr>
        <p:xfrm>
          <a:off x="71437" y="107950"/>
          <a:ext cx="9937750" cy="73910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1150908058"/>
                    </a:ext>
                  </a:extLst>
                </a:gridCol>
              </a:tblGrid>
              <a:tr h="4189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MPEG-21 CEL/MCO Contracts on Ethereum, </a:t>
                      </a:r>
                      <a:r>
                        <a:rPr lang="en-US" sz="2400" b="1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Tezos</a:t>
                      </a:r>
                      <a:r>
                        <a:rPr lang="en-US" sz="24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n-US" sz="2400" b="1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Algorand</a:t>
                      </a:r>
                      <a:endParaRPr lang="en-US" sz="2400" b="1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185246316"/>
                  </a:ext>
                </a:extLst>
              </a:tr>
              <a:tr h="6972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Specification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Normative DLT agnostic APIs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provided for converting MPEG-21 CEL/MCO media contracts to smart contracts that can be executed on existing blockchain environments.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Reference Software and Conformance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DLT agnostic APIs validated and demonstrated, by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informative XML/Python &amp; RDF/JavaScript software modules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provided for the bidirectional conversion of MPEG-21 CEL/MCO contracts to smart contracts,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the on-demand streaming and digital sale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Open Music Initiative use cases and the following DLTs: </a:t>
                      </a:r>
                    </a:p>
                    <a:p>
                      <a:pPr marL="1257300" marR="0" lvl="2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CEL to Solidity/Ethereum &amp; Michelson/</a:t>
                      </a:r>
                      <a:r>
                        <a:rPr lang="en-GB" sz="2400" b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Tezos</a:t>
                      </a: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257300" marR="0" lvl="2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MCO to Solidity/Ethereum &amp; Teal/</a:t>
                      </a:r>
                      <a:r>
                        <a:rPr lang="en-GB" sz="2400" b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Algorand</a:t>
                      </a: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913812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D8F9057-FB04-4268-AB4D-84F5D2E6E2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008" y="652089"/>
            <a:ext cx="5388003" cy="183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78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506455E-7862-4C0D-8E84-52C1F03FDE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334389"/>
              </p:ext>
            </p:extLst>
          </p:nvPr>
        </p:nvGraphicFramePr>
        <p:xfrm>
          <a:off x="81642" y="107950"/>
          <a:ext cx="9927545" cy="73483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7545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37786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Outline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96642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75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Background on ISO/IEC 21000-23 Smart Contracts for Media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7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Benefits of MPEG-21 CEL/MCO Ontologies and Schemas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7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Challenge: MPEG-21 CEL/MCO Contracts to Smart Contracts 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7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Towards a </a:t>
                      </a:r>
                      <a:r>
                        <a:rPr kumimoji="0" lang="en-GB" sz="17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Semantic Music and Media Blockchain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75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75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MPEG-21 CEL/MCO Ontologies and Schemas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US" sz="175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ISO/IEC 21000-19 Media Value Chain Ontology (MVCO)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US" sz="175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ISO/IEC 21000-19/AMD1 Audio Value Chain Ontology (AVCO)</a:t>
                      </a:r>
                      <a:endParaRPr lang="en-US" sz="1750" b="0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US" sz="175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ISO/IEC 21000-21 Media Contract Ontology (MCO)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175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750" b="1" i="0" dirty="0">
                          <a:solidFill>
                            <a:srgbClr val="1E0A3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MPEG-21 CEL/MCO Contracts to </a:t>
                      </a:r>
                      <a:r>
                        <a:rPr lang="en-US" sz="175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 Contracts for Media</a:t>
                      </a:r>
                      <a:endParaRPr lang="en-GB" sz="175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7"/>
                        <a:tabLst/>
                        <a:defRPr/>
                      </a:pPr>
                      <a:r>
                        <a:rPr lang="en-US" sz="175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Relationships: MPEG-21 CEL/MCO and DLTs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7"/>
                        <a:tabLst/>
                        <a:defRPr/>
                      </a:pPr>
                      <a:r>
                        <a:rPr kumimoji="0" lang="en-US" sz="17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Conversion: MPEG-21 CEL/MCO Contracts to Smart Contracts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7"/>
                        <a:tabLst/>
                        <a:defRPr/>
                      </a:pPr>
                      <a:r>
                        <a:rPr kumimoji="0" lang="en-US" sz="17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Preservation: Narrative Contracts to Smart Contracts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7"/>
                        <a:tabLst/>
                        <a:defRPr/>
                      </a:pPr>
                      <a:endParaRPr kumimoji="0" lang="en-US" sz="17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750" b="1" i="0" baseline="0" dirty="0">
                          <a:solidFill>
                            <a:srgbClr val="1E0A3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Reference Software, Conformance and Demonstration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10"/>
                        <a:tabLst/>
                        <a:defRPr/>
                      </a:pPr>
                      <a:r>
                        <a:rPr lang="en-US" sz="175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MPEG-21 CEL/MCO Contract Templates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10"/>
                        <a:tabLst/>
                        <a:defRPr/>
                      </a:pPr>
                      <a:r>
                        <a:rPr lang="en-US" sz="175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MPEG-21 CEL/MCO Contracts on Ethereum, </a:t>
                      </a:r>
                      <a:r>
                        <a:rPr lang="en-US" sz="1750" b="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Tezos</a:t>
                      </a:r>
                      <a:r>
                        <a:rPr lang="en-US" sz="175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n-US" sz="1750" b="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Algorand</a:t>
                      </a:r>
                      <a:endParaRPr lang="en-US" sz="1750" b="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10"/>
                        <a:tabLst/>
                        <a:defRPr/>
                      </a:pPr>
                      <a:r>
                        <a:rPr lang="en-US" sz="175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Demonstration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750" b="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750" b="1" i="0" baseline="0" dirty="0">
                          <a:solidFill>
                            <a:srgbClr val="1E0A3C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Summary and Future Developments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13"/>
                        <a:tabLst/>
                        <a:defRPr/>
                      </a:pPr>
                      <a:r>
                        <a:rPr lang="en-US" sz="175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Benefits of ISO/IEC 21000-23 Smart Contracts for Media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13"/>
                        <a:tabLst/>
                        <a:defRPr/>
                      </a:pPr>
                      <a:r>
                        <a:rPr lang="en-US" sz="175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Decentralised Media Rights Ecosystem</a:t>
                      </a: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13"/>
                        <a:tabLst/>
                        <a:defRPr/>
                      </a:pPr>
                      <a:r>
                        <a:rPr lang="en-US" sz="1750" b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Questions &amp; Answers</a:t>
                      </a: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1365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5B832E-0BB8-4154-958C-7EA349BE0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361027"/>
              </p:ext>
            </p:extLst>
          </p:nvPr>
        </p:nvGraphicFramePr>
        <p:xfrm>
          <a:off x="71437" y="107950"/>
          <a:ext cx="9937750" cy="73910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1150908058"/>
                    </a:ext>
                  </a:extLst>
                </a:gridCol>
              </a:tblGrid>
              <a:tr h="4189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Demonstration</a:t>
                      </a:r>
                      <a:endParaRPr lang="en-GB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185246316"/>
                  </a:ext>
                </a:extLst>
              </a:tr>
              <a:tr h="6972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913812"/>
                  </a:ext>
                </a:extLst>
              </a:tr>
            </a:tbl>
          </a:graphicData>
        </a:graphic>
      </p:graphicFrame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FE095722-8FB0-4BD7-B724-FFC902BB601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8" y="1043533"/>
            <a:ext cx="9793088" cy="63367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8828D7-E9AA-40DA-9A51-2723CD12D04F}"/>
              </a:ext>
            </a:extLst>
          </p:cNvPr>
          <p:cNvSpPr txBox="1"/>
          <p:nvPr/>
        </p:nvSpPr>
        <p:spPr>
          <a:xfrm>
            <a:off x="2952080" y="509860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https://scm.linkeddata.es/</a:t>
            </a:r>
            <a:endParaRPr lang="en-GB" sz="2400" dirty="0"/>
          </a:p>
        </p:txBody>
      </p:sp>
      <p:sp>
        <p:nvSpPr>
          <p:cNvPr id="8" name="TextBox 7">
            <a:hlinkClick r:id="rId4"/>
            <a:extLst>
              <a:ext uri="{FF2B5EF4-FFF2-40B4-BE49-F238E27FC236}">
                <a16:creationId xmlns:a16="http://schemas.microsoft.com/office/drawing/2014/main" id="{463E3F01-8B55-4491-BC0A-68336A9BF04F}"/>
              </a:ext>
            </a:extLst>
          </p:cNvPr>
          <p:cNvSpPr txBox="1"/>
          <p:nvPr/>
        </p:nvSpPr>
        <p:spPr>
          <a:xfrm>
            <a:off x="863848" y="1259557"/>
            <a:ext cx="1512168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 Solidity</a:t>
            </a:r>
          </a:p>
          <a:p>
            <a:pPr algn="ctr"/>
            <a:r>
              <a:rPr lang="en-GB" b="1" dirty="0"/>
              <a:t>Video Demo</a:t>
            </a:r>
          </a:p>
        </p:txBody>
      </p:sp>
      <p:sp>
        <p:nvSpPr>
          <p:cNvPr id="9" name="TextBox 8">
            <a:hlinkClick r:id="rId5"/>
            <a:extLst>
              <a:ext uri="{FF2B5EF4-FFF2-40B4-BE49-F238E27FC236}">
                <a16:creationId xmlns:a16="http://schemas.microsoft.com/office/drawing/2014/main" id="{12545ACC-ACF7-4FD0-A0F9-08528E38AC92}"/>
              </a:ext>
            </a:extLst>
          </p:cNvPr>
          <p:cNvSpPr txBox="1"/>
          <p:nvPr/>
        </p:nvSpPr>
        <p:spPr>
          <a:xfrm>
            <a:off x="7704608" y="1259557"/>
            <a:ext cx="1512168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 </a:t>
            </a:r>
            <a:r>
              <a:rPr lang="en-GB" b="1" dirty="0" err="1"/>
              <a:t>Tezos</a:t>
            </a:r>
            <a:endParaRPr lang="en-GB" b="1" dirty="0"/>
          </a:p>
          <a:p>
            <a:pPr algn="ctr"/>
            <a:r>
              <a:rPr lang="en-GB" b="1" dirty="0"/>
              <a:t>Video Demo</a:t>
            </a:r>
          </a:p>
        </p:txBody>
      </p:sp>
    </p:spTree>
    <p:extLst>
      <p:ext uri="{BB962C8B-B14F-4D97-AF65-F5344CB8AC3E}">
        <p14:creationId xmlns:p14="http://schemas.microsoft.com/office/powerpoint/2010/main" val="6928437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4AE8306-DB10-4F27-99DE-8BEC925577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049646"/>
              </p:ext>
            </p:extLst>
          </p:nvPr>
        </p:nvGraphicFramePr>
        <p:xfrm>
          <a:off x="71760" y="108470"/>
          <a:ext cx="9937750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3693262510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Summary and Future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Developments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1214505834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 Panos Kudumakis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Chair, MPEG Smart Contracts for Media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732217"/>
                  </a:ext>
                </a:extLst>
              </a:tr>
            </a:tbl>
          </a:graphicData>
        </a:graphic>
      </p:graphicFrame>
      <p:pic>
        <p:nvPicPr>
          <p:cNvPr id="5" name="Picture 4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CA797A0F-F7F6-4DAA-ADF9-2E06B4684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485" y="1691605"/>
            <a:ext cx="2123654" cy="212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240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0BDF7DA-E3A4-4750-9305-533324BCA2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423208"/>
              </p:ext>
            </p:extLst>
          </p:nvPr>
        </p:nvGraphicFramePr>
        <p:xfrm>
          <a:off x="71760" y="107950"/>
          <a:ext cx="9937426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3574150758"/>
                    </a:ext>
                  </a:extLst>
                </a:gridCol>
              </a:tblGrid>
              <a:tr h="4759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Benefits of ISO/IEC 21000-23 Smart Contracts for Media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521733146"/>
                  </a:ext>
                </a:extLst>
              </a:tr>
              <a:tr h="6868348"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standard will greatly assist the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music and media industry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its stakeholders in achieving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effective interoperability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for the exchange of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verified contractual data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between different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DLT environments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In this way, it will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increase trust 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among the stakeholders for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sharing high-value data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(e.g., music rights) in the ecosystem.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GB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457200" marR="0" lvl="0" indent="-4572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Another important feature of this standard is that it offers the possibility to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bind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the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clauses of a smart contract 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 their corresponding ones of the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narrative contract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In this way,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each party signing 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 ISO/IEC 21000-23 conforming smart contract will be able to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 exactly what its clauses express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144000" marR="144000" marT="9524" marB="10800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501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33975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C423A55-575E-4312-874B-277FD33DA2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561057"/>
              </p:ext>
            </p:extLst>
          </p:nvPr>
        </p:nvGraphicFramePr>
        <p:xfrm>
          <a:off x="81642" y="107950"/>
          <a:ext cx="9927545" cy="7312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7545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7330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Enabling Interactive, Interoperable and Semantic Music Apps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Enabling Fair Artists Remuneration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53919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grpSp>
        <p:nvGrpSpPr>
          <p:cNvPr id="5" name="Group 62">
            <a:extLst>
              <a:ext uri="{FF2B5EF4-FFF2-40B4-BE49-F238E27FC236}">
                <a16:creationId xmlns:a16="http://schemas.microsoft.com/office/drawing/2014/main" id="{BA0F207F-D8FC-44D1-AA29-76411A9EB25A}"/>
              </a:ext>
            </a:extLst>
          </p:cNvPr>
          <p:cNvGrpSpPr>
            <a:grpSpLocks/>
          </p:cNvGrpSpPr>
          <p:nvPr/>
        </p:nvGrpSpPr>
        <p:grpSpPr bwMode="auto">
          <a:xfrm>
            <a:off x="791840" y="971525"/>
            <a:ext cx="8496944" cy="6336707"/>
            <a:chOff x="179388" y="981075"/>
            <a:chExt cx="4932362" cy="4484522"/>
          </a:xfrm>
        </p:grpSpPr>
        <p:grpSp>
          <p:nvGrpSpPr>
            <p:cNvPr id="6" name="Group 58">
              <a:extLst>
                <a:ext uri="{FF2B5EF4-FFF2-40B4-BE49-F238E27FC236}">
                  <a16:creationId xmlns:a16="http://schemas.microsoft.com/office/drawing/2014/main" id="{F33DEEEC-02B8-44FE-9193-289DF5AF0E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9388" y="3362888"/>
              <a:ext cx="4931127" cy="1051614"/>
              <a:chOff x="107504" y="3788539"/>
              <a:chExt cx="4391388" cy="1008613"/>
            </a:xfrm>
          </p:grpSpPr>
          <p:sp>
            <p:nvSpPr>
              <p:cNvPr id="44" name="Rectangle 40">
                <a:extLst>
                  <a:ext uri="{FF2B5EF4-FFF2-40B4-BE49-F238E27FC236}">
                    <a16:creationId xmlns:a16="http://schemas.microsoft.com/office/drawing/2014/main" id="{F0AACD04-500C-41BA-A19E-70175EDA0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04" y="3788539"/>
                <a:ext cx="4391388" cy="1008362"/>
              </a:xfrm>
              <a:prstGeom prst="rect">
                <a:avLst/>
              </a:prstGeom>
              <a:solidFill>
                <a:srgbClr val="FFFF00"/>
              </a:solidFill>
              <a:ln w="9525" algn="ctr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kern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45" name="Group 123">
                <a:extLst>
                  <a:ext uri="{FF2B5EF4-FFF2-40B4-BE49-F238E27FC236}">
                    <a16:creationId xmlns:a16="http://schemas.microsoft.com/office/drawing/2014/main" id="{52454D80-F391-4A35-8FD4-21F3F7E6E8B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1520" y="4005817"/>
                <a:ext cx="4104456" cy="791335"/>
                <a:chOff x="251520" y="4005817"/>
                <a:chExt cx="4104456" cy="791335"/>
              </a:xfrm>
            </p:grpSpPr>
            <p:grpSp>
              <p:nvGrpSpPr>
                <p:cNvPr id="46" name="Group 56">
                  <a:extLst>
                    <a:ext uri="{FF2B5EF4-FFF2-40B4-BE49-F238E27FC236}">
                      <a16:creationId xmlns:a16="http://schemas.microsoft.com/office/drawing/2014/main" id="{A4A0EECC-3880-4CF0-AEAE-22E23ABDCD6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6175" y="4005817"/>
                  <a:ext cx="3545500" cy="688329"/>
                  <a:chOff x="556175" y="4005817"/>
                  <a:chExt cx="3545500" cy="688329"/>
                </a:xfrm>
              </p:grpSpPr>
              <p:sp>
                <p:nvSpPr>
                  <p:cNvPr id="50" name="TextBox 46">
                    <a:extLst>
                      <a:ext uri="{FF2B5EF4-FFF2-40B4-BE49-F238E27FC236}">
                        <a16:creationId xmlns:a16="http://schemas.microsoft.com/office/drawing/2014/main" id="{5BDF2CB5-707A-4C63-8056-AC82C8209A7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13142" y="4005817"/>
                    <a:ext cx="2810928" cy="25809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GB" sz="1200" b="1" kern="0">
                        <a:solidFill>
                          <a:sysClr val="windowText" lastClr="000000"/>
                        </a:solidFill>
                        <a:hlinkClick r:id="rId2"/>
                      </a:rPr>
                      <a:t>SoundSoftware.ac.uk</a:t>
                    </a:r>
                    <a:r>
                      <a:rPr lang="en-GB" sz="1200" b="1" kern="0">
                        <a:solidFill>
                          <a:sysClr val="windowText" lastClr="000000"/>
                        </a:solidFill>
                      </a:rPr>
                      <a:t> Algorithms (</a:t>
                    </a:r>
                    <a:r>
                      <a:rPr lang="en-GB" sz="1200" b="1" kern="0">
                        <a:solidFill>
                          <a:sysClr val="windowText" lastClr="000000"/>
                        </a:solidFill>
                        <a:hlinkClick r:id="rId3"/>
                      </a:rPr>
                      <a:t>MusicWeb</a:t>
                    </a:r>
                    <a:r>
                      <a:rPr lang="en-GB" sz="1200" b="1" kern="0">
                        <a:solidFill>
                          <a:sysClr val="windowText" lastClr="000000"/>
                        </a:solidFill>
                      </a:rPr>
                      <a:t> &amp; Chords)</a:t>
                    </a:r>
                  </a:p>
                </p:txBody>
              </p:sp>
              <p:grpSp>
                <p:nvGrpSpPr>
                  <p:cNvPr id="51" name="Group 115">
                    <a:extLst>
                      <a:ext uri="{FF2B5EF4-FFF2-40B4-BE49-F238E27FC236}">
                        <a16:creationId xmlns:a16="http://schemas.microsoft.com/office/drawing/2014/main" id="{BAB5CB25-5908-46E1-92A3-95302768CDB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56175" y="4434371"/>
                    <a:ext cx="3545500" cy="259775"/>
                    <a:chOff x="556175" y="4434371"/>
                    <a:chExt cx="3545500" cy="259775"/>
                  </a:xfrm>
                </p:grpSpPr>
                <p:grpSp>
                  <p:nvGrpSpPr>
                    <p:cNvPr id="52" name="Group 45">
                      <a:extLst>
                        <a:ext uri="{FF2B5EF4-FFF2-40B4-BE49-F238E27FC236}">
                          <a16:creationId xmlns:a16="http://schemas.microsoft.com/office/drawing/2014/main" id="{01E1EAE3-71ED-48FF-89F1-F548BFD6F826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6175" y="4434372"/>
                      <a:ext cx="3545500" cy="259774"/>
                      <a:chOff x="556175" y="4937656"/>
                      <a:chExt cx="3545500" cy="333098"/>
                    </a:xfrm>
                  </p:grpSpPr>
                  <p:sp>
                    <p:nvSpPr>
                      <p:cNvPr id="54" name="TextBox 42">
                        <a:extLst>
                          <a:ext uri="{FF2B5EF4-FFF2-40B4-BE49-F238E27FC236}">
                            <a16:creationId xmlns:a16="http://schemas.microsoft.com/office/drawing/2014/main" id="{E1DB6865-4AAF-472F-AA65-CC9CA4B74E68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56175" y="4937656"/>
                        <a:ext cx="445386" cy="33309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>
                        <a:spAutoFit/>
                      </a:bodyPr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n-GB" sz="2000" b="1" kern="0" dirty="0">
                            <a:solidFill>
                              <a:sysClr val="windowText" lastClr="000000"/>
                            </a:solidFill>
                          </a:rPr>
                          <a:t>App 1</a:t>
                        </a:r>
                      </a:p>
                    </p:txBody>
                  </p:sp>
                  <p:sp>
                    <p:nvSpPr>
                      <p:cNvPr id="55" name="TextBox 43">
                        <a:extLst>
                          <a:ext uri="{FF2B5EF4-FFF2-40B4-BE49-F238E27FC236}">
                            <a16:creationId xmlns:a16="http://schemas.microsoft.com/office/drawing/2014/main" id="{B9E6344B-B8A6-451B-8CBA-85C578D470D2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26046" y="4937656"/>
                        <a:ext cx="445386" cy="33309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>
                        <a:spAutoFit/>
                      </a:bodyPr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n-GB" sz="2000" b="1" kern="0" dirty="0">
                            <a:solidFill>
                              <a:sysClr val="windowText" lastClr="000000"/>
                            </a:solidFill>
                          </a:rPr>
                          <a:t>App 2</a:t>
                        </a:r>
                      </a:p>
                    </p:txBody>
                  </p:sp>
                  <p:sp>
                    <p:nvSpPr>
                      <p:cNvPr id="56" name="TextBox 44">
                        <a:extLst>
                          <a:ext uri="{FF2B5EF4-FFF2-40B4-BE49-F238E27FC236}">
                            <a16:creationId xmlns:a16="http://schemas.microsoft.com/office/drawing/2014/main" id="{1438A671-4866-48D6-9C8D-56099E4A72C0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634823" y="4937656"/>
                        <a:ext cx="466852" cy="33309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>
                        <a:spAutoFit/>
                      </a:bodyPr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n-GB" sz="2000" b="1" kern="0" dirty="0">
                            <a:solidFill>
                              <a:sysClr val="windowText" lastClr="000000"/>
                            </a:solidFill>
                          </a:rPr>
                          <a:t>App N</a:t>
                        </a:r>
                      </a:p>
                    </p:txBody>
                  </p:sp>
                </p:grpSp>
                <p:sp>
                  <p:nvSpPr>
                    <p:cNvPr id="53" name="TextBox 51">
                      <a:extLst>
                        <a:ext uri="{FF2B5EF4-FFF2-40B4-BE49-F238E27FC236}">
                          <a16:creationId xmlns:a16="http://schemas.microsoft.com/office/drawing/2014/main" id="{50D3117C-04C2-4052-8F0A-EE1FFCC68103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031906" y="4434371"/>
                      <a:ext cx="218797" cy="25977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GB" sz="2000" b="1" kern="0" dirty="0">
                          <a:solidFill>
                            <a:sysClr val="windowText" lastClr="000000"/>
                          </a:solidFill>
                        </a:rPr>
                        <a:t>…</a:t>
                      </a:r>
                    </a:p>
                  </p:txBody>
                </p:sp>
              </p:grpSp>
            </p:grpSp>
            <p:cxnSp>
              <p:nvCxnSpPr>
                <p:cNvPr id="47" name="Straight Connector 48">
                  <a:extLst>
                    <a:ext uri="{FF2B5EF4-FFF2-40B4-BE49-F238E27FC236}">
                      <a16:creationId xmlns:a16="http://schemas.microsoft.com/office/drawing/2014/main" id="{24569E8F-12BA-4D36-8887-D834C6936E4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51520" y="4797152"/>
                  <a:ext cx="1008112" cy="0"/>
                </a:xfrm>
                <a:prstGeom prst="line">
                  <a:avLst/>
                </a:prstGeom>
                <a:noFill/>
                <a:ln w="63500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8" name="Straight Connector 49">
                  <a:extLst>
                    <a:ext uri="{FF2B5EF4-FFF2-40B4-BE49-F238E27FC236}">
                      <a16:creationId xmlns:a16="http://schemas.microsoft.com/office/drawing/2014/main" id="{A929F304-7BE9-493F-8ABD-34094F23877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835696" y="4797152"/>
                  <a:ext cx="1008112" cy="0"/>
                </a:xfrm>
                <a:prstGeom prst="line">
                  <a:avLst/>
                </a:prstGeom>
                <a:noFill/>
                <a:ln w="63500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9" name="Straight Connector 50">
                  <a:extLst>
                    <a:ext uri="{FF2B5EF4-FFF2-40B4-BE49-F238E27FC236}">
                      <a16:creationId xmlns:a16="http://schemas.microsoft.com/office/drawing/2014/main" id="{0032D1C6-9563-47F8-85EC-20C9A1E4D96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347864" y="4797152"/>
                  <a:ext cx="1008112" cy="0"/>
                </a:xfrm>
                <a:prstGeom prst="line">
                  <a:avLst/>
                </a:prstGeom>
                <a:noFill/>
                <a:ln w="63500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7" name="Group 74">
              <a:extLst>
                <a:ext uri="{FF2B5EF4-FFF2-40B4-BE49-F238E27FC236}">
                  <a16:creationId xmlns:a16="http://schemas.microsoft.com/office/drawing/2014/main" id="{D08BBEDF-B397-4006-AE7E-82365F59B3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9388" y="4414244"/>
              <a:ext cx="4932362" cy="1051353"/>
              <a:chOff x="107504" y="4796902"/>
              <a:chExt cx="4392488" cy="1008362"/>
            </a:xfrm>
          </p:grpSpPr>
          <p:grpSp>
            <p:nvGrpSpPr>
              <p:cNvPr id="35" name="Group 71">
                <a:extLst>
                  <a:ext uri="{FF2B5EF4-FFF2-40B4-BE49-F238E27FC236}">
                    <a16:creationId xmlns:a16="http://schemas.microsoft.com/office/drawing/2014/main" id="{27880169-B194-4CF0-8E81-FED8C8F9CF3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7504" y="4796902"/>
                <a:ext cx="4391388" cy="1008362"/>
                <a:chOff x="107504" y="4796902"/>
                <a:chExt cx="4391388" cy="1008362"/>
              </a:xfrm>
            </p:grpSpPr>
            <p:sp>
              <p:nvSpPr>
                <p:cNvPr id="37" name="Rectangle 54">
                  <a:extLst>
                    <a:ext uri="{FF2B5EF4-FFF2-40B4-BE49-F238E27FC236}">
                      <a16:creationId xmlns:a16="http://schemas.microsoft.com/office/drawing/2014/main" id="{6C18EB06-8D6B-44D3-AD8E-698D0D5971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7504" y="4796902"/>
                  <a:ext cx="4391388" cy="1008362"/>
                </a:xfrm>
                <a:prstGeom prst="rect">
                  <a:avLst/>
                </a:prstGeom>
                <a:solidFill>
                  <a:srgbClr val="92D050"/>
                </a:solidFill>
                <a:ln w="9525" algn="ctr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kern="0">
                    <a:solidFill>
                      <a:sysClr val="windowText" lastClr="000000"/>
                    </a:solidFill>
                  </a:endParaRPr>
                </a:p>
              </p:txBody>
            </p:sp>
            <p:grpSp>
              <p:nvGrpSpPr>
                <p:cNvPr id="38" name="Group 68">
                  <a:extLst>
                    <a:ext uri="{FF2B5EF4-FFF2-40B4-BE49-F238E27FC236}">
                      <a16:creationId xmlns:a16="http://schemas.microsoft.com/office/drawing/2014/main" id="{927A2A9C-1ACF-41E3-AE89-8A2641077740}"/>
                    </a:ext>
                  </a:extLst>
                </p:cNvPr>
                <p:cNvGrpSpPr/>
                <p:nvPr/>
              </p:nvGrpSpPr>
              <p:grpSpPr>
                <a:xfrm>
                  <a:off x="512364" y="5199583"/>
                  <a:ext cx="3618191" cy="459599"/>
                  <a:chOff x="512364" y="5085184"/>
                  <a:chExt cx="3618191" cy="459599"/>
                </a:xfrm>
                <a:solidFill>
                  <a:srgbClr val="FFC000"/>
                </a:solidFill>
              </p:grpSpPr>
              <p:sp>
                <p:nvSpPr>
                  <p:cNvPr id="40" name="TextBox 12">
                    <a:extLst>
                      <a:ext uri="{FF2B5EF4-FFF2-40B4-BE49-F238E27FC236}">
                        <a16:creationId xmlns:a16="http://schemas.microsoft.com/office/drawing/2014/main" id="{305F5F90-5E75-4566-848A-0365B63E25EB}"/>
                      </a:ext>
                    </a:extLst>
                  </p:cNvPr>
                  <p:cNvSpPr txBox="1"/>
                  <p:nvPr/>
                </p:nvSpPr>
                <p:spPr>
                  <a:xfrm>
                    <a:off x="512364" y="5085184"/>
                    <a:ext cx="516145" cy="459599"/>
                  </a:xfrm>
                  <a:prstGeom prst="rect">
                    <a:avLst/>
                  </a:prstGeom>
                  <a:grpFill/>
                </p:spPr>
                <p:txBody>
                  <a:bodyPr wrap="none">
                    <a:spAutoFit/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GB" sz="2000" b="1" kern="0" dirty="0">
                        <a:solidFill>
                          <a:sysClr val="windowText" lastClr="000000"/>
                        </a:solidFill>
                      </a:rPr>
                      <a:t>IM AF</a:t>
                    </a: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GB" sz="2000" b="1" kern="0" dirty="0">
                        <a:solidFill>
                          <a:sysClr val="windowText" lastClr="000000"/>
                        </a:solidFill>
                      </a:rPr>
                      <a:t>Engine</a:t>
                    </a:r>
                  </a:p>
                </p:txBody>
              </p:sp>
              <p:sp>
                <p:nvSpPr>
                  <p:cNvPr id="41" name="TextBox 24">
                    <a:extLst>
                      <a:ext uri="{FF2B5EF4-FFF2-40B4-BE49-F238E27FC236}">
                        <a16:creationId xmlns:a16="http://schemas.microsoft.com/office/drawing/2014/main" id="{97535E9E-F163-433C-B538-9C85C4EAB0FF}"/>
                      </a:ext>
                    </a:extLst>
                  </p:cNvPr>
                  <p:cNvSpPr txBox="1"/>
                  <p:nvPr/>
                </p:nvSpPr>
                <p:spPr>
                  <a:xfrm>
                    <a:off x="1559859" y="5085184"/>
                    <a:ext cx="516145" cy="459599"/>
                  </a:xfrm>
                  <a:prstGeom prst="rect">
                    <a:avLst/>
                  </a:prstGeom>
                  <a:grpFill/>
                </p:spPr>
                <p:txBody>
                  <a:bodyPr wrap="none">
                    <a:spAutoFit/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GB" sz="2000" b="1" kern="0" dirty="0">
                        <a:solidFill>
                          <a:sysClr val="windowText" lastClr="000000"/>
                        </a:solidFill>
                      </a:rPr>
                      <a:t>DASH</a:t>
                    </a: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GB" sz="2000" b="1" kern="0" dirty="0">
                        <a:solidFill>
                          <a:sysClr val="windowText" lastClr="000000"/>
                        </a:solidFill>
                      </a:rPr>
                      <a:t>Engine</a:t>
                    </a:r>
                  </a:p>
                </p:txBody>
              </p: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66492DB6-31FC-4DAD-BA10-700139CA2E47}"/>
                      </a:ext>
                    </a:extLst>
                  </p:cNvPr>
                  <p:cNvSpPr txBox="1"/>
                  <p:nvPr/>
                </p:nvSpPr>
                <p:spPr>
                  <a:xfrm>
                    <a:off x="3614410" y="5085184"/>
                    <a:ext cx="516145" cy="459599"/>
                  </a:xfrm>
                  <a:prstGeom prst="rect">
                    <a:avLst/>
                  </a:prstGeom>
                  <a:grpFill/>
                </p:spPr>
                <p:txBody>
                  <a:bodyPr wrap="none">
                    <a:spAutoFit/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GB" sz="2000" b="1" kern="0" dirty="0">
                        <a:solidFill>
                          <a:sysClr val="windowText" lastClr="000000"/>
                        </a:solidFill>
                      </a:rPr>
                      <a:t>Other</a:t>
                    </a: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GB" sz="2000" b="1" kern="0" dirty="0">
                        <a:solidFill>
                          <a:sysClr val="windowText" lastClr="000000"/>
                        </a:solidFill>
                      </a:rPr>
                      <a:t>Engine</a:t>
                    </a:r>
                  </a:p>
                </p:txBody>
              </p:sp>
              <p:sp>
                <p:nvSpPr>
                  <p:cNvPr id="43" name="TextBox 26">
                    <a:extLst>
                      <a:ext uri="{FF2B5EF4-FFF2-40B4-BE49-F238E27FC236}">
                        <a16:creationId xmlns:a16="http://schemas.microsoft.com/office/drawing/2014/main" id="{0CFC65EF-23E3-4223-B219-03B79BB6EC5E}"/>
                      </a:ext>
                    </a:extLst>
                  </p:cNvPr>
                  <p:cNvSpPr txBox="1"/>
                  <p:nvPr/>
                </p:nvSpPr>
                <p:spPr>
                  <a:xfrm>
                    <a:off x="2576218" y="5085184"/>
                    <a:ext cx="537974" cy="459598"/>
                  </a:xfrm>
                  <a:prstGeom prst="rect">
                    <a:avLst/>
                  </a:prstGeom>
                  <a:grpFill/>
                </p:spPr>
                <p:txBody>
                  <a:bodyPr wrap="none">
                    <a:spAutoFit/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GB" sz="2000" b="1" kern="0" dirty="0">
                        <a:solidFill>
                          <a:sysClr val="windowText" lastClr="000000"/>
                        </a:solidFill>
                      </a:rPr>
                      <a:t>DLTs</a:t>
                    </a: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GB" sz="2000" b="1" kern="0" dirty="0">
                        <a:solidFill>
                          <a:sysClr val="windowText" lastClr="000000"/>
                        </a:solidFill>
                      </a:rPr>
                      <a:t>Engine</a:t>
                    </a:r>
                  </a:p>
                </p:txBody>
              </p:sp>
            </p:grpSp>
            <p:sp>
              <p:nvSpPr>
                <p:cNvPr id="39" name="TextBox 69">
                  <a:extLst>
                    <a:ext uri="{FF2B5EF4-FFF2-40B4-BE49-F238E27FC236}">
                      <a16:creationId xmlns:a16="http://schemas.microsoft.com/office/drawing/2014/main" id="{ABD8C44D-F644-4089-B46A-010F13BD9C4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37998" y="4796902"/>
                  <a:ext cx="3556822" cy="33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2800" b="1" kern="0" dirty="0">
                      <a:solidFill>
                        <a:srgbClr val="FF0000"/>
                      </a:solidFill>
                    </a:rPr>
                    <a:t>Decentralised Media Rights Ecosystem</a:t>
                  </a:r>
                </a:p>
              </p:txBody>
            </p:sp>
          </p:grpSp>
          <p:cxnSp>
            <p:nvCxnSpPr>
              <p:cNvPr id="36" name="Straight Connector 114">
                <a:extLst>
                  <a:ext uri="{FF2B5EF4-FFF2-40B4-BE49-F238E27FC236}">
                    <a16:creationId xmlns:a16="http://schemas.microsoft.com/office/drawing/2014/main" id="{57BD4859-3CBD-4078-B8B7-C99819F1AE1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07504" y="5805264"/>
                <a:ext cx="4392488" cy="0"/>
              </a:xfrm>
              <a:prstGeom prst="line">
                <a:avLst/>
              </a:prstGeom>
              <a:noFill/>
              <a:ln w="63500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8" name="Group 89">
              <a:extLst>
                <a:ext uri="{FF2B5EF4-FFF2-40B4-BE49-F238E27FC236}">
                  <a16:creationId xmlns:a16="http://schemas.microsoft.com/office/drawing/2014/main" id="{B899486C-29E4-46CF-9D96-31088C3602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9388" y="981075"/>
              <a:ext cx="4932362" cy="3012683"/>
              <a:chOff x="179388" y="946150"/>
              <a:chExt cx="8785225" cy="5722938"/>
            </a:xfrm>
          </p:grpSpPr>
          <p:grpSp>
            <p:nvGrpSpPr>
              <p:cNvPr id="9" name="Group 40">
                <a:extLst>
                  <a:ext uri="{FF2B5EF4-FFF2-40B4-BE49-F238E27FC236}">
                    <a16:creationId xmlns:a16="http://schemas.microsoft.com/office/drawing/2014/main" id="{D2FCB3C8-DE79-43ED-B016-2F2A989DDC5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9388" y="946150"/>
                <a:ext cx="8785225" cy="5722938"/>
                <a:chOff x="179512" y="945360"/>
                <a:chExt cx="8784976" cy="5724000"/>
              </a:xfrm>
            </p:grpSpPr>
            <p:sp>
              <p:nvSpPr>
                <p:cNvPr id="28" name="Rectangle 4">
                  <a:extLst>
                    <a:ext uri="{FF2B5EF4-FFF2-40B4-BE49-F238E27FC236}">
                      <a16:creationId xmlns:a16="http://schemas.microsoft.com/office/drawing/2014/main" id="{0982BF70-B9E4-4FCE-9448-B0A9983DEB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512" y="945360"/>
                  <a:ext cx="8782775" cy="5723892"/>
                </a:xfrm>
                <a:prstGeom prst="rect">
                  <a:avLst/>
                </a:prstGeom>
                <a:solidFill>
                  <a:sysClr val="windowText" lastClr="000000"/>
                </a:solidFill>
                <a:ln w="9525" algn="ctr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kern="0">
                    <a:solidFill>
                      <a:sysClr val="windowText" lastClr="000000"/>
                    </a:solidFill>
                  </a:endParaRPr>
                </a:p>
              </p:txBody>
            </p:sp>
            <p:grpSp>
              <p:nvGrpSpPr>
                <p:cNvPr id="29" name="Group 34">
                  <a:extLst>
                    <a:ext uri="{FF2B5EF4-FFF2-40B4-BE49-F238E27FC236}">
                      <a16:creationId xmlns:a16="http://schemas.microsoft.com/office/drawing/2014/main" id="{9B4E47F9-9055-4D17-AADA-60EDE4B5796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86583" y="3897688"/>
                  <a:ext cx="8578663" cy="2664296"/>
                  <a:chOff x="286583" y="3789040"/>
                  <a:chExt cx="8578663" cy="2664296"/>
                </a:xfrm>
              </p:grpSpPr>
              <p:pic>
                <p:nvPicPr>
                  <p:cNvPr id="30" name="Picture 2">
                    <a:extLst>
                      <a:ext uri="{FF2B5EF4-FFF2-40B4-BE49-F238E27FC236}">
                        <a16:creationId xmlns:a16="http://schemas.microsoft.com/office/drawing/2014/main" id="{71787EE1-4409-4326-ADC5-4A2F87D570F7}"/>
                      </a:ext>
                    </a:extLst>
                  </p:cNvPr>
                  <p:cNvPicPr>
                    <a:picLocks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8898" t="28346" r="36024" b="15224"/>
                  <a:stretch>
                    <a:fillRect/>
                  </a:stretch>
                </p:blipFill>
                <p:spPr bwMode="auto">
                  <a:xfrm>
                    <a:off x="6812941" y="3789040"/>
                    <a:ext cx="2052305" cy="2655888"/>
                  </a:xfrm>
                  <a:prstGeom prst="rect">
                    <a:avLst/>
                  </a:prstGeom>
                  <a:noFill/>
                  <a:ln w="3175">
                    <a:solidFill>
                      <a:srgbClr val="FFFFFF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grpSp>
                <p:nvGrpSpPr>
                  <p:cNvPr id="31" name="Group 21">
                    <a:extLst>
                      <a:ext uri="{FF2B5EF4-FFF2-40B4-BE49-F238E27FC236}">
                        <a16:creationId xmlns:a16="http://schemas.microsoft.com/office/drawing/2014/main" id="{F80399A3-516D-4414-AE4E-6477B628E94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6583" y="3797850"/>
                    <a:ext cx="2043742" cy="2655486"/>
                    <a:chOff x="1109010" y="535816"/>
                    <a:chExt cx="3692182" cy="4887734"/>
                  </a:xfrm>
                </p:grpSpPr>
                <p:pic>
                  <p:nvPicPr>
                    <p:cNvPr id="33" name="Picture 48">
                      <a:extLst>
                        <a:ext uri="{FF2B5EF4-FFF2-40B4-BE49-F238E27FC236}">
                          <a16:creationId xmlns:a16="http://schemas.microsoft.com/office/drawing/2014/main" id="{ACA8EBFE-C301-48B3-AE9A-635F809440CA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1682" t="1181" r="3365" b="1181"/>
                    <a:stretch>
                      <a:fillRect/>
                    </a:stretch>
                  </p:blipFill>
                  <p:spPr bwMode="auto">
                    <a:xfrm>
                      <a:off x="1109010" y="535816"/>
                      <a:ext cx="3692182" cy="4887734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34" name="Picture 5">
                      <a:hlinkClick r:id="rId6" action="ppaction://hlinkfile"/>
                      <a:extLst>
                        <a:ext uri="{FF2B5EF4-FFF2-40B4-BE49-F238E27FC236}">
                          <a16:creationId xmlns:a16="http://schemas.microsoft.com/office/drawing/2014/main" id="{F74C89E2-8B52-43C9-AC65-E86BD84290FC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46819" b="35902"/>
                    <a:stretch>
                      <a:fillRect/>
                    </a:stretch>
                  </p:blipFill>
                  <p:spPr bwMode="auto">
                    <a:xfrm>
                      <a:off x="1109010" y="836713"/>
                      <a:ext cx="3678727" cy="2304256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  <p:pic>
                <p:nvPicPr>
                  <p:cNvPr id="32" name="Picture 3">
                    <a:extLst>
                      <a:ext uri="{FF2B5EF4-FFF2-40B4-BE49-F238E27FC236}">
                        <a16:creationId xmlns:a16="http://schemas.microsoft.com/office/drawing/2014/main" id="{0FCFCCB5-DFAE-4515-8799-7BC0AB1DD7A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0966" t="40945" r="20966" b="7349"/>
                  <a:stretch>
                    <a:fillRect/>
                  </a:stretch>
                </p:blipFill>
                <p:spPr bwMode="auto">
                  <a:xfrm>
                    <a:off x="2474455" y="3789040"/>
                    <a:ext cx="4195050" cy="266429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0" name="Group 27">
                <a:extLst>
                  <a:ext uri="{FF2B5EF4-FFF2-40B4-BE49-F238E27FC236}">
                    <a16:creationId xmlns:a16="http://schemas.microsoft.com/office/drawing/2014/main" id="{7B9F620C-9CBA-4E3B-87A1-7889BFB87FF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5750" y="1068388"/>
                <a:ext cx="8562975" cy="2684462"/>
                <a:chOff x="285750" y="1068388"/>
                <a:chExt cx="8562975" cy="2684462"/>
              </a:xfrm>
            </p:grpSpPr>
            <p:grpSp>
              <p:nvGrpSpPr>
                <p:cNvPr id="11" name="Group 31">
                  <a:extLst>
                    <a:ext uri="{FF2B5EF4-FFF2-40B4-BE49-F238E27FC236}">
                      <a16:creationId xmlns:a16="http://schemas.microsoft.com/office/drawing/2014/main" id="{6FAD0FF9-686A-487C-BE2E-BD618357FCC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633913" y="1089025"/>
                  <a:ext cx="2035175" cy="2655888"/>
                  <a:chOff x="4634516" y="981075"/>
                  <a:chExt cx="2034890" cy="2655888"/>
                </a:xfrm>
              </p:grpSpPr>
              <p:grpSp>
                <p:nvGrpSpPr>
                  <p:cNvPr id="21" name="Group 30">
                    <a:extLst>
                      <a:ext uri="{FF2B5EF4-FFF2-40B4-BE49-F238E27FC236}">
                        <a16:creationId xmlns:a16="http://schemas.microsoft.com/office/drawing/2014/main" id="{03CA0CE4-DBC8-4276-BB1F-CD088B3330E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634516" y="1489286"/>
                    <a:ext cx="2034890" cy="2147677"/>
                    <a:chOff x="4634516" y="1489286"/>
                    <a:chExt cx="2034890" cy="2147677"/>
                  </a:xfrm>
                </p:grpSpPr>
                <p:pic>
                  <p:nvPicPr>
                    <p:cNvPr id="26" name="Picture 7">
                      <a:extLst>
                        <a:ext uri="{FF2B5EF4-FFF2-40B4-BE49-F238E27FC236}">
                          <a16:creationId xmlns:a16="http://schemas.microsoft.com/office/drawing/2014/main" id="{0BFD44EF-F045-4A9B-BB4F-3544648E7B30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9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17717" t="47769" r="58760" b="28346"/>
                    <a:stretch>
                      <a:fillRect/>
                    </a:stretch>
                  </p:blipFill>
                  <p:spPr bwMode="auto">
                    <a:xfrm>
                      <a:off x="4634516" y="1489286"/>
                      <a:ext cx="2034851" cy="105105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27" name="Picture 7">
                      <a:extLst>
                        <a:ext uri="{FF2B5EF4-FFF2-40B4-BE49-F238E27FC236}">
                          <a16:creationId xmlns:a16="http://schemas.microsoft.com/office/drawing/2014/main" id="{60B04639-9B27-4B5F-8330-1DA8DDF14C79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0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10188" t="71916" r="65846" b="2644"/>
                    <a:stretch>
                      <a:fillRect/>
                    </a:stretch>
                  </p:blipFill>
                  <p:spPr bwMode="auto">
                    <a:xfrm>
                      <a:off x="4634516" y="2517660"/>
                      <a:ext cx="2034890" cy="11193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22" name="Group 29">
                    <a:extLst>
                      <a:ext uri="{FF2B5EF4-FFF2-40B4-BE49-F238E27FC236}">
                        <a16:creationId xmlns:a16="http://schemas.microsoft.com/office/drawing/2014/main" id="{A64E4FE5-1240-4EE3-9F04-6759AE1AAAC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634606" y="981075"/>
                    <a:ext cx="2034800" cy="519648"/>
                    <a:chOff x="4634606" y="981075"/>
                    <a:chExt cx="2034800" cy="519648"/>
                  </a:xfrm>
                </p:grpSpPr>
                <p:pic>
                  <p:nvPicPr>
                    <p:cNvPr id="23" name="Picture 7">
                      <a:extLst>
                        <a:ext uri="{FF2B5EF4-FFF2-40B4-BE49-F238E27FC236}">
                          <a16:creationId xmlns:a16="http://schemas.microsoft.com/office/drawing/2014/main" id="{F15B829A-5129-40CB-87AE-32997534B75D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9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17717" t="30446" r="58760" b="57742"/>
                    <a:stretch>
                      <a:fillRect/>
                    </a:stretch>
                  </p:blipFill>
                  <p:spPr bwMode="auto">
                    <a:xfrm>
                      <a:off x="4634606" y="981075"/>
                      <a:ext cx="2034800" cy="5196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24" name="Picture 17">
                      <a:extLst>
                        <a:ext uri="{FF2B5EF4-FFF2-40B4-BE49-F238E27FC236}">
                          <a16:creationId xmlns:a16="http://schemas.microsoft.com/office/drawing/2014/main" id="{ABFAD8B2-55E4-40F0-BA41-3A8AD1E4EF2F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28217" t="38345" r="66623" b="57742"/>
                    <a:stretch>
                      <a:fillRect/>
                    </a:stretch>
                  </p:blipFill>
                  <p:spPr bwMode="auto">
                    <a:xfrm>
                      <a:off x="5335386" y="1311372"/>
                      <a:ext cx="446014" cy="17209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25" name="Rectangle 13">
                      <a:extLst>
                        <a:ext uri="{FF2B5EF4-FFF2-40B4-BE49-F238E27FC236}">
                          <a16:creationId xmlns:a16="http://schemas.microsoft.com/office/drawing/2014/main" id="{1C251FFE-9D7B-44CF-A146-CB65B6D9C71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93039" y="1187705"/>
                      <a:ext cx="664687" cy="126011"/>
                    </a:xfrm>
                    <a:prstGeom prst="rect">
                      <a:avLst/>
                    </a:prstGeom>
                    <a:solidFill>
                      <a:sysClr val="windowText" lastClr="000000"/>
                    </a:solidFill>
                    <a:ln w="9525" algn="ctr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2" name="Group 28">
                  <a:extLst>
                    <a:ext uri="{FF2B5EF4-FFF2-40B4-BE49-F238E27FC236}">
                      <a16:creationId xmlns:a16="http://schemas.microsoft.com/office/drawing/2014/main" id="{1B188793-BC5B-43C5-8C97-0D6CD267DA4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84438" y="1089025"/>
                  <a:ext cx="2033587" cy="2655888"/>
                  <a:chOff x="2476299" y="981075"/>
                  <a:chExt cx="2034891" cy="2655888"/>
                </a:xfrm>
              </p:grpSpPr>
              <p:pic>
                <p:nvPicPr>
                  <p:cNvPr id="17" name="Picture 3">
                    <a:extLst>
                      <a:ext uri="{FF2B5EF4-FFF2-40B4-BE49-F238E27FC236}">
                        <a16:creationId xmlns:a16="http://schemas.microsoft.com/office/drawing/2014/main" id="{831263B8-3D13-4897-A0B9-FCAA430C8F6B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575" t="19423" r="30708" b="67717"/>
                  <a:stretch>
                    <a:fillRect/>
                  </a:stretch>
                </p:blipFill>
                <p:spPr bwMode="auto">
                  <a:xfrm>
                    <a:off x="2476299" y="981075"/>
                    <a:ext cx="2034891" cy="6814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8" name="Picture 3">
                    <a:extLst>
                      <a:ext uri="{FF2B5EF4-FFF2-40B4-BE49-F238E27FC236}">
                        <a16:creationId xmlns:a16="http://schemas.microsoft.com/office/drawing/2014/main" id="{42ADEA8B-42E1-4DE9-BECB-4B15628AA889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575" t="39896" r="30708" b="22572"/>
                  <a:stretch>
                    <a:fillRect/>
                  </a:stretch>
                </p:blipFill>
                <p:spPr bwMode="auto">
                  <a:xfrm>
                    <a:off x="2476304" y="1648708"/>
                    <a:ext cx="2034886" cy="19882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9" name="Picture 5">
                    <a:extLst>
                      <a:ext uri="{FF2B5EF4-FFF2-40B4-BE49-F238E27FC236}">
                        <a16:creationId xmlns:a16="http://schemas.microsoft.com/office/drawing/2014/main" id="{A1D1A715-F2D7-4E29-8752-9251BBA7FE8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9980" t="22047" r="15353" b="54068"/>
                  <a:stretch>
                    <a:fillRect/>
                  </a:stretch>
                </p:blipFill>
                <p:spPr bwMode="auto">
                  <a:xfrm>
                    <a:off x="3318550" y="1005066"/>
                    <a:ext cx="496889" cy="36218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0" name="Picture 4">
                    <a:extLst>
                      <a:ext uri="{FF2B5EF4-FFF2-40B4-BE49-F238E27FC236}">
                        <a16:creationId xmlns:a16="http://schemas.microsoft.com/office/drawing/2014/main" id="{C79DF0EC-8950-4BD3-83FE-4D0121868230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280" t="17848" r="67912" b="74541"/>
                  <a:stretch>
                    <a:fillRect/>
                  </a:stretch>
                </p:blipFill>
                <p:spPr bwMode="auto">
                  <a:xfrm>
                    <a:off x="2476304" y="981152"/>
                    <a:ext cx="276514" cy="4033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pic>
              <p:nvPicPr>
                <p:cNvPr id="13" name="Picture 2">
                  <a:extLst>
                    <a:ext uri="{FF2B5EF4-FFF2-40B4-BE49-F238E27FC236}">
                      <a16:creationId xmlns:a16="http://schemas.microsoft.com/office/drawing/2014/main" id="{16892B62-7B6D-4D4C-AFB3-C79E272E6FD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49" t="34122" r="57874" b="9448"/>
                <a:stretch>
                  <a:fillRect/>
                </a:stretch>
              </p:blipFill>
              <p:spPr bwMode="auto">
                <a:xfrm>
                  <a:off x="6813550" y="1089025"/>
                  <a:ext cx="2035175" cy="2655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4" name="Group 36">
                  <a:extLst>
                    <a:ext uri="{FF2B5EF4-FFF2-40B4-BE49-F238E27FC236}">
                      <a16:creationId xmlns:a16="http://schemas.microsoft.com/office/drawing/2014/main" id="{95A88C48-3F92-46D1-AA01-49F8AD9ABCA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85750" y="1068388"/>
                  <a:ext cx="2044700" cy="2684462"/>
                  <a:chOff x="286460" y="1069086"/>
                  <a:chExt cx="2043742" cy="2684462"/>
                </a:xfrm>
              </p:grpSpPr>
              <p:pic>
                <p:nvPicPr>
                  <p:cNvPr id="15" name="Picture 86">
                    <a:extLst>
                      <a:ext uri="{FF2B5EF4-FFF2-40B4-BE49-F238E27FC236}">
                        <a16:creationId xmlns:a16="http://schemas.microsoft.com/office/drawing/2014/main" id="{0F1DD6AF-3437-4705-9D30-C0A5DD4B513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3661" t="9448" r="38976" b="47769"/>
                  <a:stretch>
                    <a:fillRect/>
                  </a:stretch>
                </p:blipFill>
                <p:spPr bwMode="auto">
                  <a:xfrm>
                    <a:off x="286460" y="1069086"/>
                    <a:ext cx="2043742" cy="16596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6" name="Picture 2">
                    <a:extLst>
                      <a:ext uri="{FF2B5EF4-FFF2-40B4-BE49-F238E27FC236}">
                        <a16:creationId xmlns:a16="http://schemas.microsoft.com/office/drawing/2014/main" id="{D76C7F33-9F99-4586-97A3-6D82394C901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3661" t="58794" r="38976" b="14697"/>
                  <a:stretch>
                    <a:fillRect/>
                  </a:stretch>
                </p:blipFill>
                <p:spPr bwMode="auto">
                  <a:xfrm>
                    <a:off x="286460" y="2725202"/>
                    <a:ext cx="2043742" cy="10283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</p:grpSp>
      <p:pic>
        <p:nvPicPr>
          <p:cNvPr id="57" name="Graphic 56" descr="Badge Tick1 with solid fill">
            <a:extLst>
              <a:ext uri="{FF2B5EF4-FFF2-40B4-BE49-F238E27FC236}">
                <a16:creationId xmlns:a16="http://schemas.microsoft.com/office/drawing/2014/main" id="{4AC3E786-6108-43D6-A17B-1BBAECDE629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13418" y="116039"/>
            <a:ext cx="423438" cy="423438"/>
          </a:xfrm>
          <a:prstGeom prst="rect">
            <a:avLst/>
          </a:prstGeom>
        </p:spPr>
      </p:pic>
      <p:pic>
        <p:nvPicPr>
          <p:cNvPr id="58" name="Graphic 57" descr="Building Brick Wall with solid fill">
            <a:extLst>
              <a:ext uri="{FF2B5EF4-FFF2-40B4-BE49-F238E27FC236}">
                <a16:creationId xmlns:a16="http://schemas.microsoft.com/office/drawing/2014/main" id="{FEF47F78-F4FD-41D5-AFF2-30A58EE2128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641211" y="476080"/>
            <a:ext cx="423438" cy="42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1261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DA57910-A61E-4D8B-8A7B-E1634F217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667079"/>
              </p:ext>
            </p:extLst>
          </p:nvPr>
        </p:nvGraphicFramePr>
        <p:xfrm>
          <a:off x="71438" y="107950"/>
          <a:ext cx="9937750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Future Developments: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Decentralised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Media Rights Ecosystem</a:t>
                      </a:r>
                    </a:p>
                  </a:txBody>
                  <a:tcPr marL="108000" marR="108000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GB" sz="2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000" marR="108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pic>
        <p:nvPicPr>
          <p:cNvPr id="6" name="Picture 5" descr="Timeline&#10;&#10;Description automatically generated">
            <a:extLst>
              <a:ext uri="{FF2B5EF4-FFF2-40B4-BE49-F238E27FC236}">
                <a16:creationId xmlns:a16="http://schemas.microsoft.com/office/drawing/2014/main" id="{8199315E-43D7-4DB7-AE53-09EB2B9CC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76" y="683493"/>
            <a:ext cx="9628281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593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ED51D16-DC58-4F0A-BA7A-5A5567B3EE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616109"/>
              </p:ext>
            </p:extLst>
          </p:nvPr>
        </p:nvGraphicFramePr>
        <p:xfrm>
          <a:off x="71438" y="107950"/>
          <a:ext cx="9937750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i="0" u="non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MPEG Systems ‘Smart Contracts for Media’ Subgroup: Qs &amp; As</a:t>
                      </a:r>
                      <a:r>
                        <a:rPr lang="en-GB" sz="2400" i="0" u="non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2400" b="1" i="0" u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GB" sz="6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GB" sz="6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GB" sz="6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6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            Thank you!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6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            Questions?</a:t>
                      </a: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pic>
        <p:nvPicPr>
          <p:cNvPr id="6" name="Picture 5" descr="Qr code&#10;&#10;Description automatically generated">
            <a:extLst>
              <a:ext uri="{FF2B5EF4-FFF2-40B4-BE49-F238E27FC236}">
                <a16:creationId xmlns:a16="http://schemas.microsoft.com/office/drawing/2014/main" id="{C9BE4A67-71D1-45C4-9AD3-00ADD94B0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922" y="1167978"/>
            <a:ext cx="2873350" cy="28575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379967D-71ED-4700-93E4-A5816C20234C}"/>
              </a:ext>
            </a:extLst>
          </p:cNvPr>
          <p:cNvSpPr txBox="1"/>
          <p:nvPr/>
        </p:nvSpPr>
        <p:spPr bwMode="auto">
          <a:xfrm>
            <a:off x="1871960" y="755501"/>
            <a:ext cx="28575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400" b="1" dirty="0">
                <a:solidFill>
                  <a:srgbClr val="000000"/>
                </a:solidFill>
                <a:ea typeface="HY태백B" pitchFamily="18" charset="-127"/>
                <a:cs typeface="Arial" panose="020B0604020202020204" pitchFamily="34" charset="0"/>
              </a:rPr>
              <a:t>Demo</a:t>
            </a:r>
            <a:endParaRPr lang="ko-KR" altLang="en-US" sz="2400" b="1" dirty="0">
              <a:solidFill>
                <a:srgbClr val="000000"/>
              </a:solidFill>
              <a:ea typeface="HY태백B" pitchFamily="18" charset="-127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4135D1A-C3CC-4851-BE3D-AFE220CF52CF}"/>
              </a:ext>
            </a:extLst>
          </p:cNvPr>
          <p:cNvGrpSpPr/>
          <p:nvPr/>
        </p:nvGrpSpPr>
        <p:grpSpPr>
          <a:xfrm>
            <a:off x="5423172" y="755501"/>
            <a:ext cx="2906687" cy="3277067"/>
            <a:chOff x="5423172" y="755501"/>
            <a:chExt cx="2906687" cy="327706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A1F7799-4BDE-4E30-972C-8DB276796C42}"/>
                </a:ext>
              </a:extLst>
            </p:cNvPr>
            <p:cNvSpPr txBox="1"/>
            <p:nvPr/>
          </p:nvSpPr>
          <p:spPr bwMode="auto">
            <a:xfrm>
              <a:off x="5423172" y="755501"/>
              <a:ext cx="2857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400" b="1" dirty="0">
                  <a:solidFill>
                    <a:srgbClr val="000000"/>
                  </a:solidFill>
                  <a:ea typeface="HY태백B" pitchFamily="18" charset="-127"/>
                  <a:cs typeface="Arial" panose="020B0604020202020204" pitchFamily="34" charset="0"/>
                </a:rPr>
                <a:t>Join us</a:t>
              </a:r>
              <a:endParaRPr lang="ko-KR" altLang="en-US" sz="2400" b="1" dirty="0">
                <a:solidFill>
                  <a:srgbClr val="000000"/>
                </a:solidFill>
                <a:ea typeface="HY태백B" pitchFamily="18" charset="-127"/>
                <a:cs typeface="Arial" panose="020B0604020202020204" pitchFamily="34" charset="0"/>
              </a:endParaRPr>
            </a:p>
          </p:txBody>
        </p:sp>
        <p:pic>
          <p:nvPicPr>
            <p:cNvPr id="8" name="Picture 7" descr="Qr code&#10;&#10;Description automatically generated">
              <a:extLst>
                <a:ext uri="{FF2B5EF4-FFF2-40B4-BE49-F238E27FC236}">
                  <a16:creationId xmlns:a16="http://schemas.microsoft.com/office/drawing/2014/main" id="{F9CD29F8-6AC0-4B4F-A850-95A690B68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2360" y="1175069"/>
              <a:ext cx="2857499" cy="28574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1041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E06921-E210-483F-9BC4-5A52DE12F9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199286"/>
              </p:ext>
            </p:extLst>
          </p:nvPr>
        </p:nvGraphicFramePr>
        <p:xfrm>
          <a:off x="81642" y="107950"/>
          <a:ext cx="9927545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7545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 Standards Enable Industries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grpSp>
        <p:nvGrpSpPr>
          <p:cNvPr id="48" name="Group 47">
            <a:extLst>
              <a:ext uri="{FF2B5EF4-FFF2-40B4-BE49-F238E27FC236}">
                <a16:creationId xmlns:a16="http://schemas.microsoft.com/office/drawing/2014/main" id="{D15CA3A6-C40D-4288-BFFC-6F79AAD54196}"/>
              </a:ext>
            </a:extLst>
          </p:cNvPr>
          <p:cNvGrpSpPr/>
          <p:nvPr/>
        </p:nvGrpSpPr>
        <p:grpSpPr>
          <a:xfrm>
            <a:off x="143768" y="1115540"/>
            <a:ext cx="9793088" cy="5575507"/>
            <a:chOff x="429185" y="76872"/>
            <a:chExt cx="11183900" cy="6624306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6375664-2BAE-471A-B67B-08D16679D58B}"/>
                </a:ext>
              </a:extLst>
            </p:cNvPr>
            <p:cNvSpPr/>
            <p:nvPr/>
          </p:nvSpPr>
          <p:spPr>
            <a:xfrm>
              <a:off x="567109" y="4556860"/>
              <a:ext cx="1998902" cy="1927068"/>
            </a:xfrm>
            <a:prstGeom prst="ellipse">
              <a:avLst/>
            </a:prstGeom>
            <a:solidFill>
              <a:srgbClr val="640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31750"/>
            </a:effectLst>
          </p:spPr>
          <p:txBody>
            <a:bodyPr lIns="0" r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MPEG-1,2,4,5,C,D,G,H,I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63434A8-B9FD-4E47-9409-61103FC004AF}"/>
                </a:ext>
              </a:extLst>
            </p:cNvPr>
            <p:cNvSpPr/>
            <p:nvPr/>
          </p:nvSpPr>
          <p:spPr>
            <a:xfrm>
              <a:off x="2074955" y="3878008"/>
              <a:ext cx="1998902" cy="1927068"/>
            </a:xfrm>
            <a:prstGeom prst="ellipse">
              <a:avLst/>
            </a:prstGeom>
            <a:solidFill>
              <a:srgbClr val="A00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31750"/>
            </a:effectLst>
          </p:spPr>
          <p:txBody>
            <a:bodyPr lIns="0" r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MPEG-7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C4004F8-8EAC-4754-9088-9D664F0DCD68}"/>
                </a:ext>
              </a:extLst>
            </p:cNvPr>
            <p:cNvSpPr/>
            <p:nvPr/>
          </p:nvSpPr>
          <p:spPr>
            <a:xfrm>
              <a:off x="3582801" y="3199154"/>
              <a:ext cx="1998902" cy="1927068"/>
            </a:xfrm>
            <a:prstGeom prst="ellipse">
              <a:avLst/>
            </a:prstGeom>
            <a:solidFill>
              <a:srgbClr val="DC0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31750"/>
            </a:effectLst>
          </p:spPr>
          <p:txBody>
            <a:bodyPr lIns="0" r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MPEG-21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A1B572E-8E83-43C3-9A2A-0942291633EE}"/>
                </a:ext>
              </a:extLst>
            </p:cNvPr>
            <p:cNvSpPr/>
            <p:nvPr/>
          </p:nvSpPr>
          <p:spPr>
            <a:xfrm>
              <a:off x="5090647" y="2520300"/>
              <a:ext cx="1998902" cy="1927068"/>
            </a:xfrm>
            <a:prstGeom prst="ellipse">
              <a:avLst/>
            </a:prstGeom>
            <a:solidFill>
              <a:srgbClr val="FF191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31750"/>
            </a:effectLst>
          </p:spPr>
          <p:txBody>
            <a:bodyPr lIns="0" r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MPEG-A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52E4B15-8CAA-4352-AD37-CD9F5AB41ECE}"/>
                </a:ext>
              </a:extLst>
            </p:cNvPr>
            <p:cNvSpPr/>
            <p:nvPr/>
          </p:nvSpPr>
          <p:spPr>
            <a:xfrm>
              <a:off x="6598493" y="1841446"/>
              <a:ext cx="1998902" cy="1927068"/>
            </a:xfrm>
            <a:prstGeom prst="ellipse">
              <a:avLst/>
            </a:prstGeom>
            <a:solidFill>
              <a:srgbClr val="FF555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31750"/>
            </a:effectLst>
          </p:spPr>
          <p:txBody>
            <a:bodyPr lIns="0" r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MPEG- 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ISOBMFF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2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DASH</a:t>
              </a:r>
              <a:endPara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19630F2-0D01-4A87-8C27-E25005E03A2B}"/>
                </a:ext>
              </a:extLst>
            </p:cNvPr>
            <p:cNvSpPr/>
            <p:nvPr/>
          </p:nvSpPr>
          <p:spPr>
            <a:xfrm>
              <a:off x="8106339" y="1162592"/>
              <a:ext cx="1998902" cy="1927068"/>
            </a:xfrm>
            <a:prstGeom prst="ellipse">
              <a:avLst/>
            </a:prstGeom>
            <a:solidFill>
              <a:srgbClr val="FF919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31750"/>
            </a:effectLst>
          </p:spPr>
          <p:txBody>
            <a:bodyPr lIns="0" r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MPEG-M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5CD6026-60B7-4205-9935-453984A7504C}"/>
                </a:ext>
              </a:extLst>
            </p:cNvPr>
            <p:cNvSpPr/>
            <p:nvPr/>
          </p:nvSpPr>
          <p:spPr>
            <a:xfrm>
              <a:off x="9614183" y="483738"/>
              <a:ext cx="1998902" cy="1927068"/>
            </a:xfrm>
            <a:prstGeom prst="ellipse">
              <a:avLst/>
            </a:prstGeom>
            <a:solidFill>
              <a:srgbClr val="FFCDC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31750"/>
            </a:effectLst>
          </p:spPr>
          <p:txBody>
            <a:bodyPr lIns="0" r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D15B37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MPEG-U,V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5BF959A-0C7B-4769-BD41-DEDDF81FB71B}"/>
                </a:ext>
              </a:extLst>
            </p:cNvPr>
            <p:cNvSpPr txBox="1"/>
            <p:nvPr/>
          </p:nvSpPr>
          <p:spPr>
            <a:xfrm>
              <a:off x="429185" y="2328960"/>
              <a:ext cx="2086548" cy="1279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Compression </a:t>
              </a:r>
              <a:b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</a:b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of media, 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genomes and 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neural networks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7764ED04-4A9A-4107-A753-06BCED384976}"/>
                </a:ext>
              </a:extLst>
            </p:cNvPr>
            <p:cNvCxnSpPr>
              <a:cxnSpLocks/>
              <a:stCxn id="34" idx="2"/>
              <a:endCxn id="27" idx="0"/>
            </p:cNvCxnSpPr>
            <p:nvPr/>
          </p:nvCxnSpPr>
          <p:spPr>
            <a:xfrm>
              <a:off x="1472459" y="3608812"/>
              <a:ext cx="94101" cy="948049"/>
            </a:xfrm>
            <a:prstGeom prst="straightConnector1">
              <a:avLst/>
            </a:prstGeom>
            <a:noFill/>
            <a:ln w="57150" cap="flat" cmpd="sng" algn="ctr">
              <a:solidFill>
                <a:srgbClr val="AACD5B"/>
              </a:solidFill>
              <a:prstDash val="solid"/>
              <a:miter lim="800000"/>
              <a:headEnd type="arrow" w="med" len="med"/>
              <a:tailEnd type="none" w="med" len="med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F6F626F-283B-4FD5-A0BC-3CC3655C1417}"/>
                </a:ext>
              </a:extLst>
            </p:cNvPr>
            <p:cNvSpPr txBox="1"/>
            <p:nvPr/>
          </p:nvSpPr>
          <p:spPr>
            <a:xfrm>
              <a:off x="4222521" y="5713864"/>
              <a:ext cx="2672756" cy="98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Description of video, 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audio and multimedia 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for content search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F9A2659-7587-4124-9B32-633F91D5B17B}"/>
                </a:ext>
              </a:extLst>
            </p:cNvPr>
            <p:cNvSpPr txBox="1"/>
            <p:nvPr/>
          </p:nvSpPr>
          <p:spPr>
            <a:xfrm rot="21306434">
              <a:off x="3255421" y="1488522"/>
              <a:ext cx="1760938" cy="98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Technologies for content </a:t>
              </a:r>
              <a:b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</a:b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e-commerce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8CA463FF-C296-463C-BF1D-9801FC187D98}"/>
                </a:ext>
              </a:extLst>
            </p:cNvPr>
            <p:cNvCxnSpPr>
              <a:cxnSpLocks/>
              <a:stCxn id="37" idx="2"/>
              <a:endCxn id="29" idx="0"/>
            </p:cNvCxnSpPr>
            <p:nvPr/>
          </p:nvCxnSpPr>
          <p:spPr>
            <a:xfrm>
              <a:off x="4176965" y="2474037"/>
              <a:ext cx="405287" cy="725117"/>
            </a:xfrm>
            <a:prstGeom prst="straightConnector1">
              <a:avLst/>
            </a:prstGeom>
            <a:noFill/>
            <a:ln w="57150" cap="flat" cmpd="sng" algn="ctr">
              <a:solidFill>
                <a:srgbClr val="AACD5B"/>
              </a:solidFill>
              <a:prstDash val="solid"/>
              <a:miter lim="800000"/>
              <a:headEnd type="arrow" w="med" len="med"/>
              <a:tailEnd type="none" w="med" len="med"/>
            </a:ln>
            <a:effectLst/>
          </p:spPr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B02CAEE-2A49-45A5-870E-6795AAE77164}"/>
                </a:ext>
              </a:extLst>
            </p:cNvPr>
            <p:cNvSpPr txBox="1"/>
            <p:nvPr/>
          </p:nvSpPr>
          <p:spPr>
            <a:xfrm rot="20951880">
              <a:off x="6862916" y="5253747"/>
              <a:ext cx="2837942" cy="98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Multimedia Application 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Formats (combinations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of content formats)</a:t>
              </a: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C440F575-DA8A-4A40-85A6-FCB0FCAACD78}"/>
                </a:ext>
              </a:extLst>
            </p:cNvPr>
            <p:cNvCxnSpPr>
              <a:cxnSpLocks/>
              <a:stCxn id="39" idx="0"/>
              <a:endCxn id="30" idx="5"/>
            </p:cNvCxnSpPr>
            <p:nvPr/>
          </p:nvCxnSpPr>
          <p:spPr>
            <a:xfrm flipH="1" flipV="1">
              <a:off x="6796816" y="4165155"/>
              <a:ext cx="1394813" cy="1097339"/>
            </a:xfrm>
            <a:prstGeom prst="straightConnector1">
              <a:avLst/>
            </a:prstGeom>
            <a:noFill/>
            <a:ln w="57150" cap="flat" cmpd="sng" algn="ctr">
              <a:solidFill>
                <a:srgbClr val="AACD5B"/>
              </a:solidFill>
              <a:prstDash val="solid"/>
              <a:miter lim="800000"/>
              <a:headEnd type="arrow" w="med" len="med"/>
              <a:tailEnd type="none" w="med" len="med"/>
            </a:ln>
            <a:effectLst/>
          </p:spPr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B9A66FD9-5495-444D-AAC2-641710A54872}"/>
                </a:ext>
              </a:extLst>
            </p:cNvPr>
            <p:cNvCxnSpPr>
              <a:cxnSpLocks/>
              <a:stCxn id="36" idx="1"/>
              <a:endCxn id="28" idx="5"/>
            </p:cNvCxnSpPr>
            <p:nvPr/>
          </p:nvCxnSpPr>
          <p:spPr>
            <a:xfrm flipH="1" flipV="1">
              <a:off x="3781125" y="5522863"/>
              <a:ext cx="441396" cy="684658"/>
            </a:xfrm>
            <a:prstGeom prst="straightConnector1">
              <a:avLst/>
            </a:prstGeom>
            <a:noFill/>
            <a:ln w="57150" cap="flat" cmpd="sng" algn="ctr">
              <a:solidFill>
                <a:srgbClr val="AACD5B"/>
              </a:solidFill>
              <a:prstDash val="solid"/>
              <a:miter lim="800000"/>
              <a:headEnd type="arrow" w="med" len="med"/>
              <a:tailEnd type="none" w="med" len="med"/>
            </a:ln>
            <a:effectLst/>
          </p:spPr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D46D5EF-CDD1-4B6D-9F9F-4562DF8378D3}"/>
                </a:ext>
              </a:extLst>
            </p:cNvPr>
            <p:cNvSpPr txBox="1"/>
            <p:nvPr/>
          </p:nvSpPr>
          <p:spPr>
            <a:xfrm rot="20527689">
              <a:off x="10021095" y="5148764"/>
              <a:ext cx="1446476" cy="69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Systems &amp; </a:t>
              </a:r>
              <a:b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</a:b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transport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18F8E41-D18C-4857-8E9C-8D3DAA5743E8}"/>
                </a:ext>
              </a:extLst>
            </p:cNvPr>
            <p:cNvSpPr txBox="1"/>
            <p:nvPr/>
          </p:nvSpPr>
          <p:spPr>
            <a:xfrm>
              <a:off x="7114117" y="76872"/>
              <a:ext cx="1754894" cy="98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Multimedia 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Platform 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Technologies 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C4F8C30-25FE-4109-ADB1-AAEAF15CD172}"/>
                </a:ext>
              </a:extLst>
            </p:cNvPr>
            <p:cNvSpPr txBox="1"/>
            <p:nvPr/>
          </p:nvSpPr>
          <p:spPr>
            <a:xfrm>
              <a:off x="10107341" y="3428999"/>
              <a:ext cx="1502445" cy="98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Device &amp; 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application </a:t>
              </a:r>
            </a:p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>
                  <a:solidFill>
                    <a:prstClr val="black"/>
                  </a:solidFill>
                  <a:cs typeface="Arial" panose="020B0604020202020204" pitchFamily="34" charset="0"/>
                </a:rPr>
                <a:t>interfaces</a:t>
              </a: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5EAA7669-3B7E-48BC-8D9D-7B7779B7CC98}"/>
                </a:ext>
              </a:extLst>
            </p:cNvPr>
            <p:cNvCxnSpPr>
              <a:cxnSpLocks/>
              <a:stCxn id="43" idx="2"/>
              <a:endCxn id="32" idx="1"/>
            </p:cNvCxnSpPr>
            <p:nvPr/>
          </p:nvCxnSpPr>
          <p:spPr>
            <a:xfrm>
              <a:off x="7991564" y="1064186"/>
              <a:ext cx="407507" cy="380618"/>
            </a:xfrm>
            <a:prstGeom prst="straightConnector1">
              <a:avLst/>
            </a:prstGeom>
            <a:noFill/>
            <a:ln w="57150" cap="flat" cmpd="sng" algn="ctr">
              <a:solidFill>
                <a:srgbClr val="AACD5B"/>
              </a:solidFill>
              <a:prstDash val="solid"/>
              <a:miter lim="800000"/>
              <a:headEnd type="arrow" w="med" len="med"/>
              <a:tailEnd type="none" w="med" len="med"/>
            </a:ln>
            <a:effectLst/>
          </p:spPr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3742688C-2039-4097-ADF2-561D659C0E53}"/>
                </a:ext>
              </a:extLst>
            </p:cNvPr>
            <p:cNvCxnSpPr>
              <a:cxnSpLocks/>
              <a:stCxn id="42" idx="0"/>
              <a:endCxn id="31" idx="5"/>
            </p:cNvCxnSpPr>
            <p:nvPr/>
          </p:nvCxnSpPr>
          <p:spPr>
            <a:xfrm flipH="1" flipV="1">
              <a:off x="8304663" y="3486301"/>
              <a:ext cx="2335665" cy="1679226"/>
            </a:xfrm>
            <a:prstGeom prst="straightConnector1">
              <a:avLst/>
            </a:prstGeom>
            <a:noFill/>
            <a:ln w="57150" cap="flat" cmpd="sng" algn="ctr">
              <a:solidFill>
                <a:srgbClr val="AACD5B"/>
              </a:solidFill>
              <a:prstDash val="solid"/>
              <a:miter lim="800000"/>
              <a:headEnd type="arrow" w="med" len="med"/>
              <a:tailEnd type="none" w="med" len="med"/>
            </a:ln>
            <a:effectLst/>
          </p:spPr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D4BFE6D8-ECE0-435C-9D00-C255A74EFE71}"/>
                </a:ext>
              </a:extLst>
            </p:cNvPr>
            <p:cNvCxnSpPr>
              <a:cxnSpLocks/>
              <a:stCxn id="33" idx="4"/>
              <a:endCxn id="44" idx="0"/>
            </p:cNvCxnSpPr>
            <p:nvPr/>
          </p:nvCxnSpPr>
          <p:spPr>
            <a:xfrm>
              <a:off x="10613634" y="2410806"/>
              <a:ext cx="244929" cy="1018193"/>
            </a:xfrm>
            <a:prstGeom prst="straightConnector1">
              <a:avLst/>
            </a:prstGeom>
            <a:noFill/>
            <a:ln w="57150" cap="flat" cmpd="sng" algn="ctr">
              <a:solidFill>
                <a:srgbClr val="AACD5B"/>
              </a:solidFill>
              <a:prstDash val="solid"/>
              <a:miter lim="800000"/>
              <a:headEnd type="none" w="med" len="med"/>
              <a:tailEnd type="arrow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518900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882C0F-7596-4BDB-8948-0E874F3D07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427924"/>
              </p:ext>
            </p:extLst>
          </p:nvPr>
        </p:nvGraphicFramePr>
        <p:xfrm>
          <a:off x="81642" y="107950"/>
          <a:ext cx="9927545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7545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 Roadmap 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DF15966-E2F8-49B8-AB28-79498EF50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6" y="611485"/>
            <a:ext cx="9903038" cy="684024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3A0D0E8-7059-4290-8D64-E6FC2CB31347}"/>
              </a:ext>
            </a:extLst>
          </p:cNvPr>
          <p:cNvGrpSpPr/>
          <p:nvPr/>
        </p:nvGrpSpPr>
        <p:grpSpPr>
          <a:xfrm>
            <a:off x="215777" y="755501"/>
            <a:ext cx="9649071" cy="6552728"/>
            <a:chOff x="120131" y="683493"/>
            <a:chExt cx="9888733" cy="640871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49EA87D-BD02-4EDA-A5FF-FFC5C0DE9F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49462"/>
            <a:stretch/>
          </p:blipFill>
          <p:spPr>
            <a:xfrm>
              <a:off x="120131" y="683493"/>
              <a:ext cx="9888733" cy="338437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B2D55DC-4DC8-47B9-B2D1-F2F9C6737F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688"/>
            <a:stretch/>
          </p:blipFill>
          <p:spPr>
            <a:xfrm>
              <a:off x="120131" y="3923853"/>
              <a:ext cx="9888733" cy="31683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7066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40F2E3B-804F-47BE-B8C4-FFA67F55A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142332"/>
              </p:ext>
            </p:extLst>
          </p:nvPr>
        </p:nvGraphicFramePr>
        <p:xfrm>
          <a:off x="71438" y="107950"/>
          <a:ext cx="9937426" cy="73560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3701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MPEG-21 CEL/MCO (Ontologies and Schemas)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97409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10800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6F0D134-A0C0-45AB-8194-46529909E4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204312"/>
              </p:ext>
            </p:extLst>
          </p:nvPr>
        </p:nvGraphicFramePr>
        <p:xfrm>
          <a:off x="215776" y="611485"/>
          <a:ext cx="9649072" cy="6748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3444491733"/>
                    </a:ext>
                  </a:extLst>
                </a:gridCol>
                <a:gridCol w="8280920">
                  <a:extLst>
                    <a:ext uri="{9D8B030D-6E8A-4147-A177-3AD203B41FA5}">
                      <a16:colId xmlns:a16="http://schemas.microsoft.com/office/drawing/2014/main" val="2114419589"/>
                    </a:ext>
                  </a:extLst>
                </a:gridCol>
              </a:tblGrid>
              <a:tr h="330454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GB" sz="18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48942" marR="48942" marT="0" marB="0"/>
                </a:tc>
                <a:tc>
                  <a:txBody>
                    <a:bodyPr/>
                    <a:lstStyle/>
                    <a:p>
                      <a:pPr indent="144145"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Standard</a:t>
                      </a:r>
                      <a:endParaRPr lang="en-GB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48942" marR="48942" marT="0" marB="0"/>
                </a:tc>
                <a:extLst>
                  <a:ext uri="{0D108BD9-81ED-4DB2-BD59-A6C34878D82A}">
                    <a16:rowId xmlns:a16="http://schemas.microsoft.com/office/drawing/2014/main" val="4129285798"/>
                  </a:ext>
                </a:extLst>
              </a:tr>
              <a:tr h="825389">
                <a:tc rowSpan="2">
                  <a:txBody>
                    <a:bodyPr/>
                    <a:lstStyle/>
                    <a:p>
                      <a:pPr marL="0" marR="0" lvl="0" indent="14414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14414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14414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MVCO</a:t>
                      </a:r>
                      <a:endParaRPr kumimoji="0" lang="en-GB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14414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kumimoji="0" lang="en-GB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-14414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ISO/IEC 21000-19,  ‘</a:t>
                      </a:r>
                      <a:r>
                        <a:rPr lang="en-US" sz="18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Information technology -- Multimedia framework (MPEG-21) -- Part 19: Media Value Chain Ontology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’, June 2010.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48942" marR="48942" marT="0" marB="0" anchor="ctr"/>
                </a:tc>
                <a:extLst>
                  <a:ext uri="{0D108BD9-81ED-4DB2-BD59-A6C34878D82A}">
                    <a16:rowId xmlns:a16="http://schemas.microsoft.com/office/drawing/2014/main" val="48436764"/>
                  </a:ext>
                </a:extLst>
              </a:tr>
              <a:tr h="102157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-14414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ISO/IEC 21000-8/AMD2,  ‘</a:t>
                      </a:r>
                      <a:r>
                        <a:rPr lang="en-US" sz="18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Information Technology -- Multimedia Framework (MPEG-21) -- Part 8: Reference software / AMD2 Reference Software for Media Value Chain Ontology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’, Nov. 2011.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48942" marR="48942" marT="108000" marB="108000" anchor="ctr"/>
                </a:tc>
                <a:extLst>
                  <a:ext uri="{0D108BD9-81ED-4DB2-BD59-A6C34878D82A}">
                    <a16:rowId xmlns:a16="http://schemas.microsoft.com/office/drawing/2014/main" val="2706534184"/>
                  </a:ext>
                </a:extLst>
              </a:tr>
              <a:tr h="1021579">
                <a:tc row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AVCO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-14414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ISO/IEC 21000-19:2010/AMD1, ‘</a:t>
                      </a:r>
                      <a:r>
                        <a:rPr lang="en-US" sz="18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Information Technology -- Multimedia Framework (MPEG-21) -- Part 19: Media Value Chain Ontology / AMD 1 Extensions on Time-Segments and Multi-Track Audio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’, June 2018.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48942" marR="48942" marT="108000" marB="108000" anchor="ctr"/>
                </a:tc>
                <a:extLst>
                  <a:ext uri="{0D108BD9-81ED-4DB2-BD59-A6C34878D82A}">
                    <a16:rowId xmlns:a16="http://schemas.microsoft.com/office/drawing/2014/main" val="3513527206"/>
                  </a:ext>
                </a:extLst>
              </a:tr>
              <a:tr h="1021579">
                <a:tc v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-14414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ISO/IEC 21000-8:2008/AMD4, ‘</a:t>
                      </a:r>
                      <a:r>
                        <a:rPr lang="en-US" sz="18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Information Technology -- Multimedia Framework (MPEG-21) -- Part 8: Reference Software / AMD 4 Media Value Chain Ontology Extensions on Time-Segments and Multi-Track Audio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’, Oct. 2018.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48942" marR="48942" marT="108000" marB="108000" anchor="ctr"/>
                </a:tc>
                <a:extLst>
                  <a:ext uri="{0D108BD9-81ED-4DB2-BD59-A6C34878D82A}">
                    <a16:rowId xmlns:a16="http://schemas.microsoft.com/office/drawing/2014/main" val="3119159933"/>
                  </a:ext>
                </a:extLst>
              </a:tr>
              <a:tr h="82538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MCO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-14414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ISO/IEC 21000-21 (2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Ed.),  ‘</a:t>
                      </a:r>
                      <a:r>
                        <a:rPr lang="en-US" sz="18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Information technology -- Multimedia framework (MPEG-21) -- Part 21: Media Contract Ontology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’, May 2017.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48942" marR="48942" marT="0" marB="0" anchor="ctr"/>
                </a:tc>
                <a:extLst>
                  <a:ext uri="{0D108BD9-81ED-4DB2-BD59-A6C34878D82A}">
                    <a16:rowId xmlns:a16="http://schemas.microsoft.com/office/drawing/2014/main" val="1447494413"/>
                  </a:ext>
                </a:extLst>
              </a:tr>
              <a:tr h="82538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-14414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ISO/IEC 21000-20 (2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Ed.),  ‘</a:t>
                      </a:r>
                      <a:r>
                        <a:rPr lang="en-US" sz="18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Information technology -- Multimedia framework (MPEG-21) -- Part 20: Contract Expression Language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’, Dec. 2016.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48942" marR="48942" marT="0" marB="0" anchor="ctr"/>
                </a:tc>
                <a:extLst>
                  <a:ext uri="{0D108BD9-81ED-4DB2-BD59-A6C34878D82A}">
                    <a16:rowId xmlns:a16="http://schemas.microsoft.com/office/drawing/2014/main" val="1526354181"/>
                  </a:ext>
                </a:extLst>
              </a:tr>
              <a:tr h="825389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Smart Contracts</a:t>
                      </a:r>
                    </a:p>
                  </a:txBody>
                  <a:tcPr marL="48942" marR="48942" marT="0" marB="0" anchor="ctr"/>
                </a:tc>
                <a:tc>
                  <a:txBody>
                    <a:bodyPr/>
                    <a:lstStyle/>
                    <a:p>
                      <a:pPr indent="-144145" algn="just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ISO/IEC FDIS 21000-23, ‘</a:t>
                      </a:r>
                      <a:r>
                        <a:rPr lang="en-US" sz="18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Information technology -- Multimedia framework (MPEG-21) -- Part 23 Smart Contract for Media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’, Jan. 2022.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48942" marR="48942" marT="0" marB="0" anchor="ctr"/>
                </a:tc>
                <a:extLst>
                  <a:ext uri="{0D108BD9-81ED-4DB2-BD59-A6C34878D82A}">
                    <a16:rowId xmlns:a16="http://schemas.microsoft.com/office/drawing/2014/main" val="1150531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549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C74118-C4B2-43E3-AF95-83A8A1EDD4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536797"/>
              </p:ext>
            </p:extLst>
          </p:nvPr>
        </p:nvGraphicFramePr>
        <p:xfrm>
          <a:off x="71438" y="107950"/>
          <a:ext cx="9937426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169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Benefits of MPEG-21 CEL/MCO Ontologies and Schemas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927336"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MPEG-21 CEL/MCO ontologies and schemas can be used by music and media value chain stakeholders to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share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and exchange all metadata and contractual information connected to creative works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, in a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standardised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and  therefore interoperable way, leading to transparent payment of royalties and reduced time spent searching for the right data. </a:t>
                      </a: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The latter is due to </a:t>
                      </a: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inference and reasoning capabilities 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inherently associated with ontologies.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That is, </a:t>
                      </a: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knowledge and data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can be derived by </a:t>
                      </a: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evidence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(facts) and </a:t>
                      </a: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logic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based on rich </a:t>
                      </a: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semantic copyright models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expressed by MPEG IPR ontologies. In this way, the data derived are </a:t>
                      </a: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unambiguously interpretable 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facilitating </a:t>
                      </a: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efficient processing in B2C and B2B 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music and media value chains.</a:t>
                      </a:r>
                    </a:p>
                  </a:txBody>
                  <a:tcPr marL="144000" marR="144000" marT="9524" marB="10800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100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78F1B27-80B2-4CFC-A1A2-22B08C22A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837521"/>
              </p:ext>
            </p:extLst>
          </p:nvPr>
        </p:nvGraphicFramePr>
        <p:xfrm>
          <a:off x="71438" y="107950"/>
          <a:ext cx="9937750" cy="734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750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4458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Copyright Legislation and Technology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897897"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Copyright legislation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has continuously evolved with the aim to support the media industry, in face of technology progress, so that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fair revenues are returned to artists and rights holders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, multi-territory licensing, timely payments, and overall, more transparency are improved.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US Music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Modernisation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Act and EU Digital Single Market Copyright Directive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are examples of these trends. </a:t>
                      </a:r>
                    </a:p>
                    <a:p>
                      <a:pPr marL="342900" indent="-342900" algn="ju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Meanwhile, several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key artists and media companies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have turned their hopes for resolving these issues to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technology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and, in particular: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blockchain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indent="-342900" algn="ju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Initiatives investigating blockchain have been launched in both sides of the Atlantic: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 Music Initiative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by </a:t>
                      </a:r>
                      <a:r>
                        <a:rPr lang="en-GB" sz="2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BerkleeICE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US &amp; </a:t>
                      </a: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Mycelia</a:t>
                      </a:r>
                      <a:r>
                        <a:rPr lang="en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by Imogen Heap in UK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44000" marR="144000" marT="9524" marB="9524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593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B3DE816-F0FD-421A-BD46-90D2259BDF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649867"/>
              </p:ext>
            </p:extLst>
          </p:nvPr>
        </p:nvGraphicFramePr>
        <p:xfrm>
          <a:off x="71438" y="107950"/>
          <a:ext cx="9937426" cy="734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7426">
                  <a:extLst>
                    <a:ext uri="{9D8B030D-6E8A-4147-A177-3AD203B41FA5}">
                      <a16:colId xmlns:a16="http://schemas.microsoft.com/office/drawing/2014/main" val="1890246407"/>
                    </a:ext>
                  </a:extLst>
                </a:gridCol>
              </a:tblGrid>
              <a:tr h="7828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Challenge: From MPEG IPR Ontologies to Smart Contracts and Blockchains (IEEE Signal Process. Mag., Mar. 2020)</a:t>
                      </a:r>
                    </a:p>
                  </a:txBody>
                  <a:tcPr marL="9526" marR="9526" marT="9524" marB="9524" anchor="ctr"/>
                </a:tc>
                <a:extLst>
                  <a:ext uri="{0D108BD9-81ED-4DB2-BD59-A6C34878D82A}">
                    <a16:rowId xmlns:a16="http://schemas.microsoft.com/office/drawing/2014/main" val="3277189951"/>
                  </a:ext>
                </a:extLst>
              </a:tr>
              <a:tr h="6561464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GB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challenge that naturally arose was </a:t>
                      </a:r>
                      <a:r>
                        <a:rPr lang="en-US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how MPEG IPR standardized ontologies can be converted to smart contracts that can be executed on existing blockchain environments, thus </a:t>
                      </a:r>
                      <a:r>
                        <a:rPr lang="en-US" sz="2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enriching </a:t>
                      </a:r>
                      <a:r>
                        <a:rPr lang="en-GB" sz="2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blockchain</a:t>
                      </a:r>
                      <a:r>
                        <a:rPr lang="en-GB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environments with </a:t>
                      </a:r>
                      <a:r>
                        <a:rPr lang="en-GB" sz="2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inference and reasoning </a:t>
                      </a:r>
                      <a:r>
                        <a:rPr lang="en-GB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capabilities inherently associated with ontologies.</a:t>
                      </a:r>
                      <a:r>
                        <a:rPr lang="en-US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endParaRPr lang="en-US" sz="2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en-US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 that this process would </a:t>
                      </a:r>
                      <a:r>
                        <a:rPr lang="en-US" sz="2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increase trust </a:t>
                      </a:r>
                      <a:r>
                        <a:rPr lang="en-US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among music and media value chain stakeholders </a:t>
                      </a:r>
                      <a:r>
                        <a:rPr lang="en-US" sz="2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sharing data</a:t>
                      </a:r>
                      <a:r>
                        <a:rPr lang="en-US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the ecosystem since the data would be </a:t>
                      </a:r>
                      <a:r>
                        <a:rPr lang="en-GB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cryptographically secured and </a:t>
                      </a:r>
                      <a:r>
                        <a:rPr lang="en-GB" sz="2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verified by a blockchain</a:t>
                      </a:r>
                      <a:r>
                        <a:rPr lang="en-US" sz="2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144000" marR="144000" marT="9524" marB="10800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21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987407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_proposal_final2">
  <a:themeElements>
    <a:clrScheme name="presentation_proposal_final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_proposal_final2">
      <a:majorFont>
        <a:latin typeface="Microsoft Sans Serif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_proposal_final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proposal_final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proposal_final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proposal_final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proposal_final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proposal_final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proposal_final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proposal_final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proposal_final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proposal_final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proposal_final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proposal_final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presentation_proposal_final2</Template>
  <TotalTime>4162</TotalTime>
  <Words>2622</Words>
  <Application>Microsoft Office PowerPoint</Application>
  <PresentationFormat>Custom</PresentationFormat>
  <Paragraphs>379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Calibri</vt:lpstr>
      <vt:lpstr>Courier New</vt:lpstr>
      <vt:lpstr>Microsoft Sans Serif</vt:lpstr>
      <vt:lpstr>Times New Roman</vt:lpstr>
      <vt:lpstr>presentation_proposal_final2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QMUL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Panos</dc:creator>
  <cp:lastModifiedBy>Panos</cp:lastModifiedBy>
  <cp:revision>506</cp:revision>
  <dcterms:created xsi:type="dcterms:W3CDTF">2007-10-26T03:59:12Z</dcterms:created>
  <dcterms:modified xsi:type="dcterms:W3CDTF">2022-03-30T14:28:42Z</dcterms:modified>
</cp:coreProperties>
</file>