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3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59C997-6A9A-4936-851A-94A460E3F4E1}" v="47" dt="2021-10-05T08:39:12.0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580" autoAdjust="0"/>
    <p:restoredTop sz="94694"/>
  </p:normalViewPr>
  <p:slideViewPr>
    <p:cSldViewPr snapToGrid="0">
      <p:cViewPr varScale="1">
        <p:scale>
          <a:sx n="156" d="100"/>
          <a:sy n="156" d="100"/>
        </p:scale>
        <p:origin x="144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b4e5edf00a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gb4e5edf00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91143c3c98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91143c3c9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cb3191e4e0_0_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gcb3191e4e0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1151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">
  <p:cSld name="Blank">
    <p:bg>
      <p:bgPr>
        <a:solidFill>
          <a:srgbClr val="000000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sldNum" idx="12"/>
          </p:nvPr>
        </p:nvSpPr>
        <p:spPr>
          <a:xfrm>
            <a:off x="4484637" y="4905375"/>
            <a:ext cx="170100" cy="1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52" name="Google Shape;52;p1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2100" y="4799612"/>
            <a:ext cx="494475" cy="7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3"/>
          <p:cNvPicPr preferRelativeResize="0"/>
          <p:nvPr/>
        </p:nvPicPr>
        <p:blipFill rotWithShape="1">
          <a:blip r:embed="rId3">
            <a:alphaModFix/>
          </a:blip>
          <a:srcRect b="13532"/>
          <a:stretch/>
        </p:blipFill>
        <p:spPr>
          <a:xfrm>
            <a:off x="1008276" y="4778200"/>
            <a:ext cx="393948" cy="110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" name="Google Shape;54;p13"/>
          <p:cNvCxnSpPr/>
          <p:nvPr/>
        </p:nvCxnSpPr>
        <p:spPr>
          <a:xfrm>
            <a:off x="923750" y="4782355"/>
            <a:ext cx="0" cy="101100"/>
          </a:xfrm>
          <a:prstGeom prst="straightConnector1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65">
          <p15:clr>
            <a:srgbClr val="FA7B17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py 2">
  <p:cSld name="TITLE_AND_BODY_3">
    <p:bg>
      <p:bgPr>
        <a:solidFill>
          <a:srgbClr val="000000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sldNum" idx="12"/>
          </p:nvPr>
        </p:nvSpPr>
        <p:spPr>
          <a:xfrm>
            <a:off x="4484637" y="4905375"/>
            <a:ext cx="170100" cy="1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57" name="Google Shape;57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2100" y="4799612"/>
            <a:ext cx="494475" cy="7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1 1">
  <p:cSld name="Blank_1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>
            <a:spLocks noGrp="1"/>
          </p:cNvSpPr>
          <p:nvPr>
            <p:ph type="sldNum" idx="12"/>
          </p:nvPr>
        </p:nvSpPr>
        <p:spPr>
          <a:xfrm>
            <a:off x="4484637" y="4905375"/>
            <a:ext cx="170100" cy="1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60" name="Google Shape;60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2450" y="4800975"/>
            <a:ext cx="493975" cy="75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" name="Google Shape;61;p15"/>
          <p:cNvCxnSpPr/>
          <p:nvPr/>
        </p:nvCxnSpPr>
        <p:spPr>
          <a:xfrm>
            <a:off x="923750" y="4782355"/>
            <a:ext cx="0" cy="101100"/>
          </a:xfrm>
          <a:prstGeom prst="straightConnector1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2" name="Google Shape;62;p15"/>
          <p:cNvPicPr preferRelativeResize="0"/>
          <p:nvPr/>
        </p:nvPicPr>
        <p:blipFill rotWithShape="1">
          <a:blip r:embed="rId3">
            <a:alphaModFix/>
          </a:blip>
          <a:srcRect b="11441"/>
          <a:stretch/>
        </p:blipFill>
        <p:spPr>
          <a:xfrm>
            <a:off x="1002400" y="4774849"/>
            <a:ext cx="405722" cy="116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65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copy 3">
  <p:cSld name="TITLE_AND_BODY_1_1">
    <p:bg>
      <p:bgPr>
        <a:solidFill>
          <a:srgbClr val="000000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 txBox="1">
            <a:spLocks noGrp="1"/>
          </p:cNvSpPr>
          <p:nvPr>
            <p:ph type="sldNum" idx="12"/>
          </p:nvPr>
        </p:nvSpPr>
        <p:spPr>
          <a:xfrm>
            <a:off x="4484637" y="4905375"/>
            <a:ext cx="170100" cy="1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Helvetica Neue Light"/>
              <a:buNone/>
              <a:defRPr>
                <a:solidFill>
                  <a:srgbClr val="FFFFFF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>
              <a:solidFill>
                <a:schemeClr val="dk2"/>
              </a:solidFill>
            </a:endParaRPr>
          </a:p>
        </p:txBody>
      </p:sp>
      <p:pic>
        <p:nvPicPr>
          <p:cNvPr id="65" name="Google Shape;65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2100" y="4799612"/>
            <a:ext cx="494475" cy="7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mc:AlternateContent xmlns:mc="http://schemas.openxmlformats.org/markup-compatibility/2006" xmlns:p14="http://schemas.microsoft.com/office/powerpoint/2010/main">
    <mc:Choice Requires="p14">
      <p:transition spd="slow" p14:dur="2000">
        <p:fade thruBlk="1"/>
      </p:transition>
    </mc:Choice>
    <mc:Fallback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5="http://schemas.microsoft.com/office/powerpoint/2012/main" xmlns:ahyp="http://schemas.microsoft.com/office/drawing/2018/hyperlinkcolor"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hyperlink" Target="http://www.upm.es/internacion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10116"/>
            </a:gs>
            <a:gs pos="100000">
              <a:srgbClr val="332C62"/>
            </a:gs>
          </a:gsLst>
          <a:lin ang="19457646" scaled="0"/>
        </a:gra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7"/>
          <p:cNvPicPr preferRelativeResize="0"/>
          <p:nvPr/>
        </p:nvPicPr>
        <p:blipFill rotWithShape="1">
          <a:blip r:embed="rId3">
            <a:alphaModFix amt="90000"/>
          </a:blip>
          <a:srcRect b="14857"/>
          <a:stretch/>
        </p:blipFill>
        <p:spPr>
          <a:xfrm>
            <a:off x="0" y="4678"/>
            <a:ext cx="9144003" cy="5156549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7"/>
          <p:cNvSpPr/>
          <p:nvPr/>
        </p:nvSpPr>
        <p:spPr>
          <a:xfrm rot="5400000">
            <a:off x="-984825" y="984750"/>
            <a:ext cx="5134800" cy="3165300"/>
          </a:xfrm>
          <a:prstGeom prst="rect">
            <a:avLst/>
          </a:prstGeom>
          <a:gradFill>
            <a:gsLst>
              <a:gs pos="0">
                <a:srgbClr val="332C62">
                  <a:alpha val="0"/>
                </a:srgbClr>
              </a:gs>
              <a:gs pos="100000">
                <a:srgbClr val="000000"/>
              </a:gs>
            </a:gsLst>
            <a:lin ang="5400012" scaled="0"/>
          </a:gra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000" b="1">
              <a:solidFill>
                <a:srgbClr val="FFFFFF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72" name="Google Shape;72;p17"/>
          <p:cNvSpPr txBox="1"/>
          <p:nvPr/>
        </p:nvSpPr>
        <p:spPr>
          <a:xfrm>
            <a:off x="479700" y="1929200"/>
            <a:ext cx="8013600" cy="11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" sz="3000">
                <a:solidFill>
                  <a:schemeClr val="lt1"/>
                </a:solidFill>
                <a:latin typeface="Montserrat ExtraLight"/>
                <a:ea typeface="Montserrat ExtraLight"/>
                <a:cs typeface="Montserrat ExtraLight"/>
                <a:sym typeface="Montserrat ExtraLight"/>
              </a:rPr>
              <a:t>MPEG AG 5 Workshop on Quality of Immersive Media: Assessment and Metrics</a:t>
            </a:r>
            <a:endParaRPr sz="2700">
              <a:solidFill>
                <a:srgbClr val="FFFFFF"/>
              </a:solidFill>
              <a:latin typeface="Montserrat ExtraLight"/>
              <a:ea typeface="Montserrat ExtraLight"/>
              <a:cs typeface="Montserrat ExtraLight"/>
              <a:sym typeface="Montserrat ExtraLight"/>
            </a:endParaRPr>
          </a:p>
        </p:txBody>
      </p:sp>
      <p:sp>
        <p:nvSpPr>
          <p:cNvPr id="73" name="Google Shape;73;p17"/>
          <p:cNvSpPr/>
          <p:nvPr/>
        </p:nvSpPr>
        <p:spPr>
          <a:xfrm>
            <a:off x="532800" y="3148523"/>
            <a:ext cx="476400" cy="50100"/>
          </a:xfrm>
          <a:prstGeom prst="rect">
            <a:avLst/>
          </a:prstGeom>
          <a:solidFill>
            <a:srgbClr val="6FA8DC"/>
          </a:solidFill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Helvetica Neue"/>
              <a:buNone/>
            </a:pPr>
            <a:endParaRPr sz="1200" b="0" i="0" u="none" strike="noStrike" cap="none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74" name="Google Shape;74;p17"/>
          <p:cNvSpPr txBox="1"/>
          <p:nvPr/>
        </p:nvSpPr>
        <p:spPr>
          <a:xfrm>
            <a:off x="505500" y="3329400"/>
            <a:ext cx="5487300" cy="46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Chairs:</a:t>
            </a:r>
            <a:br>
              <a:rPr lang="en" sz="1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" sz="1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Christian Timmerer (AAU/Bitmovin)</a:t>
            </a:r>
            <a:br>
              <a:rPr lang="en" sz="1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</a:br>
            <a:r>
              <a:rPr lang="en" sz="1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Joel Jung (Tencent)</a:t>
            </a:r>
            <a:endParaRPr sz="120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</a:pPr>
            <a:endParaRPr sz="1200">
              <a:solidFill>
                <a:srgbClr val="FFFFFF"/>
              </a:solidFill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900"/>
              <a:buFont typeface="Arial"/>
              <a:buNone/>
            </a:pPr>
            <a:r>
              <a:rPr lang="en" sz="1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October 5</a:t>
            </a:r>
            <a:r>
              <a:rPr lang="en" sz="1200" i="0" u="none" strike="noStrike" cap="none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, </a:t>
            </a:r>
            <a:r>
              <a:rPr lang="en" sz="1200">
                <a:solidFill>
                  <a:srgbClr val="FFFFFF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2021</a:t>
            </a:r>
            <a:endParaRPr sz="1200"/>
          </a:p>
        </p:txBody>
      </p:sp>
      <p:pic>
        <p:nvPicPr>
          <p:cNvPr id="75" name="Google Shape;7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2100" y="4799612"/>
            <a:ext cx="494475" cy="75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8600" y="1673593"/>
            <a:ext cx="1368725" cy="20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7"/>
          <p:cNvPicPr preferRelativeResize="0"/>
          <p:nvPr/>
        </p:nvPicPr>
        <p:blipFill rotWithShape="1">
          <a:blip r:embed="rId5">
            <a:alphaModFix/>
          </a:blip>
          <a:srcRect b="13532"/>
          <a:stretch/>
        </p:blipFill>
        <p:spPr>
          <a:xfrm>
            <a:off x="2293175" y="1630300"/>
            <a:ext cx="903021" cy="2522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8" name="Google Shape;78;p17"/>
          <p:cNvCxnSpPr/>
          <p:nvPr/>
        </p:nvCxnSpPr>
        <p:spPr>
          <a:xfrm>
            <a:off x="2111225" y="1639825"/>
            <a:ext cx="0" cy="231600"/>
          </a:xfrm>
          <a:prstGeom prst="straightConnector1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79" name="Google Shape;79;p17"/>
          <p:cNvPicPr preferRelativeResize="0"/>
          <p:nvPr/>
        </p:nvPicPr>
        <p:blipFill rotWithShape="1">
          <a:blip r:embed="rId5">
            <a:alphaModFix/>
          </a:blip>
          <a:srcRect b="13532"/>
          <a:stretch/>
        </p:blipFill>
        <p:spPr>
          <a:xfrm>
            <a:off x="1008276" y="4778200"/>
            <a:ext cx="393948" cy="1100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0" name="Google Shape;80;p17"/>
          <p:cNvCxnSpPr/>
          <p:nvPr/>
        </p:nvCxnSpPr>
        <p:spPr>
          <a:xfrm>
            <a:off x="923750" y="4782355"/>
            <a:ext cx="0" cy="101100"/>
          </a:xfrm>
          <a:prstGeom prst="straightConnector1">
            <a:avLst/>
          </a:prstGeom>
          <a:noFill/>
          <a:ln w="9525" cap="flat" cmpd="sng">
            <a:solidFill>
              <a:srgbClr val="999999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33974173-FDFF-46D7-A84B-0CDD874EEE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3358" y="1628246"/>
            <a:ext cx="1390713" cy="2807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475424" y="445275"/>
            <a:ext cx="76362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>
                <a:latin typeface="Montserrat Light"/>
                <a:ea typeface="Montserrat Light"/>
                <a:cs typeface="Montserrat Light"/>
                <a:sym typeface="Montserrat Light"/>
              </a:rPr>
              <a:t>Welcome and Scope</a:t>
            </a:r>
            <a:endParaRPr sz="50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sp>
        <p:nvSpPr>
          <p:cNvPr id="87" name="Google Shape;87;p18"/>
          <p:cNvSpPr txBox="1"/>
          <p:nvPr/>
        </p:nvSpPr>
        <p:spPr>
          <a:xfrm>
            <a:off x="464425" y="956300"/>
            <a:ext cx="8135400" cy="3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The </a:t>
            </a:r>
            <a:r>
              <a:rPr lang="en" b="1">
                <a:latin typeface="Montserrat"/>
                <a:ea typeface="Montserrat"/>
                <a:cs typeface="Montserrat"/>
                <a:sym typeface="Montserrat"/>
              </a:rPr>
              <a:t>Quality of Experience (QoE)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is well-defined in QUALINET white papers, but its assessment and metrics are subject to research. The aim of this workshop on “</a:t>
            </a:r>
            <a:r>
              <a:rPr lang="en" b="1">
                <a:latin typeface="Montserrat"/>
                <a:ea typeface="Montserrat"/>
                <a:cs typeface="Montserrat"/>
                <a:sym typeface="Montserrat"/>
              </a:rPr>
              <a:t>Quality of Immersive Media: Assessment and Metrics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” is to provide a forum for researchers and practitioners to discuss the latest findings in this field.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The </a:t>
            </a:r>
            <a:r>
              <a:rPr lang="en" b="1">
                <a:latin typeface="Montserrat"/>
                <a:ea typeface="Montserrat"/>
                <a:cs typeface="Montserrat"/>
                <a:sym typeface="Montserrat"/>
              </a:rPr>
              <a:t>scope</a:t>
            </a: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 of this workshop is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137160" marR="0" lvl="0" indent="-1803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●"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to raise awareness about MPEG efforts in the context of quality of immersive visual media and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137160" marR="0" lvl="0" indent="-1803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●"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invite experts (outside of MPEG) to present new techniques relevant to this workshop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Quality assessments within MPEG typically serve two purposes: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137160" marR="0" lvl="0" indent="-1803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●"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to foster decision-making on the tool adoptions during the standardization process and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  <a:p>
            <a:pPr marL="137160" marR="0" lvl="0" indent="-18034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00"/>
              <a:buFont typeface="Montserrat Light"/>
              <a:buChar char="●"/>
            </a:pPr>
            <a:r>
              <a:rPr lang="en">
                <a:latin typeface="Montserrat Light"/>
                <a:ea typeface="Montserrat Light"/>
                <a:cs typeface="Montserrat Light"/>
                <a:sym typeface="Montserrat Light"/>
              </a:rPr>
              <a:t>to validate the outcome of a standardization effort compared to an established anchor (i.e., for verification testing).</a:t>
            </a:r>
            <a:endParaRPr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72CF27-CD8D-4A1F-87DF-A797979E33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007" y="4745435"/>
            <a:ext cx="880914" cy="1778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/>
        </p:nvSpPr>
        <p:spPr>
          <a:xfrm>
            <a:off x="378320" y="220247"/>
            <a:ext cx="7636200" cy="41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" sz="2400" dirty="0">
                <a:latin typeface="Montserrat Light"/>
                <a:ea typeface="Montserrat Light"/>
                <a:cs typeface="Montserrat Light"/>
                <a:sym typeface="Montserrat Light"/>
              </a:rPr>
              <a:t>Program/Speakers</a:t>
            </a:r>
            <a:endParaRPr sz="500" dirty="0">
              <a:latin typeface="Montserrat Light"/>
              <a:ea typeface="Montserrat Light"/>
              <a:cs typeface="Montserrat Light"/>
              <a:sym typeface="Montserrat Ligh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B47F1EA-37CC-44A2-A943-6D9C775DF5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007" y="4745435"/>
            <a:ext cx="880914" cy="177818"/>
          </a:xfrm>
          <a:prstGeom prst="rect">
            <a:avLst/>
          </a:prstGeom>
        </p:spPr>
      </p:pic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BDB1AC95-4789-43A2-85B9-86BD2C491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5585604"/>
              </p:ext>
            </p:extLst>
          </p:nvPr>
        </p:nvGraphicFramePr>
        <p:xfrm>
          <a:off x="236692" y="657276"/>
          <a:ext cx="8670615" cy="3992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3016">
                  <a:extLst>
                    <a:ext uri="{9D8B030D-6E8A-4147-A177-3AD203B41FA5}">
                      <a16:colId xmlns:a16="http://schemas.microsoft.com/office/drawing/2014/main" val="3474469150"/>
                    </a:ext>
                  </a:extLst>
                </a:gridCol>
                <a:gridCol w="2161517">
                  <a:extLst>
                    <a:ext uri="{9D8B030D-6E8A-4147-A177-3AD203B41FA5}">
                      <a16:colId xmlns:a16="http://schemas.microsoft.com/office/drawing/2014/main" val="262862163"/>
                    </a:ext>
                  </a:extLst>
                </a:gridCol>
                <a:gridCol w="5986082">
                  <a:extLst>
                    <a:ext uri="{9D8B030D-6E8A-4147-A177-3AD203B41FA5}">
                      <a16:colId xmlns:a16="http://schemas.microsoft.com/office/drawing/2014/main" val="32386144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3.00</a:t>
                      </a:r>
                    </a:p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3.10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J. Jung </a:t>
                      </a:r>
                      <a:r>
                        <a:rPr lang="en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(Tencent)  </a:t>
                      </a:r>
                    </a:p>
                    <a:p>
                      <a:pPr marR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C. Timmerer </a:t>
                      </a:r>
                      <a:r>
                        <a:rPr lang="en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(AAU/Bitmovin)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Welcome notice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5941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3.10</a:t>
                      </a:r>
                    </a:p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3.30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M. Wien</a:t>
                      </a:r>
                      <a:r>
                        <a:rPr lang="en-US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 </a:t>
                      </a:r>
                      <a:endParaRPr lang="en-US" sz="10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 Ligh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RWTH Aachen</a:t>
                      </a:r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MPEG Visual Quality Assessment: Tasks and Perspectives</a:t>
                      </a:r>
                    </a:p>
                    <a:p>
                      <a:pPr algn="l"/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4657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3.30</a:t>
                      </a:r>
                    </a:p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3.50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AutoNum type="alphaUcPeriod"/>
                        <a:tabLst/>
                        <a:defRPr/>
                      </a:pPr>
                      <a:r>
                        <a:rPr lang="en-US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Smolic </a:t>
                      </a:r>
                      <a:endParaRPr lang="en-US" sz="10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Trinity College Dublin</a:t>
                      </a:r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Perception and Quality of Immersive Media</a:t>
                      </a:r>
                    </a:p>
                    <a:p>
                      <a:pPr algn="l"/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1523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3.50</a:t>
                      </a:r>
                    </a:p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4.00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J. Jung </a:t>
                      </a:r>
                      <a:r>
                        <a:rPr lang="en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(Tencent)  </a:t>
                      </a:r>
                    </a:p>
                    <a:p>
                      <a:r>
                        <a:rPr lang="en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C. Timmerer </a:t>
                      </a:r>
                      <a:r>
                        <a:rPr lang="en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(AAU/Bitmovin)</a:t>
                      </a:r>
                      <a:endParaRPr lang="en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Discussions + Q&amp;A</a:t>
                      </a:r>
                    </a:p>
                    <a:p>
                      <a:pPr algn="l"/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4602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4.00</a:t>
                      </a:r>
                    </a:p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4.20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J. Gutiérrez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Universidad </a:t>
                      </a:r>
                      <a:r>
                        <a:rPr lang="en-US" sz="100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Politécnica</a:t>
                      </a: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 de Madrid</a:t>
                      </a:r>
                      <a:endParaRPr lang="en-US" sz="10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  <a:hlinkClick r:id="rId4">
                          <a:extLst>
                            <a:ext uri="{A12FA001-AC4F-418D-AE19-62706E023703}">
                              <ahyp:hlinkClr xmlns:ahyp="http://schemas.microsoft.com/office/drawing/2018/hyperlinkcolor" val="tx"/>
                            </a:ext>
                          </a:extLst>
                        </a:hlinkClick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US" sz="1200" b="1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Quality assessment of immersive media: Recent activities within VQEG</a:t>
                      </a:r>
                    </a:p>
                    <a:p>
                      <a:pPr algn="l"/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012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4.20</a:t>
                      </a:r>
                    </a:p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4.40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AutoNum type="alphaUcPeriod"/>
                        <a:tabLst/>
                        <a:defRPr/>
                      </a:pPr>
                      <a:r>
                        <a:rPr lang="en-US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Raake </a:t>
                      </a:r>
                      <a:endParaRPr lang="en-US" sz="10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TU Ilmenau</a:t>
                      </a:r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Perceptual evaluation of Immersive Media - from video quality towards a holistic </a:t>
                      </a:r>
                      <a:r>
                        <a:rPr lang="en-US" sz="120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QoE</a:t>
                      </a: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 perspective</a:t>
                      </a:r>
                    </a:p>
                    <a:p>
                      <a:pPr algn="l"/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254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4.40</a:t>
                      </a:r>
                    </a:p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5.00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1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L. Toni </a:t>
                      </a:r>
                      <a:endParaRPr lang="en-US" sz="10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Univ. College London</a:t>
                      </a:r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Understanding user interactivity for immersive communications and its impact on </a:t>
                      </a:r>
                      <a:r>
                        <a:rPr lang="en-US" sz="1200" b="0" i="0" u="none" strike="noStrike" cap="none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"/>
                        </a:rPr>
                        <a:t>QoE</a:t>
                      </a:r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"/>
                      </a:endParaRPr>
                    </a:p>
                    <a:p>
                      <a:pPr algn="l"/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8771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5.00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J. Jung </a:t>
                      </a:r>
                      <a:r>
                        <a:rPr lang="en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(Tencent)  </a:t>
                      </a:r>
                    </a:p>
                    <a:p>
                      <a:r>
                        <a:rPr lang="en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C. Timmerer </a:t>
                      </a:r>
                      <a:r>
                        <a:rPr lang="en" sz="10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Montserrat Light"/>
                        </a:rPr>
                        <a:t>(AAU/Bitmovin)</a:t>
                      </a:r>
                      <a:endParaRPr lang="en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Montserrat Light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200" b="0" i="0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sym typeface="Arial"/>
                        </a:rPr>
                        <a:t>Q&amp;A + conclusion</a:t>
                      </a:r>
                    </a:p>
                    <a:p>
                      <a:pPr algn="l"/>
                      <a:endParaRPr lang="en-US" sz="1200" b="0" i="0" u="none" strike="noStrike" cap="none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5171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9234324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</Words>
  <Application>Microsoft Macintosh PowerPoint</Application>
  <PresentationFormat>On-screen Show (16:9)</PresentationFormat>
  <Paragraphs>54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Helvetica Neue</vt:lpstr>
      <vt:lpstr>Helvetica Neue Light</vt:lpstr>
      <vt:lpstr>Montserrat</vt:lpstr>
      <vt:lpstr>Montserrat ExtraLight</vt:lpstr>
      <vt:lpstr>Montserrat Light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Timmerer, Christian</cp:lastModifiedBy>
  <cp:revision>2</cp:revision>
  <dcterms:modified xsi:type="dcterms:W3CDTF">2021-10-05T12:22:20Z</dcterms:modified>
</cp:coreProperties>
</file>