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5"/>
  </p:notesMasterIdLst>
  <p:sldIdLst>
    <p:sldId id="402" r:id="rId2"/>
    <p:sldId id="403" r:id="rId3"/>
    <p:sldId id="404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274D8"/>
    <a:srgbClr val="FF7171"/>
    <a:srgbClr val="615C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95" autoAdjust="0"/>
    <p:restoredTop sz="95859" autoAdjust="0"/>
  </p:normalViewPr>
  <p:slideViewPr>
    <p:cSldViewPr snapToGrid="0">
      <p:cViewPr varScale="1">
        <p:scale>
          <a:sx n="108" d="100"/>
          <a:sy n="108" d="100"/>
        </p:scale>
        <p:origin x="800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802600-A406-4230-B2D7-435EDCDF25CF}" type="datetimeFigureOut">
              <a:rPr lang="en-GB" smtClean="0"/>
              <a:t>15/10/2021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92C8E6-32BA-4645-BE3F-65A1F0665B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6471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1EEF9-83F5-46AC-BD06-5FE4654C602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29423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0">
                      <a:schemeClr val="tx1"/>
                    </a:gs>
                    <a:gs pos="68000">
                      <a:srgbClr val="F1F1F1"/>
                    </a:gs>
                    <a:gs pos="100000">
                      <a:schemeClr val="bg1">
                        <a:lumMod val="11000"/>
                        <a:lumOff val="89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</a:defRPr>
            </a:lvl1pPr>
          </a:lstStyle>
          <a:p>
            <a:pPr lvl="0" algn="r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</a:lstStyle>
          <a:p>
            <a:pPr marL="0" lvl="0" indent="0" algn="r">
              <a:buNone/>
            </a:pPr>
            <a:r>
              <a:rPr lang="en-US" dirty="0"/>
              <a:t>Click to edit Master subtitle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10/15/21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10/15/21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10/15/21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10/15/21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10/15/21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10/15/21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10/15/21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10/15/21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10/15/21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accent2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4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10/15/21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32000"/>
                        <a:lumOff val="68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10/15/21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10/15/21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10/15/21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10/15/21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10/15/21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10/15/21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10/15/21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microsoft.com/office/2007/relationships/hdphoto" Target="../media/hdphoto1.wdp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rightnessContrast bright="-35000" contrast="25000"/>
                    </a14:imgEffect>
                  </a14:imgLayer>
                </a14:imgProps>
              </a:ext>
            </a:extLst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10/15/21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jp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A0CA7F6-6B47-4BFB-9D70-0EAEFE1ABE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4532" y="4473967"/>
            <a:ext cx="9144000" cy="1641490"/>
          </a:xfrm>
        </p:spPr>
        <p:txBody>
          <a:bodyPr/>
          <a:lstStyle/>
          <a:p>
            <a:r>
              <a:rPr lang="nl-NL" dirty="0"/>
              <a:t>5-Year Planning</a:t>
            </a:r>
            <a:endParaRPr lang="en-NL" dirty="0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101B485D-F4C1-45CA-8BEC-5829D4966C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022" y="1717289"/>
            <a:ext cx="12112978" cy="1927524"/>
          </a:xfrm>
        </p:spPr>
        <p:txBody>
          <a:bodyPr>
            <a:normAutofit fontScale="92500" lnSpcReduction="20000"/>
          </a:bodyPr>
          <a:lstStyle/>
          <a:p>
            <a:r>
              <a:rPr lang="fi-FI" sz="2400" dirty="0" err="1"/>
              <a:t>Title</a:t>
            </a:r>
            <a:r>
              <a:rPr lang="fi-FI" sz="2400" dirty="0"/>
              <a:t>:		MPEG </a:t>
            </a:r>
            <a:r>
              <a:rPr lang="fi-FI" sz="2400" dirty="0" err="1"/>
              <a:t>Roadmap</a:t>
            </a:r>
            <a:r>
              <a:rPr lang="fi-FI" sz="2400" dirty="0"/>
              <a:t> </a:t>
            </a:r>
            <a:r>
              <a:rPr lang="fi-FI" sz="2400" dirty="0" err="1"/>
              <a:t>after</a:t>
            </a:r>
            <a:r>
              <a:rPr lang="fi-FI" sz="2400" dirty="0"/>
              <a:t> </a:t>
            </a:r>
            <a:r>
              <a:rPr lang="fi-FI" sz="2400" dirty="0" err="1"/>
              <a:t>the</a:t>
            </a:r>
            <a:r>
              <a:rPr lang="fi-FI" sz="2400" dirty="0"/>
              <a:t> MPEG 136 </a:t>
            </a:r>
            <a:r>
              <a:rPr lang="fi-FI" sz="2400" dirty="0" err="1"/>
              <a:t>meeting</a:t>
            </a:r>
            <a:endParaRPr lang="fi-FI" sz="2400" dirty="0"/>
          </a:p>
          <a:p>
            <a:r>
              <a:rPr lang="fi-FI" sz="2400" dirty="0" err="1"/>
              <a:t>Source</a:t>
            </a:r>
            <a:r>
              <a:rPr lang="fi-FI" sz="2400" dirty="0"/>
              <a:t>: 	MPEG WG2</a:t>
            </a:r>
          </a:p>
          <a:p>
            <a:r>
              <a:rPr lang="fi-FI" sz="2400" dirty="0" err="1"/>
              <a:t>Editors</a:t>
            </a:r>
            <a:r>
              <a:rPr lang="fi-FI" sz="2400" dirty="0"/>
              <a:t>: 	Igor D.D. Curcio (Nokia), Arianne </a:t>
            </a:r>
            <a:r>
              <a:rPr lang="fi-FI" sz="2400" dirty="0" err="1"/>
              <a:t>Hinds</a:t>
            </a:r>
            <a:r>
              <a:rPr lang="fi-FI" sz="2400" dirty="0"/>
              <a:t> (</a:t>
            </a:r>
            <a:r>
              <a:rPr lang="fi-FI" sz="2400" dirty="0" err="1"/>
              <a:t>Tencent</a:t>
            </a:r>
            <a:r>
              <a:rPr lang="fi-FI" sz="2400" dirty="0"/>
              <a:t>), </a:t>
            </a:r>
            <a:r>
              <a:rPr lang="fi-FI" sz="2400" dirty="0" err="1"/>
              <a:t>Sachin</a:t>
            </a:r>
            <a:r>
              <a:rPr lang="fi-FI" sz="2400" dirty="0"/>
              <a:t> </a:t>
            </a:r>
            <a:r>
              <a:rPr lang="fi-FI" sz="2400" dirty="0" err="1"/>
              <a:t>Deshpande</a:t>
            </a:r>
            <a:r>
              <a:rPr lang="fi-FI" sz="2400" dirty="0"/>
              <a:t> (Sharp)</a:t>
            </a:r>
          </a:p>
          <a:p>
            <a:r>
              <a:rPr lang="fi-FI" sz="2400" dirty="0"/>
              <a:t>Status: 		Output </a:t>
            </a:r>
            <a:r>
              <a:rPr lang="fi-FI" sz="2400" dirty="0" err="1"/>
              <a:t>document</a:t>
            </a:r>
            <a:endParaRPr lang="fi-FI" sz="2400" dirty="0"/>
          </a:p>
          <a:p>
            <a:r>
              <a:rPr lang="fi-FI" sz="2400" dirty="0"/>
              <a:t>Serial </a:t>
            </a:r>
            <a:r>
              <a:rPr lang="fi-FI" sz="2400" dirty="0" err="1"/>
              <a:t>number</a:t>
            </a:r>
            <a:r>
              <a:rPr lang="fi-FI" sz="2400" dirty="0"/>
              <a:t>:	20941</a:t>
            </a:r>
            <a:endParaRPr lang="en-NL" sz="2400" dirty="0"/>
          </a:p>
        </p:txBody>
      </p:sp>
      <p:sp>
        <p:nvSpPr>
          <p:cNvPr id="4" name="Subtitle 6">
            <a:extLst>
              <a:ext uri="{FF2B5EF4-FFF2-40B4-BE49-F238E27FC236}">
                <a16:creationId xmlns:a16="http://schemas.microsoft.com/office/drawing/2014/main" id="{CB8C10D9-0484-FE44-AE37-03022A478437}"/>
              </a:ext>
            </a:extLst>
          </p:cNvPr>
          <p:cNvSpPr txBox="1">
            <a:spLocks/>
          </p:cNvSpPr>
          <p:nvPr/>
        </p:nvSpPr>
        <p:spPr>
          <a:xfrm>
            <a:off x="6423379" y="206073"/>
            <a:ext cx="5634412" cy="84214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0" kern="120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13000"/>
                        <a:lumOff val="87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13000"/>
                        <a:lumOff val="87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13000"/>
                        <a:lumOff val="87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13000"/>
                        <a:lumOff val="87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b="1" dirty="0"/>
              <a:t>ISO/IEC JTC 1/SC 29/WG 2 N124</a:t>
            </a:r>
            <a:endParaRPr lang="en-FI" dirty="0"/>
          </a:p>
          <a:p>
            <a:pPr algn="r"/>
            <a:r>
              <a:rPr lang="en-GB" b="1" dirty="0"/>
              <a:t>Online - October 2021</a:t>
            </a:r>
            <a:endParaRPr lang="en-FI" dirty="0"/>
          </a:p>
        </p:txBody>
      </p:sp>
    </p:spTree>
    <p:extLst>
      <p:ext uri="{BB962C8B-B14F-4D97-AF65-F5344CB8AC3E}">
        <p14:creationId xmlns:p14="http://schemas.microsoft.com/office/powerpoint/2010/main" val="567023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73BAF0DF-337D-0B4D-BF50-B263C6E43EC2}"/>
              </a:ext>
            </a:extLst>
          </p:cNvPr>
          <p:cNvSpPr txBox="1"/>
          <p:nvPr/>
        </p:nvSpPr>
        <p:spPr>
          <a:xfrm>
            <a:off x="829993" y="89644"/>
            <a:ext cx="106633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 organization under ISO/IEC JTC1/SC29</a:t>
            </a:r>
          </a:p>
        </p:txBody>
      </p:sp>
      <p:sp>
        <p:nvSpPr>
          <p:cNvPr id="2" name="Snip Same Side Corner Rectangle 1">
            <a:extLst>
              <a:ext uri="{FF2B5EF4-FFF2-40B4-BE49-F238E27FC236}">
                <a16:creationId xmlns:a16="http://schemas.microsoft.com/office/drawing/2014/main" id="{51653DFF-F06F-8E40-9B46-E71CC70952D3}"/>
              </a:ext>
            </a:extLst>
          </p:cNvPr>
          <p:cNvSpPr/>
          <p:nvPr/>
        </p:nvSpPr>
        <p:spPr>
          <a:xfrm>
            <a:off x="5516867" y="5974405"/>
            <a:ext cx="1249682" cy="829671"/>
          </a:xfrm>
          <a:prstGeom prst="snip2Same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SC 29</a:t>
            </a:r>
          </a:p>
        </p:txBody>
      </p:sp>
      <p:sp>
        <p:nvSpPr>
          <p:cNvPr id="3" name="Left Brace 2">
            <a:extLst>
              <a:ext uri="{FF2B5EF4-FFF2-40B4-BE49-F238E27FC236}">
                <a16:creationId xmlns:a16="http://schemas.microsoft.com/office/drawing/2014/main" id="{A9A8D3F4-6AA3-1247-936F-6D369AC4A9E6}"/>
              </a:ext>
            </a:extLst>
          </p:cNvPr>
          <p:cNvSpPr/>
          <p:nvPr/>
        </p:nvSpPr>
        <p:spPr>
          <a:xfrm rot="16200000">
            <a:off x="5719149" y="-309642"/>
            <a:ext cx="803360" cy="11988447"/>
          </a:xfrm>
          <a:prstGeom prst="leftBrace">
            <a:avLst>
              <a:gd name="adj1" fmla="val 8333"/>
              <a:gd name="adj2" fmla="val 50098"/>
            </a:avLst>
          </a:prstGeom>
          <a:ln w="254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4C556853-BF66-3344-B9D5-98A677276FA7}"/>
              </a:ext>
            </a:extLst>
          </p:cNvPr>
          <p:cNvSpPr/>
          <p:nvPr/>
        </p:nvSpPr>
        <p:spPr>
          <a:xfrm>
            <a:off x="126608" y="1252026"/>
            <a:ext cx="1448972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2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Technical Requirements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49152B2D-C128-1D42-A071-B998D73E4D78}"/>
              </a:ext>
            </a:extLst>
          </p:cNvPr>
          <p:cNvSpPr/>
          <p:nvPr/>
        </p:nvSpPr>
        <p:spPr>
          <a:xfrm>
            <a:off x="82059" y="2783054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3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Systems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AE78D38C-542B-234A-B521-A87F02628910}"/>
              </a:ext>
            </a:extLst>
          </p:cNvPr>
          <p:cNvSpPr/>
          <p:nvPr/>
        </p:nvSpPr>
        <p:spPr>
          <a:xfrm>
            <a:off x="126604" y="4346924"/>
            <a:ext cx="1533381" cy="71119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4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Video Coding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EA72F415-3654-0045-819D-7719FC46CA77}"/>
              </a:ext>
            </a:extLst>
          </p:cNvPr>
          <p:cNvCxnSpPr>
            <a:cxnSpLocks/>
            <a:endCxn id="4" idx="3"/>
          </p:cNvCxnSpPr>
          <p:nvPr/>
        </p:nvCxnSpPr>
        <p:spPr>
          <a:xfrm flipH="1">
            <a:off x="1575580" y="1632559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A person wearing a suit and tie&#10;&#10;Description automatically generated with low confidence">
            <a:extLst>
              <a:ext uri="{FF2B5EF4-FFF2-40B4-BE49-F238E27FC236}">
                <a16:creationId xmlns:a16="http://schemas.microsoft.com/office/drawing/2014/main" id="{D58E7D8D-4BC8-D845-B444-E027EA2E25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1560" y="1133452"/>
            <a:ext cx="1003323" cy="100332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DB2636E-5801-0045-AE54-A78CC6A2C2E2}"/>
              </a:ext>
            </a:extLst>
          </p:cNvPr>
          <p:cNvSpPr txBox="1"/>
          <p:nvPr/>
        </p:nvSpPr>
        <p:spPr>
          <a:xfrm>
            <a:off x="2821447" y="1377076"/>
            <a:ext cx="16599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Igor Curcio,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WG2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Convenor</a:t>
            </a:r>
            <a:endParaRPr lang="en-US" b="1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23" name="Picture 22" descr="Youngkwon Lim, WG3 Convenor&#10;">
            <a:extLst>
              <a:ext uri="{FF2B5EF4-FFF2-40B4-BE49-F238E27FC236}">
                <a16:creationId xmlns:a16="http://schemas.microsoft.com/office/drawing/2014/main" id="{BA04FF1D-5378-E448-A66E-F75C9D3D16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3082" y="2670812"/>
            <a:ext cx="1012874" cy="1012874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CE60F113-6B2D-DD44-A446-CE4F9C8CEF2E}"/>
              </a:ext>
            </a:extLst>
          </p:cNvPr>
          <p:cNvSpPr txBox="1"/>
          <p:nvPr/>
        </p:nvSpPr>
        <p:spPr>
          <a:xfrm>
            <a:off x="2825251" y="2739562"/>
            <a:ext cx="14888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Youngkwon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Lim,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WG3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Convenor</a:t>
            </a:r>
          </a:p>
        </p:txBody>
      </p:sp>
      <p:pic>
        <p:nvPicPr>
          <p:cNvPr id="27" name="Picture 26" descr="A person wearing glasses&#10;&#10;Description automatically generated with medium confidence">
            <a:extLst>
              <a:ext uri="{FF2B5EF4-FFF2-40B4-BE49-F238E27FC236}">
                <a16:creationId xmlns:a16="http://schemas.microsoft.com/office/drawing/2014/main" id="{AB2EE162-1D61-CE40-97BE-E09BA747D8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71895" y="4192068"/>
            <a:ext cx="829094" cy="1126479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97201A23-096B-824C-84E3-E760A8C9768E}"/>
              </a:ext>
            </a:extLst>
          </p:cNvPr>
          <p:cNvSpPr txBox="1"/>
          <p:nvPr/>
        </p:nvSpPr>
        <p:spPr>
          <a:xfrm>
            <a:off x="2654091" y="4453478"/>
            <a:ext cx="1355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Lu Yu,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WG4 Convenor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DAC30E57-D6E8-FF48-A1CB-0F0EFB51E956}"/>
              </a:ext>
            </a:extLst>
          </p:cNvPr>
          <p:cNvSpPr/>
          <p:nvPr/>
        </p:nvSpPr>
        <p:spPr>
          <a:xfrm>
            <a:off x="3841196" y="907351"/>
            <a:ext cx="1628778" cy="76341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5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Joint Video Coding Team with ITU</a:t>
            </a:r>
          </a:p>
        </p:txBody>
      </p:sp>
      <p:pic>
        <p:nvPicPr>
          <p:cNvPr id="49" name="Picture 48" descr="A person in a suit and tie&#10;&#10;Description automatically generated with low confidence">
            <a:extLst>
              <a:ext uri="{FF2B5EF4-FFF2-40B4-BE49-F238E27FC236}">
                <a16:creationId xmlns:a16="http://schemas.microsoft.com/office/drawing/2014/main" id="{DDB20A0A-22F7-B941-B3EF-064E7917E2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82526" y="2004358"/>
            <a:ext cx="735744" cy="1065266"/>
          </a:xfrm>
          <a:prstGeom prst="rect">
            <a:avLst/>
          </a:prstGeom>
        </p:spPr>
      </p:pic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D0B58471-A354-984C-A6E5-0C2052A2E429}"/>
              </a:ext>
            </a:extLst>
          </p:cNvPr>
          <p:cNvCxnSpPr>
            <a:cxnSpLocks/>
          </p:cNvCxnSpPr>
          <p:nvPr/>
        </p:nvCxnSpPr>
        <p:spPr>
          <a:xfrm flipV="1">
            <a:off x="4682185" y="1682142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48A8387D-8C63-8C40-BE57-B3221EA045BB}"/>
              </a:ext>
            </a:extLst>
          </p:cNvPr>
          <p:cNvSpPr txBox="1"/>
          <p:nvPr/>
        </p:nvSpPr>
        <p:spPr>
          <a:xfrm>
            <a:off x="5001047" y="2115895"/>
            <a:ext cx="113929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Jens-Rainer Ohm, WG5 Convenor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26D8D3CD-A3BC-0741-9C50-2A7618A4420A}"/>
              </a:ext>
            </a:extLst>
          </p:cNvPr>
          <p:cNvSpPr/>
          <p:nvPr/>
        </p:nvSpPr>
        <p:spPr>
          <a:xfrm>
            <a:off x="3833428" y="3270730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6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Audio Coding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A5CDEDFD-0C51-4C4E-92A0-C460C2E5CAF9}"/>
              </a:ext>
            </a:extLst>
          </p:cNvPr>
          <p:cNvCxnSpPr>
            <a:cxnSpLocks/>
          </p:cNvCxnSpPr>
          <p:nvPr/>
        </p:nvCxnSpPr>
        <p:spPr>
          <a:xfrm flipV="1">
            <a:off x="4595430" y="4029099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0" name="Picture 59" descr="A person in a suit and tie&#10;&#10;Description automatically generated with medium confidence">
            <a:extLst>
              <a:ext uri="{FF2B5EF4-FFF2-40B4-BE49-F238E27FC236}">
                <a16:creationId xmlns:a16="http://schemas.microsoft.com/office/drawing/2014/main" id="{D92B5F2C-ED1A-3E40-87C6-F21947DE10A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38616" y="4369582"/>
            <a:ext cx="933841" cy="933841"/>
          </a:xfrm>
          <a:prstGeom prst="rect">
            <a:avLst/>
          </a:prstGeom>
        </p:spPr>
      </p:pic>
      <p:sp>
        <p:nvSpPr>
          <p:cNvPr id="63" name="TextBox 62">
            <a:extLst>
              <a:ext uri="{FF2B5EF4-FFF2-40B4-BE49-F238E27FC236}">
                <a16:creationId xmlns:a16="http://schemas.microsoft.com/office/drawing/2014/main" id="{6D09270A-FCD2-0A4B-A0F3-278C922E8526}"/>
              </a:ext>
            </a:extLst>
          </p:cNvPr>
          <p:cNvSpPr txBox="1"/>
          <p:nvPr/>
        </p:nvSpPr>
        <p:spPr>
          <a:xfrm>
            <a:off x="5012766" y="4420654"/>
            <a:ext cx="12473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Schuyler QuackenbushWG6 Convenor</a:t>
            </a:r>
          </a:p>
        </p:txBody>
      </p:sp>
      <p:sp>
        <p:nvSpPr>
          <p:cNvPr id="64" name="Rounded Rectangle 63">
            <a:extLst>
              <a:ext uri="{FF2B5EF4-FFF2-40B4-BE49-F238E27FC236}">
                <a16:creationId xmlns:a16="http://schemas.microsoft.com/office/drawing/2014/main" id="{B36FBFD9-188A-3A48-B189-019A1B17F4BE}"/>
              </a:ext>
            </a:extLst>
          </p:cNvPr>
          <p:cNvSpPr/>
          <p:nvPr/>
        </p:nvSpPr>
        <p:spPr>
          <a:xfrm>
            <a:off x="5802909" y="907351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7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3D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Graphics Coding</a:t>
            </a:r>
          </a:p>
        </p:txBody>
      </p:sp>
      <p:pic>
        <p:nvPicPr>
          <p:cNvPr id="66" name="Picture 65" descr="A person in a suit smiling&#10;&#10;Description automatically generated with low confidence">
            <a:extLst>
              <a:ext uri="{FF2B5EF4-FFF2-40B4-BE49-F238E27FC236}">
                <a16:creationId xmlns:a16="http://schemas.microsoft.com/office/drawing/2014/main" id="{781AD92D-45BF-EF43-B381-96504CF097B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78398" y="1962440"/>
            <a:ext cx="1012875" cy="1012875"/>
          </a:xfrm>
          <a:prstGeom prst="rect">
            <a:avLst/>
          </a:prstGeom>
        </p:spPr>
      </p:pic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700ED502-E32E-854E-8ABB-5C4ACBEA0F2C}"/>
              </a:ext>
            </a:extLst>
          </p:cNvPr>
          <p:cNvCxnSpPr>
            <a:cxnSpLocks/>
          </p:cNvCxnSpPr>
          <p:nvPr/>
        </p:nvCxnSpPr>
        <p:spPr>
          <a:xfrm flipV="1">
            <a:off x="6593042" y="1637591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52A19579-05AD-5D43-A9CB-53AAC6EE7966}"/>
              </a:ext>
            </a:extLst>
          </p:cNvPr>
          <p:cNvSpPr txBox="1"/>
          <p:nvPr/>
        </p:nvSpPr>
        <p:spPr>
          <a:xfrm>
            <a:off x="7022097" y="1998667"/>
            <a:ext cx="10128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Marius </a:t>
            </a:r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Preda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, WG7 Convenor</a:t>
            </a:r>
          </a:p>
        </p:txBody>
      </p:sp>
      <p:sp>
        <p:nvSpPr>
          <p:cNvPr id="71" name="Rounded Rectangle 70">
            <a:extLst>
              <a:ext uri="{FF2B5EF4-FFF2-40B4-BE49-F238E27FC236}">
                <a16:creationId xmlns:a16="http://schemas.microsoft.com/office/drawing/2014/main" id="{95389743-944F-554B-8777-86D30FBC80CA}"/>
              </a:ext>
            </a:extLst>
          </p:cNvPr>
          <p:cNvSpPr/>
          <p:nvPr/>
        </p:nvSpPr>
        <p:spPr>
          <a:xfrm>
            <a:off x="5870901" y="3268376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8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Genomic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Coding</a:t>
            </a:r>
          </a:p>
        </p:txBody>
      </p: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7630BAE4-01F8-9A4C-9E6C-E3D54E36D273}"/>
              </a:ext>
            </a:extLst>
          </p:cNvPr>
          <p:cNvCxnSpPr>
            <a:cxnSpLocks/>
          </p:cNvCxnSpPr>
          <p:nvPr/>
        </p:nvCxnSpPr>
        <p:spPr>
          <a:xfrm flipV="1">
            <a:off x="6689170" y="4026756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4" name="Picture 73" descr="A person with dark hair&#10;&#10;Description automatically generated with low confidence">
            <a:extLst>
              <a:ext uri="{FF2B5EF4-FFF2-40B4-BE49-F238E27FC236}">
                <a16:creationId xmlns:a16="http://schemas.microsoft.com/office/drawing/2014/main" id="{757E8CCE-DD95-C54E-AB4E-62228E02A6B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35096" y="4369978"/>
            <a:ext cx="888483" cy="888483"/>
          </a:xfrm>
          <a:prstGeom prst="rect">
            <a:avLst/>
          </a:prstGeom>
        </p:spPr>
      </p:pic>
      <p:sp>
        <p:nvSpPr>
          <p:cNvPr id="77" name="TextBox 76">
            <a:extLst>
              <a:ext uri="{FF2B5EF4-FFF2-40B4-BE49-F238E27FC236}">
                <a16:creationId xmlns:a16="http://schemas.microsoft.com/office/drawing/2014/main" id="{8AE4FAAA-D091-C244-A129-1078E0C795B9}"/>
              </a:ext>
            </a:extLst>
          </p:cNvPr>
          <p:cNvSpPr txBox="1"/>
          <p:nvPr/>
        </p:nvSpPr>
        <p:spPr>
          <a:xfrm>
            <a:off x="7146362" y="4317494"/>
            <a:ext cx="103713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Marco </a:t>
            </a:r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Mattavelli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, WG8 Convenor</a:t>
            </a:r>
          </a:p>
        </p:txBody>
      </p:sp>
      <p:sp>
        <p:nvSpPr>
          <p:cNvPr id="78" name="Rounded Rectangle 77">
            <a:extLst>
              <a:ext uri="{FF2B5EF4-FFF2-40B4-BE49-F238E27FC236}">
                <a16:creationId xmlns:a16="http://schemas.microsoft.com/office/drawing/2014/main" id="{94E1788D-92E1-B44E-A9E9-D9A1F44BB1C0}"/>
              </a:ext>
            </a:extLst>
          </p:cNvPr>
          <p:cNvSpPr/>
          <p:nvPr/>
        </p:nvSpPr>
        <p:spPr>
          <a:xfrm>
            <a:off x="8206147" y="1031613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2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 Technical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Coordination</a:t>
            </a:r>
          </a:p>
        </p:txBody>
      </p:sp>
      <p:pic>
        <p:nvPicPr>
          <p:cNvPr id="80" name="Picture 79" descr="A person wearing glasses&#10;&#10;Description automatically generated with low confidence">
            <a:extLst>
              <a:ext uri="{FF2B5EF4-FFF2-40B4-BE49-F238E27FC236}">
                <a16:creationId xmlns:a16="http://schemas.microsoft.com/office/drawing/2014/main" id="{6FD6C5BB-4721-6D45-8586-ECB22B877E0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008870" y="863109"/>
            <a:ext cx="829371" cy="1161119"/>
          </a:xfrm>
          <a:prstGeom prst="rect">
            <a:avLst/>
          </a:prstGeom>
        </p:spPr>
      </p:pic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3965BD6F-EC65-3542-8C44-F23D423485C0}"/>
              </a:ext>
            </a:extLst>
          </p:cNvPr>
          <p:cNvCxnSpPr>
            <a:cxnSpLocks/>
          </p:cNvCxnSpPr>
          <p:nvPr/>
        </p:nvCxnSpPr>
        <p:spPr>
          <a:xfrm flipH="1">
            <a:off x="1629504" y="3177660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AD16B1DB-F68D-5346-9950-FCF379D273AC}"/>
              </a:ext>
            </a:extLst>
          </p:cNvPr>
          <p:cNvCxnSpPr>
            <a:cxnSpLocks/>
          </p:cNvCxnSpPr>
          <p:nvPr/>
        </p:nvCxnSpPr>
        <p:spPr>
          <a:xfrm flipH="1">
            <a:off x="1627156" y="4708694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B13EBAFA-F779-6440-8DE7-154377B61750}"/>
              </a:ext>
            </a:extLst>
          </p:cNvPr>
          <p:cNvCxnSpPr>
            <a:cxnSpLocks/>
          </p:cNvCxnSpPr>
          <p:nvPr/>
        </p:nvCxnSpPr>
        <p:spPr>
          <a:xfrm flipH="1">
            <a:off x="9774702" y="1447327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C0982ABD-332E-6048-B649-C2684886DE4A}"/>
              </a:ext>
            </a:extLst>
          </p:cNvPr>
          <p:cNvSpPr txBox="1"/>
          <p:nvPr/>
        </p:nvSpPr>
        <p:spPr>
          <a:xfrm>
            <a:off x="10888379" y="941244"/>
            <a:ext cx="11438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Jörn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Ostermann, AG2 Convenor</a:t>
            </a:r>
          </a:p>
        </p:txBody>
      </p:sp>
      <p:sp>
        <p:nvSpPr>
          <p:cNvPr id="86" name="Rounded Rectangle 85">
            <a:extLst>
              <a:ext uri="{FF2B5EF4-FFF2-40B4-BE49-F238E27FC236}">
                <a16:creationId xmlns:a16="http://schemas.microsoft.com/office/drawing/2014/main" id="{C47EAEF5-67BC-4E47-B1CC-6A7A5C63FEAF}"/>
              </a:ext>
            </a:extLst>
          </p:cNvPr>
          <p:cNvSpPr/>
          <p:nvPr/>
        </p:nvSpPr>
        <p:spPr>
          <a:xfrm>
            <a:off x="8192079" y="2351632"/>
            <a:ext cx="1617782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3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Liaison and Communication</a:t>
            </a:r>
          </a:p>
        </p:txBody>
      </p: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623B3142-6CDB-994B-AC1C-D35FD0EC65FD}"/>
              </a:ext>
            </a:extLst>
          </p:cNvPr>
          <p:cNvCxnSpPr>
            <a:cxnSpLocks/>
          </p:cNvCxnSpPr>
          <p:nvPr/>
        </p:nvCxnSpPr>
        <p:spPr>
          <a:xfrm flipH="1">
            <a:off x="9800490" y="2753278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9" name="Picture 88" descr="A person smil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2ABF95B9-E0E4-AA41-8B87-DE0F7CBCBC6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016982" y="2159001"/>
            <a:ext cx="1012874" cy="1012874"/>
          </a:xfrm>
          <a:prstGeom prst="rect">
            <a:avLst/>
          </a:prstGeom>
        </p:spPr>
      </p:pic>
      <p:sp>
        <p:nvSpPr>
          <p:cNvPr id="92" name="TextBox 91">
            <a:extLst>
              <a:ext uri="{FF2B5EF4-FFF2-40B4-BE49-F238E27FC236}">
                <a16:creationId xmlns:a16="http://schemas.microsoft.com/office/drawing/2014/main" id="{09ED5F45-4D42-314C-805A-5AB209D22E81}"/>
              </a:ext>
            </a:extLst>
          </p:cNvPr>
          <p:cNvSpPr txBox="1"/>
          <p:nvPr/>
        </p:nvSpPr>
        <p:spPr>
          <a:xfrm>
            <a:off x="11040779" y="2387875"/>
            <a:ext cx="97068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Kyuheon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Kim, AG3 Convenor</a:t>
            </a:r>
          </a:p>
        </p:txBody>
      </p: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id="{39256BB7-C634-C840-99FA-BD966C569109}"/>
              </a:ext>
            </a:extLst>
          </p:cNvPr>
          <p:cNvSpPr/>
          <p:nvPr/>
        </p:nvSpPr>
        <p:spPr>
          <a:xfrm>
            <a:off x="8220215" y="4717265"/>
            <a:ext cx="1629502" cy="885755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5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Visual Quality Assessment</a:t>
            </a:r>
          </a:p>
        </p:txBody>
      </p:sp>
      <p:pic>
        <p:nvPicPr>
          <p:cNvPr id="95" name="Picture 94" descr="A person smil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CE76BCBF-8781-3342-AC49-C6E624DE0C9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052739" y="4576892"/>
            <a:ext cx="1037138" cy="1037138"/>
          </a:xfrm>
          <a:prstGeom prst="rect">
            <a:avLst/>
          </a:prstGeom>
        </p:spPr>
      </p:pic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73AF9EF3-C551-B14B-9A9E-28316A3BE6AC}"/>
              </a:ext>
            </a:extLst>
          </p:cNvPr>
          <p:cNvCxnSpPr>
            <a:cxnSpLocks/>
          </p:cNvCxnSpPr>
          <p:nvPr/>
        </p:nvCxnSpPr>
        <p:spPr>
          <a:xfrm flipH="1">
            <a:off x="9840346" y="5212786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96">
            <a:extLst>
              <a:ext uri="{FF2B5EF4-FFF2-40B4-BE49-F238E27FC236}">
                <a16:creationId xmlns:a16="http://schemas.microsoft.com/office/drawing/2014/main" id="{A717CB30-82BB-2346-B0C8-0BB9236E0CAB}"/>
              </a:ext>
            </a:extLst>
          </p:cNvPr>
          <p:cNvSpPr txBox="1"/>
          <p:nvPr/>
        </p:nvSpPr>
        <p:spPr>
          <a:xfrm>
            <a:off x="11122839" y="4683257"/>
            <a:ext cx="9706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Mathias Wien, AG5 Convenor</a:t>
            </a:r>
          </a:p>
        </p:txBody>
      </p:sp>
      <p:sp>
        <p:nvSpPr>
          <p:cNvPr id="98" name="Rounded Rectangle 97">
            <a:extLst>
              <a:ext uri="{FF2B5EF4-FFF2-40B4-BE49-F238E27FC236}">
                <a16:creationId xmlns:a16="http://schemas.microsoft.com/office/drawing/2014/main" id="{B93A8DBA-D27D-BD41-B0EF-9BCFBBB5B232}"/>
              </a:ext>
            </a:extLst>
          </p:cNvPr>
          <p:cNvSpPr/>
          <p:nvPr/>
        </p:nvSpPr>
        <p:spPr>
          <a:xfrm>
            <a:off x="8203799" y="3570746"/>
            <a:ext cx="1629502" cy="80336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</a:t>
            </a:r>
            <a:r>
              <a:rPr lang="en-US" sz="1400" i="1" dirty="0">
                <a:solidFill>
                  <a:schemeClr val="bg1"/>
                </a:solidFill>
              </a:rPr>
              <a:t>4</a:t>
            </a:r>
            <a:endParaRPr lang="en-US" sz="1400" dirty="0">
              <a:solidFill>
                <a:schemeClr val="bg1"/>
              </a:solidFill>
            </a:endParaRP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JPEG and MPEG collaboration</a:t>
            </a:r>
          </a:p>
        </p:txBody>
      </p: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2FAE6F1A-52D8-4E40-B5A1-4864455778A6}"/>
              </a:ext>
            </a:extLst>
          </p:cNvPr>
          <p:cNvCxnSpPr>
            <a:cxnSpLocks/>
          </p:cNvCxnSpPr>
          <p:nvPr/>
        </p:nvCxnSpPr>
        <p:spPr>
          <a:xfrm flipH="1">
            <a:off x="9823930" y="3972482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" name="Picture 102" descr="A picture containing person, person, wearing, smiling&#10;&#10;Description automatically generated">
            <a:extLst>
              <a:ext uri="{FF2B5EF4-FFF2-40B4-BE49-F238E27FC236}">
                <a16:creationId xmlns:a16="http://schemas.microsoft.com/office/drawing/2014/main" id="{60BAC5FE-1218-DA42-99B6-809077C8BDD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044335" y="3433498"/>
            <a:ext cx="805160" cy="1090320"/>
          </a:xfrm>
          <a:prstGeom prst="rect">
            <a:avLst/>
          </a:prstGeom>
        </p:spPr>
      </p:pic>
      <p:sp>
        <p:nvSpPr>
          <p:cNvPr id="106" name="TextBox 105">
            <a:extLst>
              <a:ext uri="{FF2B5EF4-FFF2-40B4-BE49-F238E27FC236}">
                <a16:creationId xmlns:a16="http://schemas.microsoft.com/office/drawing/2014/main" id="{283E05DA-AC58-974A-8626-DF09B03F0717}"/>
              </a:ext>
            </a:extLst>
          </p:cNvPr>
          <p:cNvSpPr txBox="1"/>
          <p:nvPr/>
        </p:nvSpPr>
        <p:spPr>
          <a:xfrm>
            <a:off x="10993901" y="3508604"/>
            <a:ext cx="101287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Peter </a:t>
            </a:r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Schelkens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, AG4 Convenor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E6E00074-4C64-8F40-A240-139D582BD07F}"/>
              </a:ext>
            </a:extLst>
          </p:cNvPr>
          <p:cNvCxnSpPr>
            <a:cxnSpLocks/>
          </p:cNvCxnSpPr>
          <p:nvPr/>
        </p:nvCxnSpPr>
        <p:spPr>
          <a:xfrm flipH="1">
            <a:off x="6773593" y="6373368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person wearing glasses&#10;&#10;Description automatically generated with medium confidence">
            <a:extLst>
              <a:ext uri="{FF2B5EF4-FFF2-40B4-BE49-F238E27FC236}">
                <a16:creationId xmlns:a16="http://schemas.microsoft.com/office/drawing/2014/main" id="{33F2280B-6996-7B48-9300-5DFBFD956EA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986130" y="5817212"/>
            <a:ext cx="884858" cy="1017342"/>
          </a:xfrm>
          <a:prstGeom prst="rect">
            <a:avLst/>
          </a:prstGeom>
        </p:spPr>
      </p:pic>
      <p:sp>
        <p:nvSpPr>
          <p:cNvPr id="56" name="TextBox 55">
            <a:extLst>
              <a:ext uri="{FF2B5EF4-FFF2-40B4-BE49-F238E27FC236}">
                <a16:creationId xmlns:a16="http://schemas.microsoft.com/office/drawing/2014/main" id="{C3B7F54F-5D3F-C346-97E8-2E81C2CD88BB}"/>
              </a:ext>
            </a:extLst>
          </p:cNvPr>
          <p:cNvSpPr txBox="1"/>
          <p:nvPr/>
        </p:nvSpPr>
        <p:spPr>
          <a:xfrm>
            <a:off x="7969330" y="5820390"/>
            <a:ext cx="9706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Gary Sullivan, SC29 Chairman</a:t>
            </a:r>
          </a:p>
        </p:txBody>
      </p:sp>
    </p:spTree>
    <p:extLst>
      <p:ext uri="{BB962C8B-B14F-4D97-AF65-F5344CB8AC3E}">
        <p14:creationId xmlns:p14="http://schemas.microsoft.com/office/powerpoint/2010/main" val="24930175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D5C39BFA-1C6D-4D7E-AC4E-CD3EAA0B3CCA}"/>
              </a:ext>
            </a:extLst>
          </p:cNvPr>
          <p:cNvGrpSpPr/>
          <p:nvPr/>
        </p:nvGrpSpPr>
        <p:grpSpPr>
          <a:xfrm>
            <a:off x="1481510" y="128482"/>
            <a:ext cx="8462573" cy="6577838"/>
            <a:chOff x="1182916" y="128482"/>
            <a:chExt cx="8462573" cy="6577838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6C859B63-4B1D-4529-B302-BF559381DDE5}"/>
                </a:ext>
              </a:extLst>
            </p:cNvPr>
            <p:cNvGrpSpPr/>
            <p:nvPr/>
          </p:nvGrpSpPr>
          <p:grpSpPr>
            <a:xfrm>
              <a:off x="3418356" y="128482"/>
              <a:ext cx="605288" cy="6577838"/>
              <a:chOff x="3407244" y="128482"/>
              <a:chExt cx="605288" cy="6577838"/>
            </a:xfrm>
          </p:grpSpPr>
          <p:cxnSp>
            <p:nvCxnSpPr>
              <p:cNvPr id="109" name="Straight Connector 108">
                <a:extLst>
                  <a:ext uri="{FF2B5EF4-FFF2-40B4-BE49-F238E27FC236}">
                    <a16:creationId xmlns:a16="http://schemas.microsoft.com/office/drawing/2014/main" id="{91786F98-A168-4D41-ABE0-8C10270213B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10760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TextBox 4"/>
              <p:cNvSpPr txBox="1"/>
              <p:nvPr/>
            </p:nvSpPr>
            <p:spPr>
              <a:xfrm>
                <a:off x="3407244" y="128482"/>
                <a:ext cx="605288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2022</a:t>
                </a: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3B616703-16FC-4070-9C1E-1CC437532D37}"/>
                </a:ext>
              </a:extLst>
            </p:cNvPr>
            <p:cNvGrpSpPr/>
            <p:nvPr/>
          </p:nvGrpSpPr>
          <p:grpSpPr>
            <a:xfrm>
              <a:off x="5005678" y="128482"/>
              <a:ext cx="599838" cy="6577838"/>
              <a:chOff x="4997300" y="128482"/>
              <a:chExt cx="599838" cy="6577838"/>
            </a:xfrm>
          </p:grpSpPr>
          <p:cxnSp>
            <p:nvCxnSpPr>
              <p:cNvPr id="73" name="Straight Connector 72"/>
              <p:cNvCxnSpPr>
                <a:cxnSpLocks/>
              </p:cNvCxnSpPr>
              <p:nvPr/>
            </p:nvCxnSpPr>
            <p:spPr>
              <a:xfrm>
                <a:off x="5292968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TextBox 7"/>
              <p:cNvSpPr txBox="1"/>
              <p:nvPr/>
            </p:nvSpPr>
            <p:spPr>
              <a:xfrm>
                <a:off x="4997300" y="128482"/>
                <a:ext cx="599838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2023</a:t>
                </a: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2F2C6FD-353D-4077-87E2-5AD4C55921B3}"/>
                </a:ext>
              </a:extLst>
            </p:cNvPr>
            <p:cNvGrpSpPr/>
            <p:nvPr/>
          </p:nvGrpSpPr>
          <p:grpSpPr>
            <a:xfrm>
              <a:off x="6580497" y="131049"/>
              <a:ext cx="616189" cy="6575271"/>
              <a:chOff x="6569252" y="131049"/>
              <a:chExt cx="616189" cy="6575271"/>
            </a:xfrm>
          </p:grpSpPr>
          <p:cxnSp>
            <p:nvCxnSpPr>
              <p:cNvPr id="111" name="Straight Connector 110">
                <a:extLst>
                  <a:ext uri="{FF2B5EF4-FFF2-40B4-BE49-F238E27FC236}">
                    <a16:creationId xmlns:a16="http://schemas.microsoft.com/office/drawing/2014/main" id="{F55A5888-A840-4A56-AF3C-CA09ECE91DC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5178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TextBox 54"/>
              <p:cNvSpPr txBox="1"/>
              <p:nvPr/>
            </p:nvSpPr>
            <p:spPr>
              <a:xfrm>
                <a:off x="6569252" y="131049"/>
                <a:ext cx="616189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2024</a:t>
                </a: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3DD51B6C-5BE0-400F-A492-B8043F17AD32}"/>
                </a:ext>
              </a:extLst>
            </p:cNvPr>
            <p:cNvGrpSpPr/>
            <p:nvPr/>
          </p:nvGrpSpPr>
          <p:grpSpPr>
            <a:xfrm>
              <a:off x="8167498" y="131049"/>
              <a:ext cx="599838" cy="6575271"/>
              <a:chOff x="8156239" y="131049"/>
              <a:chExt cx="599838" cy="6575271"/>
            </a:xfrm>
          </p:grpSpPr>
          <p:cxnSp>
            <p:nvCxnSpPr>
              <p:cNvPr id="112" name="Straight Connector 111">
                <a:extLst>
                  <a:ext uri="{FF2B5EF4-FFF2-40B4-BE49-F238E27FC236}">
                    <a16:creationId xmlns:a16="http://schemas.microsoft.com/office/drawing/2014/main" id="{8D1C54F9-718A-44A5-BDDE-8A6A2DC9D73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57386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4BC0F3E0-DBDC-4BB7-9FA1-13031CFFF366}"/>
                  </a:ext>
                </a:extLst>
              </p:cNvPr>
              <p:cNvSpPr txBox="1"/>
              <p:nvPr/>
            </p:nvSpPr>
            <p:spPr>
              <a:xfrm>
                <a:off x="8156239" y="131049"/>
                <a:ext cx="599838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2025</a:t>
                </a: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5EF75C18-86A1-4A26-9870-D85B94E986AE}"/>
                </a:ext>
              </a:extLst>
            </p:cNvPr>
            <p:cNvGrpSpPr/>
            <p:nvPr/>
          </p:nvGrpSpPr>
          <p:grpSpPr>
            <a:xfrm>
              <a:off x="9024491" y="131049"/>
              <a:ext cx="620998" cy="6575271"/>
              <a:chOff x="9004160" y="131049"/>
              <a:chExt cx="620998" cy="6575271"/>
            </a:xfrm>
          </p:grpSpPr>
          <p:cxnSp>
            <p:nvCxnSpPr>
              <p:cNvPr id="113" name="Straight Connector 112">
                <a:extLst>
                  <a:ext uri="{FF2B5EF4-FFF2-40B4-BE49-F238E27FC236}">
                    <a16:creationId xmlns:a16="http://schemas.microsoft.com/office/drawing/2014/main" id="{6D0EEB5D-2484-4889-AF2F-E609AD4D50F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248745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F2D9A760-730C-4070-B5DD-5B33307EF832}"/>
                  </a:ext>
                </a:extLst>
              </p:cNvPr>
              <p:cNvSpPr txBox="1"/>
              <p:nvPr/>
            </p:nvSpPr>
            <p:spPr>
              <a:xfrm>
                <a:off x="9004160" y="131049"/>
                <a:ext cx="620998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2026</a:t>
                </a:r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DAE46F70-CD98-4694-B718-38184E61969C}"/>
                </a:ext>
              </a:extLst>
            </p:cNvPr>
            <p:cNvGrpSpPr/>
            <p:nvPr/>
          </p:nvGrpSpPr>
          <p:grpSpPr>
            <a:xfrm>
              <a:off x="1630500" y="128482"/>
              <a:ext cx="996100" cy="6577838"/>
              <a:chOff x="1630500" y="128482"/>
              <a:chExt cx="996100" cy="6577838"/>
            </a:xfrm>
          </p:grpSpPr>
          <p:cxnSp>
            <p:nvCxnSpPr>
              <p:cNvPr id="110" name="Straight Connector 109">
                <a:extLst>
                  <a:ext uri="{FF2B5EF4-FFF2-40B4-BE49-F238E27FC236}">
                    <a16:creationId xmlns:a16="http://schemas.microsoft.com/office/drawing/2014/main" id="{9FBF6AC4-58BE-4CBB-AEF8-EDE31816F5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28550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1E7CC639-99EC-4EF4-95B8-42E844E7A89A}"/>
                  </a:ext>
                </a:extLst>
              </p:cNvPr>
              <p:cNvSpPr txBox="1"/>
              <p:nvPr/>
            </p:nvSpPr>
            <p:spPr>
              <a:xfrm>
                <a:off x="1630500" y="128482"/>
                <a:ext cx="996100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Jan 2021</a:t>
                </a: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6353AD96-92B5-42CA-80FB-7F9C989EFC17}"/>
                </a:ext>
              </a:extLst>
            </p:cNvPr>
            <p:cNvGrpSpPr/>
            <p:nvPr/>
          </p:nvGrpSpPr>
          <p:grpSpPr>
            <a:xfrm>
              <a:off x="1182916" y="436009"/>
              <a:ext cx="7420354" cy="200051"/>
              <a:chOff x="1187851" y="456142"/>
              <a:chExt cx="7420354" cy="200051"/>
            </a:xfrm>
          </p:grpSpPr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322EDE35-E996-4E26-A2C4-B522BD2B54B9}"/>
                  </a:ext>
                </a:extLst>
              </p:cNvPr>
              <p:cNvSpPr txBox="1"/>
              <p:nvPr/>
            </p:nvSpPr>
            <p:spPr>
              <a:xfrm>
                <a:off x="3567231" y="456142"/>
                <a:ext cx="304566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137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5ED0DA2B-7F49-4238-BEAA-0F0EB751488C}"/>
                  </a:ext>
                </a:extLst>
              </p:cNvPr>
              <p:cNvSpPr txBox="1"/>
              <p:nvPr/>
            </p:nvSpPr>
            <p:spPr>
              <a:xfrm>
                <a:off x="5135616" y="456142"/>
                <a:ext cx="31097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141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D674251F-AD3A-4A84-ABBF-0028148E06B1}"/>
                  </a:ext>
                </a:extLst>
              </p:cNvPr>
              <p:cNvSpPr txBox="1"/>
              <p:nvPr/>
            </p:nvSpPr>
            <p:spPr>
              <a:xfrm>
                <a:off x="6708808" y="456142"/>
                <a:ext cx="309374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145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02C02753-2901-415E-BBC6-762696029A9A}"/>
                  </a:ext>
                </a:extLst>
              </p:cNvPr>
              <p:cNvSpPr txBox="1"/>
              <p:nvPr/>
            </p:nvSpPr>
            <p:spPr>
              <a:xfrm>
                <a:off x="8292419" y="456142"/>
                <a:ext cx="315786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149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0C810F66-2A0F-4106-933B-6080789A86CD}"/>
                  </a:ext>
                </a:extLst>
              </p:cNvPr>
              <p:cNvSpPr txBox="1"/>
              <p:nvPr/>
            </p:nvSpPr>
            <p:spPr>
              <a:xfrm>
                <a:off x="3959127" y="456142"/>
                <a:ext cx="312580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138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533A0AE2-9FA9-4441-B260-F5626E7C8923}"/>
                  </a:ext>
                </a:extLst>
              </p:cNvPr>
              <p:cNvSpPr txBox="1"/>
              <p:nvPr/>
            </p:nvSpPr>
            <p:spPr>
              <a:xfrm>
                <a:off x="4352626" y="456142"/>
                <a:ext cx="31097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139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9ABD7971-52EF-49D3-8606-17D2488D8C44}"/>
                  </a:ext>
                </a:extLst>
              </p:cNvPr>
              <p:cNvSpPr txBox="1"/>
              <p:nvPr/>
            </p:nvSpPr>
            <p:spPr>
              <a:xfrm>
                <a:off x="4743721" y="456142"/>
                <a:ext cx="312580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140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F8167102-02AA-408E-ADBD-EE81A9E64003}"/>
                  </a:ext>
                </a:extLst>
              </p:cNvPr>
              <p:cNvSpPr txBox="1"/>
              <p:nvPr/>
            </p:nvSpPr>
            <p:spPr>
              <a:xfrm>
                <a:off x="5528312" y="456142"/>
                <a:ext cx="31097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142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4E3C137F-D699-4894-8653-7C3D1699460F}"/>
                  </a:ext>
                </a:extLst>
              </p:cNvPr>
              <p:cNvSpPr txBox="1"/>
              <p:nvPr/>
            </p:nvSpPr>
            <p:spPr>
              <a:xfrm>
                <a:off x="5921811" y="456142"/>
                <a:ext cx="309374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143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4760B1AE-E318-48F7-9645-87FB1899D415}"/>
                  </a:ext>
                </a:extLst>
              </p:cNvPr>
              <p:cNvSpPr txBox="1"/>
              <p:nvPr/>
            </p:nvSpPr>
            <p:spPr>
              <a:xfrm>
                <a:off x="6312905" y="456142"/>
                <a:ext cx="31418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144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5B65AB71-9087-4E29-95DD-E3D7DFFFE7F4}"/>
                  </a:ext>
                </a:extLst>
              </p:cNvPr>
              <p:cNvSpPr txBox="1"/>
              <p:nvPr/>
            </p:nvSpPr>
            <p:spPr>
              <a:xfrm>
                <a:off x="7099901" y="456142"/>
                <a:ext cx="315786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146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D12775B8-0C14-45C8-9315-E3AA1A5543FC}"/>
                  </a:ext>
                </a:extLst>
              </p:cNvPr>
              <p:cNvSpPr txBox="1"/>
              <p:nvPr/>
            </p:nvSpPr>
            <p:spPr>
              <a:xfrm>
                <a:off x="7500613" y="456142"/>
                <a:ext cx="309374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147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0E99CD9B-E61E-47DE-9C23-3C41E5496959}"/>
                  </a:ext>
                </a:extLst>
              </p:cNvPr>
              <p:cNvSpPr txBox="1"/>
              <p:nvPr/>
            </p:nvSpPr>
            <p:spPr>
              <a:xfrm>
                <a:off x="7894111" y="456142"/>
                <a:ext cx="317390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148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43310A70-D6BC-4290-8DD0-C5EBF6E8CE28}"/>
                  </a:ext>
                </a:extLst>
              </p:cNvPr>
              <p:cNvSpPr txBox="1"/>
              <p:nvPr/>
            </p:nvSpPr>
            <p:spPr>
              <a:xfrm>
                <a:off x="1982016" y="456142"/>
                <a:ext cx="304566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133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F03241CB-AA79-4737-BA52-9E7825EB9872}"/>
                  </a:ext>
                </a:extLst>
              </p:cNvPr>
              <p:cNvSpPr txBox="1"/>
              <p:nvPr/>
            </p:nvSpPr>
            <p:spPr>
              <a:xfrm>
                <a:off x="2374713" y="456142"/>
                <a:ext cx="309374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134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0" name="TextBox 99">
                <a:extLst>
                  <a:ext uri="{FF2B5EF4-FFF2-40B4-BE49-F238E27FC236}">
                    <a16:creationId xmlns:a16="http://schemas.microsoft.com/office/drawing/2014/main" id="{11C5612C-24BE-455E-9EC4-EC9DEE67B4F3}"/>
                  </a:ext>
                </a:extLst>
              </p:cNvPr>
              <p:cNvSpPr txBox="1"/>
              <p:nvPr/>
            </p:nvSpPr>
            <p:spPr>
              <a:xfrm>
                <a:off x="2772219" y="456142"/>
                <a:ext cx="304566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135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D7FA52DC-5EA3-4451-808C-36911AD54C8A}"/>
                  </a:ext>
                </a:extLst>
              </p:cNvPr>
              <p:cNvSpPr txBox="1"/>
              <p:nvPr/>
            </p:nvSpPr>
            <p:spPr>
              <a:xfrm>
                <a:off x="3164916" y="456142"/>
                <a:ext cx="31097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136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08C20783-1301-4CC6-BE69-DA8DEE645539}"/>
                  </a:ext>
                </a:extLst>
              </p:cNvPr>
              <p:cNvSpPr txBox="1"/>
              <p:nvPr/>
            </p:nvSpPr>
            <p:spPr>
              <a:xfrm>
                <a:off x="1187851" y="456142"/>
                <a:ext cx="849587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MPEG meeting: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28997AE-938D-43B9-9947-37ED82B4A88A}"/>
              </a:ext>
            </a:extLst>
          </p:cNvPr>
          <p:cNvGrpSpPr/>
          <p:nvPr/>
        </p:nvGrpSpPr>
        <p:grpSpPr>
          <a:xfrm>
            <a:off x="12365" y="666687"/>
            <a:ext cx="12143907" cy="6183221"/>
            <a:chOff x="-468908" y="354232"/>
            <a:chExt cx="12143907" cy="6518450"/>
          </a:xfrm>
        </p:grpSpPr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8F072690-0420-4E6D-8C26-55C50C328EA9}"/>
                </a:ext>
              </a:extLst>
            </p:cNvPr>
            <p:cNvSpPr txBox="1"/>
            <p:nvPr/>
          </p:nvSpPr>
          <p:spPr>
            <a:xfrm>
              <a:off x="-468908" y="712383"/>
              <a:ext cx="4002500" cy="360000"/>
            </a:xfrm>
            <a:prstGeom prst="rightArrow">
              <a:avLst>
                <a:gd name="adj1" fmla="val 59315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rgbClr val="FF9191"/>
                </a:gs>
              </a:gsLst>
              <a:lin ang="0" scaled="0"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 i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</a:defRPr>
              </a:lvl1pPr>
            </a:lstStyle>
            <a:p>
              <a:r>
                <a:rPr lang="en-GB" sz="1200" dirty="0"/>
                <a:t>Versatile Video Coding  (higher bitrate &amp; bit depth)</a:t>
              </a:r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9585264" y="1143840"/>
              <a:ext cx="1942180" cy="1378963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algn="r"/>
              <a: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Media</a:t>
              </a:r>
              <a:b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</a:br>
              <a: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Coding</a:t>
              </a:r>
              <a:endParaRPr lang="en-GB" sz="4400" b="1" dirty="0">
                <a:solidFill>
                  <a:srgbClr val="FF717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6605FE33-0FB3-4B97-B62A-478662321AEC}"/>
                </a:ext>
              </a:extLst>
            </p:cNvPr>
            <p:cNvSpPr txBox="1"/>
            <p:nvPr/>
          </p:nvSpPr>
          <p:spPr>
            <a:xfrm>
              <a:off x="2684874" y="1653321"/>
              <a:ext cx="2797972" cy="360000"/>
            </a:xfrm>
            <a:prstGeom prst="rightArrow">
              <a:avLst>
                <a:gd name="adj1" fmla="val 59315"/>
                <a:gd name="adj2" fmla="val 50000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MIV v.2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-101119" y="354232"/>
              <a:ext cx="5845670" cy="411756"/>
            </a:xfrm>
            <a:prstGeom prst="rightArrow">
              <a:avLst>
                <a:gd name="adj1" fmla="val 50969"/>
                <a:gd name="adj2" fmla="val 4782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/>
                <a:t>6 DoF Audio</a:t>
              </a:r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C9B416CB-4D88-45C5-BDB6-C81EE61BBCB5}"/>
                </a:ext>
              </a:extLst>
            </p:cNvPr>
            <p:cNvGrpSpPr/>
            <p:nvPr/>
          </p:nvGrpSpPr>
          <p:grpSpPr>
            <a:xfrm>
              <a:off x="-3646" y="4495066"/>
              <a:ext cx="5867352" cy="1315383"/>
              <a:chOff x="1155278" y="4065333"/>
              <a:chExt cx="5867352" cy="1315383"/>
            </a:xfrm>
          </p:grpSpPr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E6D1F028-3695-4674-9A38-D0CC8AA9CEDE}"/>
                  </a:ext>
                </a:extLst>
              </p:cNvPr>
              <p:cNvSpPr txBox="1"/>
              <p:nvPr/>
            </p:nvSpPr>
            <p:spPr>
              <a:xfrm>
                <a:off x="4638728" y="4065333"/>
                <a:ext cx="2383902" cy="360000"/>
              </a:xfrm>
              <a:prstGeom prst="rightArrow">
                <a:avLst>
                  <a:gd name="adj1" fmla="val 61197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75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400" b="1"/>
                </a:lvl1pPr>
              </a:lstStyle>
              <a:p>
                <a:r>
                  <a:rPr lang="en-GB" sz="1200" dirty="0"/>
                  <a:t>SD with Advanced Interactivity</a:t>
                </a:r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1155278" y="4069084"/>
                <a:ext cx="3541416" cy="360000"/>
              </a:xfrm>
              <a:prstGeom prst="rightArrow">
                <a:avLst>
                  <a:gd name="adj1" fmla="val 61197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75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400" b="1"/>
                </a:lvl1pPr>
              </a:lstStyle>
              <a:p>
                <a:r>
                  <a:rPr lang="en-GB" sz="1200" dirty="0"/>
                  <a:t>Scene Description (SD)</a:t>
                </a:r>
              </a:p>
            </p:txBody>
          </p:sp>
          <p:sp>
            <p:nvSpPr>
              <p:cNvPr id="108" name="TextBox 107">
                <a:extLst>
                  <a:ext uri="{FF2B5EF4-FFF2-40B4-BE49-F238E27FC236}">
                    <a16:creationId xmlns:a16="http://schemas.microsoft.com/office/drawing/2014/main" id="{6FC84726-4374-624B-9D95-077A850277EC}"/>
                  </a:ext>
                </a:extLst>
              </p:cNvPr>
              <p:cNvSpPr txBox="1"/>
              <p:nvPr/>
            </p:nvSpPr>
            <p:spPr>
              <a:xfrm>
                <a:off x="1329276" y="5020716"/>
                <a:ext cx="3798455" cy="360000"/>
              </a:xfrm>
              <a:prstGeom prst="rightArrow">
                <a:avLst>
                  <a:gd name="adj1" fmla="val 61197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75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400" b="1"/>
                </a:lvl1pPr>
              </a:lstStyle>
              <a:p>
                <a:r>
                  <a:rPr lang="en-GB" sz="1200" dirty="0"/>
                  <a:t>Smart Contracts for Media</a:t>
                </a:r>
              </a:p>
            </p:txBody>
          </p:sp>
        </p:grp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F194F710-331C-42CD-B5D9-F8E5BE8212B1}"/>
                </a:ext>
              </a:extLst>
            </p:cNvPr>
            <p:cNvSpPr txBox="1"/>
            <p:nvPr/>
          </p:nvSpPr>
          <p:spPr>
            <a:xfrm>
              <a:off x="574394" y="1709716"/>
              <a:ext cx="2534657" cy="327892"/>
            </a:xfrm>
            <a:prstGeom prst="rightArrow">
              <a:avLst>
                <a:gd name="adj1" fmla="val 57907"/>
                <a:gd name="adj2" fmla="val 5391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MPEG Immersive Video (MIV)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FAC19E6C-1598-4C83-A3E9-D068AE66778F}"/>
                </a:ext>
              </a:extLst>
            </p:cNvPr>
            <p:cNvSpPr txBox="1"/>
            <p:nvPr/>
          </p:nvSpPr>
          <p:spPr>
            <a:xfrm>
              <a:off x="-468908" y="5983570"/>
              <a:ext cx="3337206" cy="380965"/>
            </a:xfrm>
            <a:prstGeom prst="rightArrow">
              <a:avLst>
                <a:gd name="adj1" fmla="val 55129"/>
                <a:gd name="adj2" fmla="val 52152"/>
              </a:avLst>
            </a:prstGeom>
            <a:gradFill flip="none" rotWithShape="1">
              <a:gsLst>
                <a:gs pos="0">
                  <a:schemeClr val="accent4">
                    <a:lumMod val="67000"/>
                  </a:schemeClr>
                </a:gs>
                <a:gs pos="42000">
                  <a:schemeClr val="accent4">
                    <a:lumMod val="97000"/>
                    <a:lumOff val="3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18900000" scaled="1"/>
              <a:tileRect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Neural Network Compression for Multimedia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557CF918-F15D-444D-9136-046D3FA32274}"/>
                </a:ext>
              </a:extLst>
            </p:cNvPr>
            <p:cNvSpPr txBox="1"/>
            <p:nvPr/>
          </p:nvSpPr>
          <p:spPr>
            <a:xfrm>
              <a:off x="473915" y="1091590"/>
              <a:ext cx="2484884" cy="348167"/>
            </a:xfrm>
            <a:prstGeom prst="rightArrow">
              <a:avLst>
                <a:gd name="adj1" fmla="val 55318"/>
                <a:gd name="adj2" fmla="val 60002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Essential Video Coding (MPEG-5)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724C1E02-F49C-460B-AD3B-AF59AACEBED2}"/>
                </a:ext>
              </a:extLst>
            </p:cNvPr>
            <p:cNvSpPr txBox="1"/>
            <p:nvPr/>
          </p:nvSpPr>
          <p:spPr>
            <a:xfrm>
              <a:off x="457097" y="1428910"/>
              <a:ext cx="2780164" cy="360000"/>
            </a:xfrm>
            <a:prstGeom prst="rightArrow">
              <a:avLst>
                <a:gd name="adj1" fmla="val 57904"/>
                <a:gd name="adj2" fmla="val 5391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Low Complexity Enhancement Video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6F1963D3-E007-4D6A-8FB7-3ACD0A7D91FC}"/>
                </a:ext>
              </a:extLst>
            </p:cNvPr>
            <p:cNvSpPr txBox="1"/>
            <p:nvPr/>
          </p:nvSpPr>
          <p:spPr>
            <a:xfrm>
              <a:off x="603827" y="5255935"/>
              <a:ext cx="2385883" cy="331469"/>
            </a:xfrm>
            <a:prstGeom prst="rightArrow">
              <a:avLst>
                <a:gd name="adj1" fmla="val 58922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V3C Systems Support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324C4850-CD38-4345-B697-6837287078FD}"/>
                </a:ext>
              </a:extLst>
            </p:cNvPr>
            <p:cNvSpPr txBox="1"/>
            <p:nvPr/>
          </p:nvSpPr>
          <p:spPr>
            <a:xfrm>
              <a:off x="457096" y="6512682"/>
              <a:ext cx="2621035" cy="360000"/>
            </a:xfrm>
            <a:prstGeom prst="rightArrow">
              <a:avLst>
                <a:gd name="adj1" fmla="val 57233"/>
                <a:gd name="adj2" fmla="val 50000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6274D8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/>
                <a:t>Genome Annotation Compression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4FB8998D-A96F-462E-99C3-05C6D5A1B856}"/>
                </a:ext>
              </a:extLst>
            </p:cNvPr>
            <p:cNvSpPr txBox="1"/>
            <p:nvPr/>
          </p:nvSpPr>
          <p:spPr>
            <a:xfrm>
              <a:off x="1315492" y="2438605"/>
              <a:ext cx="4695740" cy="345109"/>
            </a:xfrm>
            <a:prstGeom prst="rightArrow">
              <a:avLst>
                <a:gd name="adj1" fmla="val 54721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rgbClr val="FF9191"/>
                </a:gs>
              </a:gsLst>
              <a:lin ang="0" scaled="0"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 i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</a:defRPr>
              </a:lvl1pPr>
            </a:lstStyle>
            <a:p>
              <a:pPr algn="r"/>
              <a:r>
                <a:rPr lang="en-GB" i="0" dirty="0"/>
                <a:t>Geometry PCC v.2 (advanced compression tools)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ACA79DC9-238D-42B0-B026-7C88954F62BC}"/>
                </a:ext>
              </a:extLst>
            </p:cNvPr>
            <p:cNvSpPr txBox="1"/>
            <p:nvPr/>
          </p:nvSpPr>
          <p:spPr>
            <a:xfrm>
              <a:off x="532536" y="5720639"/>
              <a:ext cx="1767194" cy="360000"/>
            </a:xfrm>
            <a:prstGeom prst="rightArrow">
              <a:avLst>
                <a:gd name="adj1" fmla="val 54618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Partial File Format v.2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46030D51-3357-4735-943D-3213D203B034}"/>
                </a:ext>
              </a:extLst>
            </p:cNvPr>
            <p:cNvSpPr txBox="1"/>
            <p:nvPr/>
          </p:nvSpPr>
          <p:spPr>
            <a:xfrm>
              <a:off x="1390769" y="2147374"/>
              <a:ext cx="4312831" cy="378995"/>
            </a:xfrm>
            <a:prstGeom prst="rightArrow">
              <a:avLst>
                <a:gd name="adj1" fmla="val 52605"/>
                <a:gd name="adj2" fmla="val 5391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Dynamic Mesh Compression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-3646" y="3962770"/>
              <a:ext cx="4303890" cy="360000"/>
            </a:xfrm>
            <a:prstGeom prst="rightArrow">
              <a:avLst>
                <a:gd name="adj1" fmla="val 60230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Omnidirectional </a:t>
              </a:r>
              <a:r>
                <a:rPr lang="en-GB" sz="1200" dirty="0" err="1"/>
                <a:t>MediA</a:t>
              </a:r>
              <a:r>
                <a:rPr lang="en-GB" sz="1200" dirty="0"/>
                <a:t> Format (OMAF) v.2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8CE86551-98AB-4711-8E04-DEEA31D9F0A9}"/>
                </a:ext>
              </a:extLst>
            </p:cNvPr>
            <p:cNvSpPr txBox="1"/>
            <p:nvPr/>
          </p:nvSpPr>
          <p:spPr>
            <a:xfrm>
              <a:off x="-23429" y="4734532"/>
              <a:ext cx="4717363" cy="360000"/>
            </a:xfrm>
            <a:prstGeom prst="rightArrow">
              <a:avLst>
                <a:gd name="adj1" fmla="val 61197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Video Decoding  Interface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3B61FFD1-8AF1-4C3B-AB61-BA8DBBBA2115}"/>
                </a:ext>
              </a:extLst>
            </p:cNvPr>
            <p:cNvSpPr txBox="1"/>
            <p:nvPr/>
          </p:nvSpPr>
          <p:spPr>
            <a:xfrm>
              <a:off x="9037174" y="5379835"/>
              <a:ext cx="2495240" cy="1378963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algn="r"/>
              <a:r>
                <a:rPr lang="en-GB" sz="4000" b="1" dirty="0">
                  <a:solidFill>
                    <a:srgbClr val="A3ACE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Beyond Media</a:t>
              </a:r>
              <a:endParaRPr lang="en-GB" sz="6000" b="1" dirty="0">
                <a:solidFill>
                  <a:srgbClr val="A3ACE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1433CB3F-4689-4423-A7CE-D41DB9ABA9D6}"/>
                </a:ext>
              </a:extLst>
            </p:cNvPr>
            <p:cNvSpPr txBox="1"/>
            <p:nvPr/>
          </p:nvSpPr>
          <p:spPr>
            <a:xfrm>
              <a:off x="-3646" y="3654013"/>
              <a:ext cx="2871943" cy="354607"/>
            </a:xfrm>
            <a:prstGeom prst="rightArrow">
              <a:avLst>
                <a:gd name="adj1" fmla="val 61188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Network Based Media Processing v.2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2F5F0901-6AB6-4A6C-8E9C-A8575F63C35E}"/>
                </a:ext>
              </a:extLst>
            </p:cNvPr>
            <p:cNvSpPr txBox="1"/>
            <p:nvPr/>
          </p:nvSpPr>
          <p:spPr>
            <a:xfrm>
              <a:off x="642644" y="2997819"/>
              <a:ext cx="5700024" cy="411756"/>
            </a:xfrm>
            <a:prstGeom prst="rightArrow">
              <a:avLst>
                <a:gd name="adj1" fmla="val 50969"/>
                <a:gd name="adj2" fmla="val 4782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Video Coding for Machines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40D19399-7260-4B02-A87C-41EAEE11FCD2}"/>
                </a:ext>
              </a:extLst>
            </p:cNvPr>
            <p:cNvSpPr txBox="1"/>
            <p:nvPr/>
          </p:nvSpPr>
          <p:spPr>
            <a:xfrm>
              <a:off x="8779261" y="3680048"/>
              <a:ext cx="2895738" cy="1378963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4000" b="1" i="0" u="none" strike="noStrike" kern="1200" cap="none" spc="0" normalizeH="0" baseline="0" dirty="0">
                  <a:ln>
                    <a:noFill/>
                  </a:ln>
                  <a:solidFill>
                    <a:srgbClr val="73CBB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orbel" panose="020B0503020204020204"/>
                  <a:ea typeface="+mn-ea"/>
                  <a:cs typeface="+mn-cs"/>
                </a:rPr>
                <a:t>Systems  and Tools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BDA26092-9A57-4C05-AE31-D7BC0D2150CA}"/>
                </a:ext>
              </a:extLst>
            </p:cNvPr>
            <p:cNvSpPr txBox="1"/>
            <p:nvPr/>
          </p:nvSpPr>
          <p:spPr>
            <a:xfrm>
              <a:off x="457096" y="6272835"/>
              <a:ext cx="4880824" cy="360000"/>
            </a:xfrm>
            <a:prstGeom prst="rightArrow">
              <a:avLst>
                <a:gd name="adj1" fmla="val 57233"/>
                <a:gd name="adj2" fmla="val 50000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6274D8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Genome Compression v.2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47791" y="1956891"/>
              <a:ext cx="3217303" cy="360000"/>
            </a:xfrm>
            <a:prstGeom prst="rightArrow">
              <a:avLst>
                <a:gd name="adj1" fmla="val 54721"/>
                <a:gd name="adj2" fmla="val 50000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Visual Volumetric Video-Based Coding (V3C)</a:t>
              </a: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AD3CDA8D-553D-44A1-91B1-B519F33F547D}"/>
                </a:ext>
              </a:extLst>
            </p:cNvPr>
            <p:cNvSpPr txBox="1"/>
            <p:nvPr/>
          </p:nvSpPr>
          <p:spPr>
            <a:xfrm>
              <a:off x="3003218" y="5937720"/>
              <a:ext cx="1970338" cy="380965"/>
            </a:xfrm>
            <a:prstGeom prst="rightArrow">
              <a:avLst>
                <a:gd name="adj1" fmla="val 55129"/>
                <a:gd name="adj2" fmla="val 52152"/>
              </a:avLst>
            </a:prstGeom>
            <a:gradFill flip="none" rotWithShape="1">
              <a:gsLst>
                <a:gs pos="0">
                  <a:schemeClr val="accent4">
                    <a:lumMod val="67000"/>
                  </a:schemeClr>
                </a:gs>
                <a:gs pos="48000">
                  <a:schemeClr val="accent4">
                    <a:lumMod val="97000"/>
                    <a:lumOff val="3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 i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</a:defRPr>
              </a:lvl1pPr>
            </a:lstStyle>
            <a:p>
              <a:r>
                <a:rPr lang="en-GB" i="0" dirty="0"/>
                <a:t>NNC for Multimedia v.2</a:t>
              </a:r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91A5E3D1-816C-DD43-BAEB-4494E29BA624}"/>
                </a:ext>
              </a:extLst>
            </p:cNvPr>
            <p:cNvSpPr txBox="1"/>
            <p:nvPr/>
          </p:nvSpPr>
          <p:spPr>
            <a:xfrm>
              <a:off x="1778500" y="2749124"/>
              <a:ext cx="2761034" cy="348167"/>
            </a:xfrm>
            <a:prstGeom prst="rightArrow">
              <a:avLst>
                <a:gd name="adj1" fmla="val 55318"/>
                <a:gd name="adj2" fmla="val 60002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Feature-rich variable colour fonts</a:t>
              </a:r>
            </a:p>
          </p:txBody>
        </p:sp>
      </p:grpSp>
      <p:sp>
        <p:nvSpPr>
          <p:cNvPr id="104" name="TextBox 103">
            <a:extLst>
              <a:ext uri="{FF2B5EF4-FFF2-40B4-BE49-F238E27FC236}">
                <a16:creationId xmlns:a16="http://schemas.microsoft.com/office/drawing/2014/main" id="{F2BC59B3-ADED-7141-919F-74A61E476AA6}"/>
              </a:ext>
            </a:extLst>
          </p:cNvPr>
          <p:cNvSpPr txBox="1"/>
          <p:nvPr/>
        </p:nvSpPr>
        <p:spPr>
          <a:xfrm>
            <a:off x="1086845" y="3451977"/>
            <a:ext cx="4558943" cy="390580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Haptics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327C48DB-EA6B-3447-9981-1B9BFD76D406}"/>
              </a:ext>
            </a:extLst>
          </p:cNvPr>
          <p:cNvSpPr txBox="1"/>
          <p:nvPr/>
        </p:nvSpPr>
        <p:spPr>
          <a:xfrm>
            <a:off x="500168" y="5119413"/>
            <a:ext cx="2463052" cy="314422"/>
          </a:xfrm>
          <a:prstGeom prst="rightArrow">
            <a:avLst>
              <a:gd name="adj1" fmla="val 58922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VVC File Format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CE43D3B1-C287-B044-B44A-6EFF6584A466}"/>
              </a:ext>
            </a:extLst>
          </p:cNvPr>
          <p:cNvSpPr txBox="1"/>
          <p:nvPr/>
        </p:nvSpPr>
        <p:spPr>
          <a:xfrm>
            <a:off x="3065878" y="5202823"/>
            <a:ext cx="4016480" cy="341486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Delivery of 6DoF Media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EDCE1A7C-7473-784C-83E3-8B1FDCEF7CF9}"/>
              </a:ext>
            </a:extLst>
          </p:cNvPr>
          <p:cNvSpPr txBox="1"/>
          <p:nvPr/>
        </p:nvSpPr>
        <p:spPr>
          <a:xfrm>
            <a:off x="2423583" y="1266424"/>
            <a:ext cx="5519891" cy="341486"/>
          </a:xfrm>
          <a:prstGeom prst="rightArrow">
            <a:avLst>
              <a:gd name="adj1" fmla="val 59315"/>
              <a:gd name="adj2" fmla="val 50000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AI-based Video Coding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F61D987E-103C-4948-B11F-4CD5B3B95A31}"/>
              </a:ext>
            </a:extLst>
          </p:cNvPr>
          <p:cNvSpPr txBox="1"/>
          <p:nvPr/>
        </p:nvSpPr>
        <p:spPr>
          <a:xfrm>
            <a:off x="5055732" y="4234827"/>
            <a:ext cx="2383902" cy="341486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Multi-User Interactivity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49ACBE29-CA2A-E344-B2E0-26770620E150}"/>
              </a:ext>
            </a:extLst>
          </p:cNvPr>
          <p:cNvSpPr txBox="1"/>
          <p:nvPr/>
        </p:nvSpPr>
        <p:spPr>
          <a:xfrm>
            <a:off x="1700445" y="4327129"/>
            <a:ext cx="1852810" cy="341486"/>
          </a:xfrm>
          <a:prstGeom prst="rightArrow">
            <a:avLst>
              <a:gd name="adj1" fmla="val 60230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CMAF for VVC and EVC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AFB240F1-A094-4A48-B40A-06ED379B3DBD}"/>
              </a:ext>
            </a:extLst>
          </p:cNvPr>
          <p:cNvSpPr txBox="1"/>
          <p:nvPr/>
        </p:nvSpPr>
        <p:spPr>
          <a:xfrm>
            <a:off x="2858709" y="3855916"/>
            <a:ext cx="2383902" cy="341486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Green metadata v.2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A03AF9A-4145-8A42-BC07-93EE7BD96E3E}"/>
              </a:ext>
            </a:extLst>
          </p:cNvPr>
          <p:cNvSpPr txBox="1"/>
          <p:nvPr/>
        </p:nvSpPr>
        <p:spPr>
          <a:xfrm>
            <a:off x="8790080" y="2944565"/>
            <a:ext cx="8970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875300003"/>
      </p:ext>
    </p:extLst>
  </p:cSld>
  <p:clrMapOvr>
    <a:masterClrMapping/>
  </p:clrMapOvr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B4B4B"/>
      </a:dk2>
      <a:lt2>
        <a:srgbClr val="8ED5C1"/>
      </a:lt2>
      <a:accent1>
        <a:srgbClr val="73CBB2"/>
      </a:accent1>
      <a:accent2>
        <a:srgbClr val="AACD5B"/>
      </a:accent2>
      <a:accent3>
        <a:srgbClr val="65A9E1"/>
      </a:accent3>
      <a:accent4>
        <a:srgbClr val="6274D8"/>
      </a:accent4>
      <a:accent5>
        <a:srgbClr val="AB54D7"/>
      </a:accent5>
      <a:accent6>
        <a:srgbClr val="D15B37"/>
      </a:accent6>
      <a:hlink>
        <a:srgbClr val="BFE962"/>
      </a:hlink>
      <a:folHlink>
        <a:srgbClr val="C0D591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47428100-C732-4B2E-A30A-5273F581A0F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20880</TotalTime>
  <Words>378</Words>
  <Application>Microsoft Macintosh PowerPoint</Application>
  <PresentationFormat>Widescreen</PresentationFormat>
  <Paragraphs>113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Corbel</vt:lpstr>
      <vt:lpstr>Depth</vt:lpstr>
      <vt:lpstr>5-Year Planning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Requirements for OMAF V.2</dc:title>
  <dc:creator>Koenen, R.H. (Rob)</dc:creator>
  <cp:lastModifiedBy>Curcio, Igor (Nokia - FI/Tampere)</cp:lastModifiedBy>
  <cp:revision>304</cp:revision>
  <dcterms:created xsi:type="dcterms:W3CDTF">2018-01-20T11:00:54Z</dcterms:created>
  <dcterms:modified xsi:type="dcterms:W3CDTF">2021-10-15T13:34:09Z</dcterms:modified>
</cp:coreProperties>
</file>