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89" r:id="rId2"/>
    <p:sldId id="39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5652"/>
    <a:srgbClr val="0156A6"/>
    <a:srgbClr val="EAEAEA"/>
    <a:srgbClr val="A3ACE5"/>
    <a:srgbClr val="6172D3"/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735" autoAdjust="0"/>
    <p:restoredTop sz="96400" autoAdjust="0"/>
  </p:normalViewPr>
  <p:slideViewPr>
    <p:cSldViewPr snapToGrid="0">
      <p:cViewPr varScale="1">
        <p:scale>
          <a:sx n="113" d="100"/>
          <a:sy n="113" d="100"/>
        </p:scale>
        <p:origin x="141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29/04/2021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9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MPEG 134</a:t>
            </a:r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20217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7370955" y="206073"/>
            <a:ext cx="4686835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N62</a:t>
            </a:r>
            <a:endParaRPr lang="en-FI" dirty="0"/>
          </a:p>
          <a:p>
            <a:pPr algn="r"/>
            <a:r>
              <a:rPr lang="en-GB" b="1" dirty="0"/>
              <a:t>Online - April 2021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468236" y="128482"/>
            <a:ext cx="10946938" cy="6577838"/>
            <a:chOff x="1182916" y="128482"/>
            <a:chExt cx="10946938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6753" y="128482"/>
              <a:ext cx="608494" cy="6577838"/>
              <a:chOff x="3405641" y="128482"/>
              <a:chExt cx="608494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5641" y="128482"/>
                <a:ext cx="60849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2020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1510" y="128482"/>
              <a:ext cx="608174" cy="6577838"/>
              <a:chOff x="4993132" y="128482"/>
              <a:chExt cx="608174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3132" y="128482"/>
                <a:ext cx="60817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5947" y="131049"/>
              <a:ext cx="605288" cy="6575271"/>
              <a:chOff x="6574702" y="131049"/>
              <a:chExt cx="605288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74702" y="131049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2022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9" y="131049"/>
              <a:ext cx="599837" cy="6575271"/>
              <a:chOff x="8156240" y="131049"/>
              <a:chExt cx="599837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40" y="131049"/>
                <a:ext cx="59983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2023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43600" y="131049"/>
              <a:ext cx="616188" cy="6575271"/>
              <a:chOff x="9723269" y="131049"/>
              <a:chExt cx="61618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593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723269" y="131049"/>
                <a:ext cx="6161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2024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EA77C2-F20B-4ABC-888E-E065E8DA1F26}"/>
                </a:ext>
              </a:extLst>
            </p:cNvPr>
            <p:cNvGrpSpPr/>
            <p:nvPr/>
          </p:nvGrpSpPr>
          <p:grpSpPr>
            <a:xfrm>
              <a:off x="11142089" y="128482"/>
              <a:ext cx="987765" cy="6577838"/>
              <a:chOff x="11142089" y="128482"/>
              <a:chExt cx="987765" cy="6577838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D18024A-44CC-4A2B-9F18-31FD1A0FB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5972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1E803F3-91F1-47C2-ACAA-AAC94A78A719}"/>
                  </a:ext>
                </a:extLst>
              </p:cNvPr>
              <p:cNvSpPr txBox="1"/>
              <p:nvPr/>
            </p:nvSpPr>
            <p:spPr>
              <a:xfrm>
                <a:off x="11142089" y="128482"/>
                <a:ext cx="987765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2025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22645" y="128482"/>
              <a:ext cx="1011809" cy="6577838"/>
              <a:chOff x="1622645" y="128482"/>
              <a:chExt cx="1011809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22645" y="128482"/>
                <a:ext cx="101180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2019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10606011" cy="200051"/>
              <a:chOff x="1187851" y="456142"/>
              <a:chExt cx="10606011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322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882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1121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4824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67981E7-A3C1-41AC-B389-DE531F198F23}"/>
                  </a:ext>
                </a:extLst>
              </p:cNvPr>
              <p:cNvSpPr txBox="1"/>
              <p:nvPr/>
            </p:nvSpPr>
            <p:spPr>
              <a:xfrm>
                <a:off x="9883246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428957F-FB8F-4332-9230-4EF0C3347095}"/>
                  </a:ext>
                </a:extLst>
              </p:cNvPr>
              <p:cNvSpPr txBox="1"/>
              <p:nvPr/>
            </p:nvSpPr>
            <p:spPr>
              <a:xfrm>
                <a:off x="1147807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61532" y="456142"/>
                <a:ext cx="30777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5031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6927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9115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4216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4508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0150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499812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6517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3BB12E1-8813-4C39-BB0D-A0C29FC29A78}"/>
                  </a:ext>
                </a:extLst>
              </p:cNvPr>
              <p:cNvSpPr txBox="1"/>
              <p:nvPr/>
            </p:nvSpPr>
            <p:spPr>
              <a:xfrm>
                <a:off x="8691529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35F910-3609-415A-B226-38A79FFC9145}"/>
                  </a:ext>
                </a:extLst>
              </p:cNvPr>
              <p:cNvSpPr txBox="1"/>
              <p:nvPr/>
            </p:nvSpPr>
            <p:spPr>
              <a:xfrm>
                <a:off x="9088234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2265E76-CE0C-4F5C-B1F7-81C96C6B8560}"/>
                  </a:ext>
                </a:extLst>
              </p:cNvPr>
              <p:cNvSpPr txBox="1"/>
              <p:nvPr/>
            </p:nvSpPr>
            <p:spPr>
              <a:xfrm>
                <a:off x="948333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5943AB8-E222-4832-BEAC-C1C6D49FD21E}"/>
                  </a:ext>
                </a:extLst>
              </p:cNvPr>
              <p:cNvSpPr txBox="1"/>
              <p:nvPr/>
            </p:nvSpPr>
            <p:spPr>
              <a:xfrm>
                <a:off x="1027834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8A921F9-E7D1-41CA-A604-19F6A4686CD9}"/>
                  </a:ext>
                </a:extLst>
              </p:cNvPr>
              <p:cNvSpPr txBox="1"/>
              <p:nvPr/>
            </p:nvSpPr>
            <p:spPr>
              <a:xfrm>
                <a:off x="10679860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D12B5F6-969C-4273-A374-A3582FBB76BF}"/>
                  </a:ext>
                </a:extLst>
              </p:cNvPr>
              <p:cNvSpPr txBox="1"/>
              <p:nvPr/>
            </p:nvSpPr>
            <p:spPr>
              <a:xfrm>
                <a:off x="11074961" y="456142"/>
                <a:ext cx="31738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1215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3111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1418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3314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-542725" y="677302"/>
            <a:ext cx="12586212" cy="6141360"/>
            <a:chOff x="26347" y="365423"/>
            <a:chExt cx="12586212" cy="6474319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4452089" y="758091"/>
              <a:ext cx="3208157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VVC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521720" y="1520188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5685906" y="1709716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8962" y="365423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681511" y="3881263"/>
              <a:ext cx="9212332" cy="1826823"/>
              <a:chOff x="2840435" y="3451530"/>
              <a:chExt cx="9212332" cy="182682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7055066" y="3957348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840435" y="3890547"/>
                <a:ext cx="434408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3805BFE-0BA6-6F49-AA90-201CF758B367}"/>
                  </a:ext>
                </a:extLst>
              </p:cNvPr>
              <p:cNvSpPr txBox="1"/>
              <p:nvPr/>
            </p:nvSpPr>
            <p:spPr>
              <a:xfrm>
                <a:off x="6043107" y="3451530"/>
                <a:ext cx="6009660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Delivery of Media for Future Displays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345695" y="4918353"/>
                <a:ext cx="337280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6347" y="766508"/>
              <a:ext cx="4519165" cy="360000"/>
            </a:xfrm>
            <a:prstGeom prst="rightArrow">
              <a:avLst>
                <a:gd name="adj1" fmla="val 58652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Versatile Video Coding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5547895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2428284" y="5885598"/>
              <a:ext cx="5389455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1568676" y="1091369"/>
              <a:ext cx="2623377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1155984" y="1385794"/>
              <a:ext cx="3391448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1096347" y="5076521"/>
              <a:ext cx="3543272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PCC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1937980" y="6479742"/>
              <a:ext cx="414371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45DF877-EEDF-4EEE-AF4B-D7552B0F8387}"/>
                </a:ext>
              </a:extLst>
            </p:cNvPr>
            <p:cNvGrpSpPr/>
            <p:nvPr/>
          </p:nvGrpSpPr>
          <p:grpSpPr>
            <a:xfrm>
              <a:off x="532536" y="2358529"/>
              <a:ext cx="8346872" cy="360000"/>
              <a:chOff x="1691460" y="2584997"/>
              <a:chExt cx="8346872" cy="36000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B8998D-A96F-462E-99C3-05C6D5A1B856}"/>
                  </a:ext>
                </a:extLst>
              </p:cNvPr>
              <p:cNvSpPr txBox="1"/>
              <p:nvPr/>
            </p:nvSpPr>
            <p:spPr>
              <a:xfrm>
                <a:off x="5342592" y="2598559"/>
                <a:ext cx="4695740" cy="345109"/>
              </a:xfrm>
              <a:prstGeom prst="rightArrow">
                <a:avLst>
                  <a:gd name="adj1" fmla="val 54721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pPr algn="r"/>
                <a:r>
                  <a:rPr lang="en-GB" i="0" dirty="0"/>
                  <a:t>Geometry PCC v.2 (advanced compression tools)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732923-E569-477C-BCC3-96665F60509B}"/>
                  </a:ext>
                </a:extLst>
              </p:cNvPr>
              <p:cNvSpPr txBox="1"/>
              <p:nvPr/>
            </p:nvSpPr>
            <p:spPr>
              <a:xfrm>
                <a:off x="1691460" y="2584997"/>
                <a:ext cx="4344091" cy="360000"/>
              </a:xfrm>
              <a:prstGeom prst="rightArrow">
                <a:avLst>
                  <a:gd name="adj1" fmla="val 60492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Geometry Point Cloud Compression (G-PCC) 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BA9591-CE6C-4A66-A1EA-06E8D0098681}"/>
                </a:ext>
              </a:extLst>
            </p:cNvPr>
            <p:cNvSpPr txBox="1"/>
            <p:nvPr/>
          </p:nvSpPr>
          <p:spPr>
            <a:xfrm>
              <a:off x="881676" y="2726369"/>
              <a:ext cx="3860311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Colour Support in Open Font Format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1507184" y="5698197"/>
              <a:ext cx="377861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4010204" y="1985388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9BD238-4452-47EF-AAE0-9797B5C042A8}"/>
                </a:ext>
              </a:extLst>
            </p:cNvPr>
            <p:cNvGrpSpPr/>
            <p:nvPr/>
          </p:nvGrpSpPr>
          <p:grpSpPr>
            <a:xfrm>
              <a:off x="962053" y="3893480"/>
              <a:ext cx="5582433" cy="372113"/>
              <a:chOff x="2121105" y="4848473"/>
              <a:chExt cx="5520143" cy="372113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F39934-759F-49DA-8870-5C4A00AB96B2}"/>
                  </a:ext>
                </a:extLst>
              </p:cNvPr>
              <p:cNvSpPr txBox="1"/>
              <p:nvPr/>
            </p:nvSpPr>
            <p:spPr>
              <a:xfrm>
                <a:off x="6479764" y="4848473"/>
                <a:ext cx="1161484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OMAF v.3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21105" y="4860586"/>
                <a:ext cx="4008918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Omnidirectional </a:t>
                </a:r>
                <a:r>
                  <a:rPr lang="en-GB" sz="1200" dirty="0" err="1"/>
                  <a:t>MediA</a:t>
                </a:r>
                <a:r>
                  <a:rPr lang="en-GB" sz="1200" dirty="0"/>
                  <a:t> Format (OMAF) v.2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2855278" y="4646162"/>
              <a:ext cx="315595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8280044" y="6062513"/>
              <a:ext cx="4327089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B34CD8E-8449-4EF9-BC2C-4707D60FE0ED}"/>
                </a:ext>
              </a:extLst>
            </p:cNvPr>
            <p:cNvGrpSpPr/>
            <p:nvPr/>
          </p:nvGrpSpPr>
          <p:grpSpPr>
            <a:xfrm>
              <a:off x="550246" y="3589030"/>
              <a:ext cx="6650593" cy="376385"/>
              <a:chOff x="1709158" y="5308113"/>
              <a:chExt cx="6582157" cy="376385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709158" y="5308113"/>
                <a:ext cx="331022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Network-Based Media Processing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433CB3F-4689-4423-A7CE-D41DB9ABA9D6}"/>
                  </a:ext>
                </a:extLst>
              </p:cNvPr>
              <p:cNvSpPr txBox="1"/>
              <p:nvPr/>
            </p:nvSpPr>
            <p:spPr>
              <a:xfrm>
                <a:off x="4888502" y="5329891"/>
                <a:ext cx="3402813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NBMP v.2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2938961" y="3009193"/>
              <a:ext cx="6446075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Video Coding for Machines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7731734" y="4973733"/>
              <a:ext cx="4880825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C4E54B-A8C0-4DCB-8626-94A2186E007E}"/>
                </a:ext>
              </a:extLst>
            </p:cNvPr>
            <p:cNvGrpSpPr/>
            <p:nvPr/>
          </p:nvGrpSpPr>
          <p:grpSpPr>
            <a:xfrm>
              <a:off x="532536" y="6187229"/>
              <a:ext cx="8030994" cy="361679"/>
              <a:chOff x="1691460" y="633878"/>
              <a:chExt cx="8030994" cy="36167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91460" y="633878"/>
                <a:ext cx="3584096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Genome Compression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DA26092-9A57-4C05-AE31-D7BC0D2150CA}"/>
                  </a:ext>
                </a:extLst>
              </p:cNvPr>
              <p:cNvSpPr txBox="1"/>
              <p:nvPr/>
            </p:nvSpPr>
            <p:spPr>
              <a:xfrm>
                <a:off x="4841630" y="635557"/>
                <a:ext cx="4880824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 dirty="0"/>
                  <a:t>Genome Compression v.2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46897" y="2005701"/>
              <a:ext cx="4329715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7913420" y="5861954"/>
              <a:ext cx="2117777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84723" y="2726369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828137" y="3464735"/>
            <a:ext cx="5927986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3341479" y="4983191"/>
            <a:ext cx="3077961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CAA22B-FBBA-114B-8847-321D784F9F3E}"/>
              </a:ext>
            </a:extLst>
          </p:cNvPr>
          <p:cNvSpPr txBox="1"/>
          <p:nvPr/>
        </p:nvSpPr>
        <p:spPr>
          <a:xfrm>
            <a:off x="4343967" y="1469049"/>
            <a:ext cx="4225054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Dense Light Field Coding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5116318" y="4754075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877714" y="1256449"/>
            <a:ext cx="6996803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7344348" y="4287325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</p:spTree>
    <p:extLst>
      <p:ext uri="{BB962C8B-B14F-4D97-AF65-F5344CB8AC3E}">
        <p14:creationId xmlns:p14="http://schemas.microsoft.com/office/powerpoint/2010/main" val="119016720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15334</TotalTime>
  <Words>275</Words>
  <Application>Microsoft Macintosh PowerPoint</Application>
  <PresentationFormat>Widescreen</PresentationFormat>
  <Paragraphs>81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Depth</vt:lpstr>
      <vt:lpstr>5-Year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277</cp:revision>
  <dcterms:created xsi:type="dcterms:W3CDTF">2018-01-20T11:00:54Z</dcterms:created>
  <dcterms:modified xsi:type="dcterms:W3CDTF">2021-04-29T09:15:22Z</dcterms:modified>
</cp:coreProperties>
</file>