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89" r:id="rId2"/>
    <p:sldId id="390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B5652"/>
    <a:srgbClr val="0156A6"/>
    <a:srgbClr val="EAEAEA"/>
    <a:srgbClr val="A3ACE5"/>
    <a:srgbClr val="6172D3"/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4735" autoAdjust="0"/>
    <p:restoredTop sz="96400" autoAdjust="0"/>
  </p:normalViewPr>
  <p:slideViewPr>
    <p:cSldViewPr snapToGrid="0">
      <p:cViewPr varScale="1">
        <p:scale>
          <a:sx n="113" d="100"/>
          <a:sy n="113" d="100"/>
        </p:scale>
        <p:origin x="1416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06/02/2021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79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2/6/21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2/6/21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2/6/21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2/6/21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2/6/21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2/6/21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2/6/21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2/6/21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2/6/21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2/6/21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2/6/21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2/6/21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2/6/21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532" y="4473967"/>
            <a:ext cx="9144000" cy="1641490"/>
          </a:xfrm>
        </p:spPr>
        <p:txBody>
          <a:bodyPr/>
          <a:lstStyle/>
          <a:p>
            <a:r>
              <a:rPr lang="nl-NL" dirty="0"/>
              <a:t>5-Year Planning</a:t>
            </a:r>
            <a:endParaRPr lang="en-NL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1B485D-F4C1-45CA-8BEC-5829D4966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1717289"/>
            <a:ext cx="12112978" cy="1927524"/>
          </a:xfrm>
        </p:spPr>
        <p:txBody>
          <a:bodyPr>
            <a:normAutofit/>
          </a:bodyPr>
          <a:lstStyle/>
          <a:p>
            <a:r>
              <a:rPr lang="fi-FI" sz="2400" dirty="0" err="1"/>
              <a:t>Title</a:t>
            </a:r>
            <a:r>
              <a:rPr lang="fi-FI" sz="2400" dirty="0"/>
              <a:t>:		MPEG </a:t>
            </a:r>
            <a:r>
              <a:rPr lang="fi-FI" sz="2400" dirty="0" err="1"/>
              <a:t>Roadmap</a:t>
            </a:r>
            <a:r>
              <a:rPr lang="fi-FI" sz="2400" dirty="0"/>
              <a:t> </a:t>
            </a:r>
            <a:r>
              <a:rPr lang="fi-FI" sz="2400" dirty="0" err="1"/>
              <a:t>after</a:t>
            </a:r>
            <a:r>
              <a:rPr lang="fi-FI" sz="2400" dirty="0"/>
              <a:t> MPEG 133</a:t>
            </a:r>
          </a:p>
          <a:p>
            <a:r>
              <a:rPr lang="fi-FI" sz="2400" dirty="0" err="1"/>
              <a:t>Source</a:t>
            </a:r>
            <a:r>
              <a:rPr lang="fi-FI" sz="2400" dirty="0"/>
              <a:t>: 	Igor D.D. Curcio (Nokia), Arianne </a:t>
            </a:r>
            <a:r>
              <a:rPr lang="fi-FI" sz="2400" dirty="0" err="1"/>
              <a:t>Hinds</a:t>
            </a:r>
            <a:r>
              <a:rPr lang="fi-FI" sz="2400" dirty="0"/>
              <a:t> (</a:t>
            </a:r>
            <a:r>
              <a:rPr lang="fi-FI" sz="2400" dirty="0" err="1"/>
              <a:t>Tencent</a:t>
            </a:r>
            <a:r>
              <a:rPr lang="fi-FI" sz="2400" dirty="0"/>
              <a:t>), </a:t>
            </a:r>
            <a:r>
              <a:rPr lang="fi-FI" sz="2400" dirty="0" err="1"/>
              <a:t>Sachin</a:t>
            </a:r>
            <a:r>
              <a:rPr lang="fi-FI" sz="2400" dirty="0"/>
              <a:t> </a:t>
            </a:r>
            <a:r>
              <a:rPr lang="fi-FI" sz="2400" dirty="0" err="1"/>
              <a:t>Deshpande</a:t>
            </a:r>
            <a:r>
              <a:rPr lang="fi-FI" sz="2400" dirty="0"/>
              <a:t> (Sharp)</a:t>
            </a:r>
          </a:p>
          <a:p>
            <a:r>
              <a:rPr lang="fi-FI" sz="2400" dirty="0"/>
              <a:t>Status: 	</a:t>
            </a:r>
            <a:r>
              <a:rPr lang="fi-FI" sz="2400" dirty="0" err="1"/>
              <a:t>Approved</a:t>
            </a:r>
            <a:endParaRPr lang="fi-FI" sz="2400" dirty="0"/>
          </a:p>
          <a:p>
            <a:r>
              <a:rPr lang="fi-FI" sz="2400" dirty="0"/>
              <a:t>Serial </a:t>
            </a:r>
            <a:r>
              <a:rPr lang="fi-FI" sz="2400" dirty="0" err="1"/>
              <a:t>number</a:t>
            </a:r>
            <a:r>
              <a:rPr lang="fi-FI" sz="2400" dirty="0"/>
              <a:t>: 20132</a:t>
            </a:r>
            <a:endParaRPr lang="en-NL" sz="2400" dirty="0"/>
          </a:p>
        </p:txBody>
      </p:sp>
      <p:sp>
        <p:nvSpPr>
          <p:cNvPr id="4" name="Subtitle 6">
            <a:extLst>
              <a:ext uri="{FF2B5EF4-FFF2-40B4-BE49-F238E27FC236}">
                <a16:creationId xmlns:a16="http://schemas.microsoft.com/office/drawing/2014/main" id="{CB8C10D9-0484-FE44-AE37-03022A478437}"/>
              </a:ext>
            </a:extLst>
          </p:cNvPr>
          <p:cNvSpPr txBox="1">
            <a:spLocks/>
          </p:cNvSpPr>
          <p:nvPr/>
        </p:nvSpPr>
        <p:spPr>
          <a:xfrm>
            <a:off x="5599289" y="206073"/>
            <a:ext cx="6458501" cy="8421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 dirty="0"/>
              <a:t>ISO/IEC JTC 1/SC 29/WG 2 MPEG Technical Requirements  N 48</a:t>
            </a:r>
            <a:endParaRPr lang="en-FI" dirty="0"/>
          </a:p>
          <a:p>
            <a:pPr algn="r"/>
            <a:r>
              <a:rPr lang="en-GB" b="1" dirty="0"/>
              <a:t>Online - January 2021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468236" y="128482"/>
            <a:ext cx="10946938" cy="6577838"/>
            <a:chOff x="1182916" y="128482"/>
            <a:chExt cx="10946938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6753" y="128482"/>
              <a:ext cx="608494" cy="6577838"/>
              <a:chOff x="3405641" y="128482"/>
              <a:chExt cx="608494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5641" y="128482"/>
                <a:ext cx="608494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2020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1510" y="128482"/>
              <a:ext cx="608174" cy="6577838"/>
              <a:chOff x="4993132" y="128482"/>
              <a:chExt cx="608174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3132" y="128482"/>
                <a:ext cx="608174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2021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5947" y="131049"/>
              <a:ext cx="605288" cy="6575271"/>
              <a:chOff x="6574702" y="131049"/>
              <a:chExt cx="605288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74702" y="131049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2022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9" y="131049"/>
              <a:ext cx="599837" cy="6575271"/>
              <a:chOff x="8156240" y="131049"/>
              <a:chExt cx="599837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40" y="131049"/>
                <a:ext cx="59983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2023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43600" y="131049"/>
              <a:ext cx="616188" cy="6575271"/>
              <a:chOff x="9723269" y="131049"/>
              <a:chExt cx="61618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39593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723269" y="131049"/>
                <a:ext cx="6161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2024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9EA77C2-F20B-4ABC-888E-E065E8DA1F26}"/>
                </a:ext>
              </a:extLst>
            </p:cNvPr>
            <p:cNvGrpSpPr/>
            <p:nvPr/>
          </p:nvGrpSpPr>
          <p:grpSpPr>
            <a:xfrm>
              <a:off x="11142089" y="128482"/>
              <a:ext cx="987765" cy="6577838"/>
              <a:chOff x="11142089" y="128482"/>
              <a:chExt cx="987765" cy="6577838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D18024A-44CC-4A2B-9F18-31FD1A0FB4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35972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D1E803F3-91F1-47C2-ACAA-AAC94A78A719}"/>
                  </a:ext>
                </a:extLst>
              </p:cNvPr>
              <p:cNvSpPr txBox="1"/>
              <p:nvPr/>
            </p:nvSpPr>
            <p:spPr>
              <a:xfrm>
                <a:off x="11142089" y="128482"/>
                <a:ext cx="987765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Jan 2025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E46F70-CD98-4694-B718-38184E61969C}"/>
                </a:ext>
              </a:extLst>
            </p:cNvPr>
            <p:cNvGrpSpPr/>
            <p:nvPr/>
          </p:nvGrpSpPr>
          <p:grpSpPr>
            <a:xfrm>
              <a:off x="1622645" y="128482"/>
              <a:ext cx="1011809" cy="6577838"/>
              <a:chOff x="1622645" y="128482"/>
              <a:chExt cx="1011809" cy="6577838"/>
            </a:xfrm>
          </p:grpSpPr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9FBF6AC4-58BE-4CBB-AEF8-EDE31816F5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2855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E7CC639-99EC-4EF4-95B8-42E844E7A89A}"/>
                  </a:ext>
                </a:extLst>
              </p:cNvPr>
              <p:cNvSpPr txBox="1"/>
              <p:nvPr/>
            </p:nvSpPr>
            <p:spPr>
              <a:xfrm>
                <a:off x="1622645" y="128482"/>
                <a:ext cx="101180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Jan 2019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1182916" y="436009"/>
              <a:ext cx="10606011" cy="200051"/>
              <a:chOff x="1187851" y="456142"/>
              <a:chExt cx="10606011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3225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129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8823" y="456142"/>
                <a:ext cx="30456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133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11213" y="456142"/>
                <a:ext cx="30456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4824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867981E7-A3C1-41AC-B389-DE531F198F23}"/>
                  </a:ext>
                </a:extLst>
              </p:cNvPr>
              <p:cNvSpPr txBox="1"/>
              <p:nvPr/>
            </p:nvSpPr>
            <p:spPr>
              <a:xfrm>
                <a:off x="9883246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F428957F-FB8F-4332-9230-4EF0C3347095}"/>
                  </a:ext>
                </a:extLst>
              </p:cNvPr>
              <p:cNvSpPr txBox="1"/>
              <p:nvPr/>
            </p:nvSpPr>
            <p:spPr>
              <a:xfrm>
                <a:off x="11478077" y="456142"/>
                <a:ext cx="31578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61532" y="456142"/>
                <a:ext cx="30777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130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5031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131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6927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132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9115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134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4216" y="456142"/>
                <a:ext cx="30456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135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4508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136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01505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499812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6517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33BB12E1-8813-4C39-BB0D-A0C29FC29A78}"/>
                  </a:ext>
                </a:extLst>
              </p:cNvPr>
              <p:cNvSpPr txBox="1"/>
              <p:nvPr/>
            </p:nvSpPr>
            <p:spPr>
              <a:xfrm>
                <a:off x="8691529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3335F910-3609-415A-B226-38A79FFC9145}"/>
                  </a:ext>
                </a:extLst>
              </p:cNvPr>
              <p:cNvSpPr txBox="1"/>
              <p:nvPr/>
            </p:nvSpPr>
            <p:spPr>
              <a:xfrm>
                <a:off x="9088234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72265E76-CE0C-4F5C-B1F7-81C96C6B8560}"/>
                  </a:ext>
                </a:extLst>
              </p:cNvPr>
              <p:cNvSpPr txBox="1"/>
              <p:nvPr/>
            </p:nvSpPr>
            <p:spPr>
              <a:xfrm>
                <a:off x="948333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75943AB8-E222-4832-BEAC-C1C6D49FD21E}"/>
                  </a:ext>
                </a:extLst>
              </p:cNvPr>
              <p:cNvSpPr txBox="1"/>
              <p:nvPr/>
            </p:nvSpPr>
            <p:spPr>
              <a:xfrm>
                <a:off x="10278347" y="456142"/>
                <a:ext cx="31578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48A921F9-E7D1-41CA-A604-19F6A4686CD9}"/>
                  </a:ext>
                </a:extLst>
              </p:cNvPr>
              <p:cNvSpPr txBox="1"/>
              <p:nvPr/>
            </p:nvSpPr>
            <p:spPr>
              <a:xfrm>
                <a:off x="10679860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CD12B5F6-969C-4273-A374-A3582FBB76BF}"/>
                  </a:ext>
                </a:extLst>
              </p:cNvPr>
              <p:cNvSpPr txBox="1"/>
              <p:nvPr/>
            </p:nvSpPr>
            <p:spPr>
              <a:xfrm>
                <a:off x="11074961" y="456142"/>
                <a:ext cx="31738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3310A70-D6BC-4290-8DD0-C5EBF6E8CE28}"/>
                  </a:ext>
                </a:extLst>
              </p:cNvPr>
              <p:cNvSpPr txBox="1"/>
              <p:nvPr/>
            </p:nvSpPr>
            <p:spPr>
              <a:xfrm>
                <a:off x="1981215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125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03241CB-AA79-4737-BA52-9E7825EB9872}"/>
                  </a:ext>
                </a:extLst>
              </p:cNvPr>
              <p:cNvSpPr txBox="1"/>
              <p:nvPr/>
            </p:nvSpPr>
            <p:spPr>
              <a:xfrm>
                <a:off x="2373111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126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11C5612C-24BE-455E-9EC4-EC9DEE67B4F3}"/>
                  </a:ext>
                </a:extLst>
              </p:cNvPr>
              <p:cNvSpPr txBox="1"/>
              <p:nvPr/>
            </p:nvSpPr>
            <p:spPr>
              <a:xfrm>
                <a:off x="2771418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127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7FA52DC-5EA3-4451-808C-36911AD54C8A}"/>
                  </a:ext>
                </a:extLst>
              </p:cNvPr>
              <p:cNvSpPr txBox="1"/>
              <p:nvPr/>
            </p:nvSpPr>
            <p:spPr>
              <a:xfrm>
                <a:off x="3163314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128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1187851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-542725" y="677302"/>
            <a:ext cx="12586212" cy="6141360"/>
            <a:chOff x="26347" y="365423"/>
            <a:chExt cx="12586212" cy="6474319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F072690-0420-4E6D-8C26-55C50C328EA9}"/>
                </a:ext>
              </a:extLst>
            </p:cNvPr>
            <p:cNvSpPr txBox="1"/>
            <p:nvPr/>
          </p:nvSpPr>
          <p:spPr>
            <a:xfrm>
              <a:off x="4452089" y="758091"/>
              <a:ext cx="3208157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sz="1200" dirty="0"/>
                <a:t>VVC  (higher bitrate &amp; bit depth)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521720" y="1520188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5685906" y="1709716"/>
              <a:ext cx="2797972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MIV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938962" y="365423"/>
              <a:ext cx="5845670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1681511" y="3881263"/>
              <a:ext cx="9212332" cy="1826823"/>
              <a:chOff x="2840435" y="3451530"/>
              <a:chExt cx="9212332" cy="1826823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7055066" y="3957348"/>
                <a:ext cx="2383902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SD with Advanced Interactivity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2840435" y="3890547"/>
                <a:ext cx="4344085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(SD)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13805BFE-0BA6-6F49-AA90-201CF758B367}"/>
                  </a:ext>
                </a:extLst>
              </p:cNvPr>
              <p:cNvSpPr txBox="1"/>
              <p:nvPr/>
            </p:nvSpPr>
            <p:spPr>
              <a:xfrm>
                <a:off x="6043107" y="3451530"/>
                <a:ext cx="6009660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Delivery of Media for Future Displays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4345695" y="4918353"/>
                <a:ext cx="3372806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Smart Contracts for Media</a:t>
                </a: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6347" y="766508"/>
              <a:ext cx="4519165" cy="360000"/>
            </a:xfrm>
            <a:prstGeom prst="rightArrow">
              <a:avLst>
                <a:gd name="adj1" fmla="val 58652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Versatile Video Coding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194F710-331C-42CD-B5D9-F8E5BE8212B1}"/>
                </a:ext>
              </a:extLst>
            </p:cNvPr>
            <p:cNvSpPr txBox="1"/>
            <p:nvPr/>
          </p:nvSpPr>
          <p:spPr>
            <a:xfrm>
              <a:off x="574394" y="1709716"/>
              <a:ext cx="5547895" cy="327892"/>
            </a:xfrm>
            <a:prstGeom prst="rightArrow">
              <a:avLst>
                <a:gd name="adj1" fmla="val 57907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MPEG Immersive Video (MIV)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AC19E6C-1598-4C83-A3E9-D068AE66778F}"/>
                </a:ext>
              </a:extLst>
            </p:cNvPr>
            <p:cNvSpPr txBox="1"/>
            <p:nvPr/>
          </p:nvSpPr>
          <p:spPr>
            <a:xfrm>
              <a:off x="2428284" y="5885598"/>
              <a:ext cx="5389455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2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Neural Network Compression for Multimedia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57CF918-F15D-444D-9136-046D3FA32274}"/>
                </a:ext>
              </a:extLst>
            </p:cNvPr>
            <p:cNvSpPr txBox="1"/>
            <p:nvPr/>
          </p:nvSpPr>
          <p:spPr>
            <a:xfrm>
              <a:off x="1568676" y="1091369"/>
              <a:ext cx="2623377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Essential Video Coding (MPEG-5)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24C1E02-F49C-460B-AD3B-AF59AACEBED2}"/>
                </a:ext>
              </a:extLst>
            </p:cNvPr>
            <p:cNvSpPr txBox="1"/>
            <p:nvPr/>
          </p:nvSpPr>
          <p:spPr>
            <a:xfrm>
              <a:off x="1155984" y="1385794"/>
              <a:ext cx="3391448" cy="360000"/>
            </a:xfrm>
            <a:prstGeom prst="rightArrow">
              <a:avLst>
                <a:gd name="adj1" fmla="val 57904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Low Complexity Enhancement Video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F1963D3-E007-4D6A-8FB7-3ACD0A7D91FC}"/>
                </a:ext>
              </a:extLst>
            </p:cNvPr>
            <p:cNvSpPr txBox="1"/>
            <p:nvPr/>
          </p:nvSpPr>
          <p:spPr>
            <a:xfrm>
              <a:off x="1096347" y="5076521"/>
              <a:ext cx="3543272" cy="331469"/>
            </a:xfrm>
            <a:prstGeom prst="rightArrow">
              <a:avLst>
                <a:gd name="adj1" fmla="val 5892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PCC Systems Support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24C4850-CD38-4345-B697-6837287078FD}"/>
                </a:ext>
              </a:extLst>
            </p:cNvPr>
            <p:cNvSpPr txBox="1"/>
            <p:nvPr/>
          </p:nvSpPr>
          <p:spPr>
            <a:xfrm>
              <a:off x="1937980" y="6479742"/>
              <a:ext cx="4143714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Genome Annotation Compression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45DF877-EEDF-4EEE-AF4B-D7552B0F8387}"/>
                </a:ext>
              </a:extLst>
            </p:cNvPr>
            <p:cNvGrpSpPr/>
            <p:nvPr/>
          </p:nvGrpSpPr>
          <p:grpSpPr>
            <a:xfrm>
              <a:off x="532536" y="2358529"/>
              <a:ext cx="8346872" cy="360000"/>
              <a:chOff x="1691460" y="2584997"/>
              <a:chExt cx="8346872" cy="360000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FB8998D-A96F-462E-99C3-05C6D5A1B856}"/>
                  </a:ext>
                </a:extLst>
              </p:cNvPr>
              <p:cNvSpPr txBox="1"/>
              <p:nvPr/>
            </p:nvSpPr>
            <p:spPr>
              <a:xfrm>
                <a:off x="5342592" y="2598559"/>
                <a:ext cx="4695740" cy="345109"/>
              </a:xfrm>
              <a:prstGeom prst="rightArrow">
                <a:avLst>
                  <a:gd name="adj1" fmla="val 54721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rgbClr val="FF9191"/>
                  </a:gs>
                </a:gsLst>
                <a:lin ang="0" scaled="0"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 i="1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</a:defRPr>
                </a:lvl1pPr>
              </a:lstStyle>
              <a:p>
                <a:pPr algn="r"/>
                <a:r>
                  <a:rPr lang="en-GB" i="0" dirty="0"/>
                  <a:t>Geometry PCC v.2 (advanced compression tools)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5732923-E569-477C-BCC3-96665F60509B}"/>
                  </a:ext>
                </a:extLst>
              </p:cNvPr>
              <p:cNvSpPr txBox="1"/>
              <p:nvPr/>
            </p:nvSpPr>
            <p:spPr>
              <a:xfrm>
                <a:off x="1691460" y="2584997"/>
                <a:ext cx="4344091" cy="360000"/>
              </a:xfrm>
              <a:prstGeom prst="rightArrow">
                <a:avLst>
                  <a:gd name="adj1" fmla="val 60492"/>
                  <a:gd name="adj2" fmla="val 50000"/>
                </a:avLst>
              </a:prstGeom>
              <a:gradFill>
                <a:gsLst>
                  <a:gs pos="0">
                    <a:srgbClr val="615C56">
                      <a:alpha val="0"/>
                    </a:srgbClr>
                  </a:gs>
                  <a:gs pos="100000">
                    <a:srgbClr val="D01900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/>
                </a:lvl1pPr>
              </a:lstStyle>
              <a:p>
                <a:r>
                  <a:rPr lang="en-GB"/>
                  <a:t>Geometry Point Cloud Compression (G-PCC) </a:t>
                </a:r>
              </a:p>
            </p:txBody>
          </p:sp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6BA9591-CE6C-4A66-A1EA-06E8D0098681}"/>
                </a:ext>
              </a:extLst>
            </p:cNvPr>
            <p:cNvSpPr txBox="1"/>
            <p:nvPr/>
          </p:nvSpPr>
          <p:spPr>
            <a:xfrm>
              <a:off x="881676" y="2726369"/>
              <a:ext cx="3860311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Colour Support in Open Font Format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CA79DC9-238D-42B0-B026-7C88954F62BC}"/>
                </a:ext>
              </a:extLst>
            </p:cNvPr>
            <p:cNvSpPr txBox="1"/>
            <p:nvPr/>
          </p:nvSpPr>
          <p:spPr>
            <a:xfrm>
              <a:off x="1507184" y="5698197"/>
              <a:ext cx="3778614" cy="360000"/>
            </a:xfrm>
            <a:prstGeom prst="rightArrow">
              <a:avLst>
                <a:gd name="adj1" fmla="val 5461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Partial File Format v.2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4010204" y="1985388"/>
              <a:ext cx="4312831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19BD238-4452-47EF-AAE0-9797B5C042A8}"/>
                </a:ext>
              </a:extLst>
            </p:cNvPr>
            <p:cNvGrpSpPr/>
            <p:nvPr/>
          </p:nvGrpSpPr>
          <p:grpSpPr>
            <a:xfrm>
              <a:off x="962053" y="3893480"/>
              <a:ext cx="5582433" cy="372113"/>
              <a:chOff x="2121105" y="4848473"/>
              <a:chExt cx="5520143" cy="372113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97F39934-759F-49DA-8870-5C4A00AB96B2}"/>
                  </a:ext>
                </a:extLst>
              </p:cNvPr>
              <p:cNvSpPr txBox="1"/>
              <p:nvPr/>
            </p:nvSpPr>
            <p:spPr>
              <a:xfrm>
                <a:off x="6479764" y="4848473"/>
                <a:ext cx="1161484" cy="360000"/>
              </a:xfrm>
              <a:prstGeom prst="rightArrow">
                <a:avLst>
                  <a:gd name="adj1" fmla="val 60230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nl-NL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OMAF v.3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121105" y="4860586"/>
                <a:ext cx="4008918" cy="360000"/>
              </a:xfrm>
              <a:prstGeom prst="rightArrow">
                <a:avLst>
                  <a:gd name="adj1" fmla="val 60230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nl-NL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Omnidirectional </a:t>
                </a:r>
                <a:r>
                  <a:rPr lang="en-GB" sz="1200" dirty="0" err="1"/>
                  <a:t>MediA</a:t>
                </a:r>
                <a:r>
                  <a:rPr lang="en-GB" sz="1200" dirty="0"/>
                  <a:t> Format (OMAF) v.2</a:t>
                </a:r>
              </a:p>
            </p:txBody>
          </p:sp>
        </p:grp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2855278" y="4646162"/>
              <a:ext cx="3155954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8280044" y="6062513"/>
              <a:ext cx="4327089" cy="730037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B34CD8E-8449-4EF9-BC2C-4707D60FE0ED}"/>
                </a:ext>
              </a:extLst>
            </p:cNvPr>
            <p:cNvGrpSpPr/>
            <p:nvPr/>
          </p:nvGrpSpPr>
          <p:grpSpPr>
            <a:xfrm>
              <a:off x="550246" y="3589030"/>
              <a:ext cx="5415113" cy="376385"/>
              <a:chOff x="1709158" y="5308113"/>
              <a:chExt cx="5359390" cy="376385"/>
            </a:xfrm>
          </p:grpSpPr>
          <p:sp>
            <p:nvSpPr>
              <p:cNvPr id="48" name="TextBox 47"/>
              <p:cNvSpPr txBox="1"/>
              <p:nvPr/>
            </p:nvSpPr>
            <p:spPr>
              <a:xfrm>
                <a:off x="1709158" y="5308113"/>
                <a:ext cx="3310226" cy="354607"/>
              </a:xfrm>
              <a:prstGeom prst="rightArrow">
                <a:avLst>
                  <a:gd name="adj1" fmla="val 61188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/>
                  <a:t>Network-Based Media Processing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433CB3F-4689-4423-A7CE-D41DB9ABA9D6}"/>
                  </a:ext>
                </a:extLst>
              </p:cNvPr>
              <p:cNvSpPr txBox="1"/>
              <p:nvPr/>
            </p:nvSpPr>
            <p:spPr>
              <a:xfrm>
                <a:off x="4888502" y="5329891"/>
                <a:ext cx="2180046" cy="354607"/>
              </a:xfrm>
              <a:prstGeom prst="rightArrow">
                <a:avLst>
                  <a:gd name="adj1" fmla="val 61188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NBMP v.2</a:t>
                </a:r>
              </a:p>
            </p:txBody>
          </p:sp>
        </p:grp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F5F0901-6AB6-4A6C-8E9C-A8575F63C35E}"/>
                </a:ext>
              </a:extLst>
            </p:cNvPr>
            <p:cNvSpPr txBox="1"/>
            <p:nvPr/>
          </p:nvSpPr>
          <p:spPr>
            <a:xfrm>
              <a:off x="2938961" y="3009193"/>
              <a:ext cx="6446075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Video Coding for Machines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7731734" y="4973733"/>
              <a:ext cx="4880825" cy="730037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5C4E54B-A8C0-4DCB-8626-94A2186E007E}"/>
                </a:ext>
              </a:extLst>
            </p:cNvPr>
            <p:cNvGrpSpPr/>
            <p:nvPr/>
          </p:nvGrpSpPr>
          <p:grpSpPr>
            <a:xfrm>
              <a:off x="532536" y="6187229"/>
              <a:ext cx="8030994" cy="361679"/>
              <a:chOff x="1691460" y="633878"/>
              <a:chExt cx="8030994" cy="361679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1691460" y="633878"/>
                <a:ext cx="3584096" cy="360000"/>
              </a:xfrm>
              <a:prstGeom prst="rightArrow">
                <a:avLst>
                  <a:gd name="adj1" fmla="val 57233"/>
                  <a:gd name="adj2" fmla="val 50000"/>
                </a:avLst>
              </a:prstGeom>
              <a:gradFill>
                <a:gsLst>
                  <a:gs pos="0">
                    <a:srgbClr val="615C56">
                      <a:alpha val="0"/>
                    </a:srgbClr>
                  </a:gs>
                  <a:gs pos="100000">
                    <a:srgbClr val="6274D8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/>
                </a:lvl1pPr>
              </a:lstStyle>
              <a:p>
                <a:r>
                  <a:rPr lang="en-GB"/>
                  <a:t>Genome Compression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BDA26092-9A57-4C05-AE31-D7BC0D2150CA}"/>
                  </a:ext>
                </a:extLst>
              </p:cNvPr>
              <p:cNvSpPr txBox="1"/>
              <p:nvPr/>
            </p:nvSpPr>
            <p:spPr>
              <a:xfrm>
                <a:off x="4841630" y="635557"/>
                <a:ext cx="4880824" cy="360000"/>
              </a:xfrm>
              <a:prstGeom prst="rightArrow">
                <a:avLst>
                  <a:gd name="adj1" fmla="val 57233"/>
                  <a:gd name="adj2" fmla="val 50000"/>
                </a:avLst>
              </a:prstGeom>
              <a:gradFill>
                <a:gsLst>
                  <a:gs pos="0">
                    <a:srgbClr val="615C56">
                      <a:alpha val="0"/>
                    </a:srgbClr>
                  </a:gs>
                  <a:gs pos="100000">
                    <a:srgbClr val="6274D8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/>
                </a:lvl1pPr>
              </a:lstStyle>
              <a:p>
                <a:r>
                  <a:rPr lang="en-GB" dirty="0"/>
                  <a:t>Genome Compression v.2</a:t>
                </a: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246897" y="2005701"/>
              <a:ext cx="4329715" cy="360000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Visual Volumetric Video-Based Coding (V3C)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7913420" y="5861954"/>
              <a:ext cx="2117777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4584723" y="2726369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F2BC59B3-ADED-7141-919F-74A61E476AA6}"/>
              </a:ext>
            </a:extLst>
          </p:cNvPr>
          <p:cNvSpPr txBox="1"/>
          <p:nvPr/>
        </p:nvSpPr>
        <p:spPr>
          <a:xfrm>
            <a:off x="1828137" y="3464735"/>
            <a:ext cx="5927986" cy="39058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27C48DB-EA6B-3447-9981-1B9BFD76D406}"/>
              </a:ext>
            </a:extLst>
          </p:cNvPr>
          <p:cNvSpPr txBox="1"/>
          <p:nvPr/>
        </p:nvSpPr>
        <p:spPr>
          <a:xfrm>
            <a:off x="3341479" y="4983191"/>
            <a:ext cx="3077961" cy="314422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VVC File Format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1CAA22B-FBBA-114B-8847-321D784F9F3E}"/>
              </a:ext>
            </a:extLst>
          </p:cNvPr>
          <p:cNvSpPr txBox="1"/>
          <p:nvPr/>
        </p:nvSpPr>
        <p:spPr>
          <a:xfrm>
            <a:off x="4343967" y="1469049"/>
            <a:ext cx="4225054" cy="39058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Dense Light Field Coding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5116318" y="4754075"/>
            <a:ext cx="4016480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2877714" y="1256449"/>
            <a:ext cx="6996803" cy="341486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AI-based Video Coding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7344348" y="4287325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Multi-User Interactivity</a:t>
            </a:r>
          </a:p>
        </p:txBody>
      </p:sp>
    </p:spTree>
    <p:extLst>
      <p:ext uri="{BB962C8B-B14F-4D97-AF65-F5344CB8AC3E}">
        <p14:creationId xmlns:p14="http://schemas.microsoft.com/office/powerpoint/2010/main" val="1190167202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15100</TotalTime>
  <Words>271</Words>
  <Application>Microsoft Macintosh PowerPoint</Application>
  <PresentationFormat>Widescreen</PresentationFormat>
  <Paragraphs>80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Corbel</vt:lpstr>
      <vt:lpstr>Depth</vt:lpstr>
      <vt:lpstr>5-Year Planning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Curcio, Igor (Nokia - FI/Tampere)</cp:lastModifiedBy>
  <cp:revision>275</cp:revision>
  <dcterms:created xsi:type="dcterms:W3CDTF">2018-01-20T11:00:54Z</dcterms:created>
  <dcterms:modified xsi:type="dcterms:W3CDTF">2021-02-05T23:25:36Z</dcterms:modified>
</cp:coreProperties>
</file>