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89" r:id="rId2"/>
    <p:sldId id="39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5652"/>
    <a:srgbClr val="0156A6"/>
    <a:srgbClr val="EAEAEA"/>
    <a:srgbClr val="A3ACE5"/>
    <a:srgbClr val="6172D3"/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735" autoAdjust="0"/>
    <p:restoredTop sz="96400" autoAdjust="0"/>
  </p:normalViewPr>
  <p:slideViewPr>
    <p:cSldViewPr snapToGrid="0">
      <p:cViewPr varScale="1">
        <p:scale>
          <a:sx n="115" d="100"/>
          <a:sy n="115" d="100"/>
        </p:scale>
        <p:origin x="1368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79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10/23/20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4532" y="1717289"/>
            <a:ext cx="9144000" cy="1927524"/>
          </a:xfrm>
        </p:spPr>
        <p:txBody>
          <a:bodyPr>
            <a:normAutofit fontScale="92500" lnSpcReduction="20000"/>
          </a:bodyPr>
          <a:lstStyle/>
          <a:p>
            <a:r>
              <a:rPr lang="fi-FI" dirty="0" err="1"/>
              <a:t>Title</a:t>
            </a:r>
            <a:r>
              <a:rPr lang="fi-FI" dirty="0"/>
              <a:t>:			</a:t>
            </a:r>
            <a:r>
              <a:rPr lang="fi-FI" dirty="0" err="1"/>
              <a:t>Roadmap</a:t>
            </a:r>
            <a:r>
              <a:rPr lang="fi-FI" dirty="0"/>
              <a:t> </a:t>
            </a:r>
            <a:r>
              <a:rPr lang="fi-FI" dirty="0" err="1"/>
              <a:t>after</a:t>
            </a:r>
            <a:r>
              <a:rPr lang="fi-FI" dirty="0"/>
              <a:t> MPEG132</a:t>
            </a:r>
          </a:p>
          <a:p>
            <a:r>
              <a:rPr lang="fi-FI" dirty="0" err="1"/>
              <a:t>Source</a:t>
            </a:r>
            <a:r>
              <a:rPr lang="fi-FI" dirty="0"/>
              <a:t>: 		WG 2, MPEG Technical </a:t>
            </a:r>
            <a:r>
              <a:rPr lang="fi-FI" dirty="0" err="1"/>
              <a:t>requirements</a:t>
            </a:r>
            <a:endParaRPr lang="fi-FI" dirty="0"/>
          </a:p>
          <a:p>
            <a:r>
              <a:rPr lang="fi-FI" dirty="0"/>
              <a:t>Status: 		</a:t>
            </a:r>
            <a:r>
              <a:rPr lang="fi-FI" dirty="0" err="1"/>
              <a:t>approved</a:t>
            </a:r>
            <a:endParaRPr lang="fi-FI" dirty="0"/>
          </a:p>
          <a:p>
            <a:r>
              <a:rPr lang="fi-FI" dirty="0"/>
              <a:t>Serial </a:t>
            </a:r>
            <a:r>
              <a:rPr lang="fi-FI" dirty="0" err="1"/>
              <a:t>number</a:t>
            </a:r>
            <a:r>
              <a:rPr lang="fi-FI" dirty="0"/>
              <a:t>: 	19849</a:t>
            </a:r>
            <a:endParaRPr lang="en-NL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7370955" y="206073"/>
            <a:ext cx="4686835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</a:t>
            </a:r>
            <a:r>
              <a:rPr lang="en-GB" sz="4600" b="1" dirty="0"/>
              <a:t>N</a:t>
            </a:r>
            <a:r>
              <a:rPr lang="en-GB" sz="4600" dirty="0"/>
              <a:t> </a:t>
            </a:r>
            <a:r>
              <a:rPr lang="en-GB" sz="4600" b="1" dirty="0"/>
              <a:t>25</a:t>
            </a:r>
            <a:endParaRPr lang="en-FI" dirty="0"/>
          </a:p>
          <a:p>
            <a:pPr algn="r"/>
            <a:r>
              <a:rPr lang="en-GB" b="1" dirty="0"/>
              <a:t>Online - October 2020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468236" y="128482"/>
            <a:ext cx="10946938" cy="6577838"/>
            <a:chOff x="1182916" y="128482"/>
            <a:chExt cx="10946938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6753" y="128482"/>
              <a:ext cx="608494" cy="6577838"/>
              <a:chOff x="3405641" y="128482"/>
              <a:chExt cx="608494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5641" y="128482"/>
                <a:ext cx="60849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2020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1510" y="128482"/>
              <a:ext cx="608174" cy="6577838"/>
              <a:chOff x="4993132" y="128482"/>
              <a:chExt cx="608174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3132" y="128482"/>
                <a:ext cx="608174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2021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5947" y="131049"/>
              <a:ext cx="605288" cy="6575271"/>
              <a:chOff x="6574702" y="131049"/>
              <a:chExt cx="605288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74702" y="131049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2022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9" y="131049"/>
              <a:ext cx="599837" cy="6575271"/>
              <a:chOff x="8156240" y="131049"/>
              <a:chExt cx="599837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40" y="131049"/>
                <a:ext cx="59983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2023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43600" y="131049"/>
              <a:ext cx="616188" cy="6575271"/>
              <a:chOff x="9723269" y="131049"/>
              <a:chExt cx="61618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39593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723269" y="131049"/>
                <a:ext cx="6161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2024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9EA77C2-F20B-4ABC-888E-E065E8DA1F26}"/>
                </a:ext>
              </a:extLst>
            </p:cNvPr>
            <p:cNvGrpSpPr/>
            <p:nvPr/>
          </p:nvGrpSpPr>
          <p:grpSpPr>
            <a:xfrm>
              <a:off x="11142089" y="128482"/>
              <a:ext cx="987765" cy="6577838"/>
              <a:chOff x="11142089" y="128482"/>
              <a:chExt cx="987765" cy="6577838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D18024A-44CC-4A2B-9F18-31FD1A0FB4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35972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1E803F3-91F1-47C2-ACAA-AAC94A78A719}"/>
                  </a:ext>
                </a:extLst>
              </p:cNvPr>
              <p:cNvSpPr txBox="1"/>
              <p:nvPr/>
            </p:nvSpPr>
            <p:spPr>
              <a:xfrm>
                <a:off x="11142089" y="128482"/>
                <a:ext cx="987765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2025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22645" y="128482"/>
              <a:ext cx="1011809" cy="6577838"/>
              <a:chOff x="1622645" y="128482"/>
              <a:chExt cx="1011809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22645" y="128482"/>
                <a:ext cx="101180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/>
                  <a:t>Jan 2019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10606011" cy="200051"/>
              <a:chOff x="1187851" y="456142"/>
              <a:chExt cx="10606011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322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882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11213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4824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67981E7-A3C1-41AC-B389-DE531F198F23}"/>
                  </a:ext>
                </a:extLst>
              </p:cNvPr>
              <p:cNvSpPr txBox="1"/>
              <p:nvPr/>
            </p:nvSpPr>
            <p:spPr>
              <a:xfrm>
                <a:off x="9883246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428957F-FB8F-4332-9230-4EF0C3347095}"/>
                  </a:ext>
                </a:extLst>
              </p:cNvPr>
              <p:cNvSpPr txBox="1"/>
              <p:nvPr/>
            </p:nvSpPr>
            <p:spPr>
              <a:xfrm>
                <a:off x="1147807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61532" y="456142"/>
                <a:ext cx="30777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5031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131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6927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9115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4216" y="456142"/>
                <a:ext cx="30456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4508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01505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499812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6517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33BB12E1-8813-4C39-BB0D-A0C29FC29A78}"/>
                  </a:ext>
                </a:extLst>
              </p:cNvPr>
              <p:cNvSpPr txBox="1"/>
              <p:nvPr/>
            </p:nvSpPr>
            <p:spPr>
              <a:xfrm>
                <a:off x="8691529" y="456142"/>
                <a:ext cx="31097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3335F910-3609-415A-B226-38A79FFC9145}"/>
                  </a:ext>
                </a:extLst>
              </p:cNvPr>
              <p:cNvSpPr txBox="1"/>
              <p:nvPr/>
            </p:nvSpPr>
            <p:spPr>
              <a:xfrm>
                <a:off x="9088234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72265E76-CE0C-4F5C-B1F7-81C96C6B8560}"/>
                  </a:ext>
                </a:extLst>
              </p:cNvPr>
              <p:cNvSpPr txBox="1"/>
              <p:nvPr/>
            </p:nvSpPr>
            <p:spPr>
              <a:xfrm>
                <a:off x="948333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75943AB8-E222-4832-BEAC-C1C6D49FD21E}"/>
                  </a:ext>
                </a:extLst>
              </p:cNvPr>
              <p:cNvSpPr txBox="1"/>
              <p:nvPr/>
            </p:nvSpPr>
            <p:spPr>
              <a:xfrm>
                <a:off x="10278347" y="456142"/>
                <a:ext cx="31578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48A921F9-E7D1-41CA-A604-19F6A4686CD9}"/>
                  </a:ext>
                </a:extLst>
              </p:cNvPr>
              <p:cNvSpPr txBox="1"/>
              <p:nvPr/>
            </p:nvSpPr>
            <p:spPr>
              <a:xfrm>
                <a:off x="10679860" y="456142"/>
                <a:ext cx="30937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CD12B5F6-969C-4273-A374-A3582FBB76BF}"/>
                  </a:ext>
                </a:extLst>
              </p:cNvPr>
              <p:cNvSpPr txBox="1"/>
              <p:nvPr/>
            </p:nvSpPr>
            <p:spPr>
              <a:xfrm>
                <a:off x="11074961" y="456142"/>
                <a:ext cx="31738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1215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125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3111" y="456142"/>
                <a:ext cx="31257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126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1418" y="456142"/>
                <a:ext cx="30616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127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3314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128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-542725" y="677302"/>
            <a:ext cx="12586212" cy="6073626"/>
            <a:chOff x="26347" y="365423"/>
            <a:chExt cx="12586212" cy="6402913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4305332" y="758091"/>
              <a:ext cx="3189543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Extensions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521720" y="1520188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5685906" y="1709716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38962" y="365423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1696910" y="4465508"/>
              <a:ext cx="9727693" cy="1480598"/>
              <a:chOff x="2855834" y="4035775"/>
              <a:chExt cx="9727693" cy="1480598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7077267" y="4350000"/>
                <a:ext cx="2032097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855834" y="4342905"/>
                <a:ext cx="434408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Scene Description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3805BFE-0BA6-6F49-AA90-201CF758B367}"/>
                  </a:ext>
                </a:extLst>
              </p:cNvPr>
              <p:cNvSpPr txBox="1"/>
              <p:nvPr/>
            </p:nvSpPr>
            <p:spPr>
              <a:xfrm>
                <a:off x="5788815" y="4035775"/>
                <a:ext cx="679471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i="1" dirty="0"/>
                  <a:t>Future Display Support (Exploration)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345695" y="5156373"/>
                <a:ext cx="337280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6347" y="766508"/>
              <a:ext cx="4519165" cy="360000"/>
            </a:xfrm>
            <a:prstGeom prst="rightArrow">
              <a:avLst>
                <a:gd name="adj1" fmla="val 58652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Versatile Video Coding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5547895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2241829" y="3053141"/>
              <a:ext cx="5389455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1568676" y="1091369"/>
              <a:ext cx="2623377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1155984" y="1385794"/>
              <a:ext cx="3391448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1096347" y="5338344"/>
              <a:ext cx="3543272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/>
                <a:t>PCC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1937980" y="6408336"/>
              <a:ext cx="414371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45DF877-EEDF-4EEE-AF4B-D7552B0F8387}"/>
                </a:ext>
              </a:extLst>
            </p:cNvPr>
            <p:cNvGrpSpPr/>
            <p:nvPr/>
          </p:nvGrpSpPr>
          <p:grpSpPr>
            <a:xfrm>
              <a:off x="532536" y="2358529"/>
              <a:ext cx="7377973" cy="360000"/>
              <a:chOff x="1691460" y="2584997"/>
              <a:chExt cx="7377973" cy="36000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FB8998D-A96F-462E-99C3-05C6D5A1B856}"/>
                  </a:ext>
                </a:extLst>
              </p:cNvPr>
              <p:cNvSpPr txBox="1"/>
              <p:nvPr/>
            </p:nvSpPr>
            <p:spPr>
              <a:xfrm>
                <a:off x="5586838" y="2592442"/>
                <a:ext cx="3482595" cy="345109"/>
              </a:xfrm>
              <a:prstGeom prst="rightArrow">
                <a:avLst>
                  <a:gd name="adj1" fmla="val 54721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GB"/>
                  <a:t>Geometry PCC v.2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5732923-E569-477C-BCC3-96665F60509B}"/>
                  </a:ext>
                </a:extLst>
              </p:cNvPr>
              <p:cNvSpPr txBox="1"/>
              <p:nvPr/>
            </p:nvSpPr>
            <p:spPr>
              <a:xfrm>
                <a:off x="1691460" y="2584997"/>
                <a:ext cx="4344091" cy="360000"/>
              </a:xfrm>
              <a:prstGeom prst="rightArrow">
                <a:avLst>
                  <a:gd name="adj1" fmla="val 60492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Geometry Point Cloud Compression (G-PCC) </a:t>
                </a: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552BF3B-8DE4-4582-81D7-C71CB6CE9126}"/>
                </a:ext>
              </a:extLst>
            </p:cNvPr>
            <p:cNvSpPr txBox="1"/>
            <p:nvPr/>
          </p:nvSpPr>
          <p:spPr>
            <a:xfrm>
              <a:off x="338592" y="5570513"/>
              <a:ext cx="2962155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/>
                <a:t>CMAF v.2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6BA9591-CE6C-4A66-A1EA-06E8D0098681}"/>
                </a:ext>
              </a:extLst>
            </p:cNvPr>
            <p:cNvSpPr txBox="1"/>
            <p:nvPr/>
          </p:nvSpPr>
          <p:spPr>
            <a:xfrm>
              <a:off x="881676" y="2726369"/>
              <a:ext cx="3860311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Colour Support in Open Font Format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1507184" y="5829109"/>
              <a:ext cx="377861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4010205" y="1985388"/>
              <a:ext cx="3246070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Dynamic Mesh Compression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9BD238-4452-47EF-AAE0-9797B5C042A8}"/>
                </a:ext>
              </a:extLst>
            </p:cNvPr>
            <p:cNvGrpSpPr/>
            <p:nvPr/>
          </p:nvGrpSpPr>
          <p:grpSpPr>
            <a:xfrm>
              <a:off x="973480" y="4381422"/>
              <a:ext cx="5038787" cy="360000"/>
              <a:chOff x="2132404" y="5336415"/>
              <a:chExt cx="4982563" cy="360000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7F39934-759F-49DA-8870-5C4A00AB96B2}"/>
                  </a:ext>
                </a:extLst>
              </p:cNvPr>
              <p:cNvSpPr txBox="1"/>
              <p:nvPr/>
            </p:nvSpPr>
            <p:spPr>
              <a:xfrm>
                <a:off x="5953483" y="5336415"/>
                <a:ext cx="1161484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OMAF v.3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132404" y="5336415"/>
                <a:ext cx="4008918" cy="360000"/>
              </a:xfrm>
              <a:prstGeom prst="rightArrow">
                <a:avLst>
                  <a:gd name="adj1" fmla="val 60230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nl-NL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OMAF v.2</a:t>
                </a: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2856322" y="5083637"/>
              <a:ext cx="315595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8232324" y="5984837"/>
              <a:ext cx="4327089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CB34CD8E-8449-4EF9-BC2C-4707D60FE0ED}"/>
                </a:ext>
              </a:extLst>
            </p:cNvPr>
            <p:cNvGrpSpPr/>
            <p:nvPr/>
          </p:nvGrpSpPr>
          <p:grpSpPr>
            <a:xfrm>
              <a:off x="549087" y="3982249"/>
              <a:ext cx="5463175" cy="373466"/>
              <a:chOff x="1708011" y="5701332"/>
              <a:chExt cx="5406957" cy="373466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1708011" y="5701332"/>
                <a:ext cx="331022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Network-Based Media Processing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433CB3F-4689-4423-A7CE-D41DB9ABA9D6}"/>
                  </a:ext>
                </a:extLst>
              </p:cNvPr>
              <p:cNvSpPr txBox="1"/>
              <p:nvPr/>
            </p:nvSpPr>
            <p:spPr>
              <a:xfrm>
                <a:off x="4934922" y="5720191"/>
                <a:ext cx="2180046" cy="354607"/>
              </a:xfrm>
              <a:prstGeom prst="rightArrow">
                <a:avLst>
                  <a:gd name="adj1" fmla="val 61188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/>
                  <a:t>NBMP v.2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A61075F-5FFA-4435-9029-F498EF33BBC4}"/>
                </a:ext>
              </a:extLst>
            </p:cNvPr>
            <p:cNvGrpSpPr/>
            <p:nvPr/>
          </p:nvGrpSpPr>
          <p:grpSpPr>
            <a:xfrm>
              <a:off x="2938963" y="3339581"/>
              <a:ext cx="7636253" cy="411756"/>
              <a:chOff x="4097887" y="1820669"/>
              <a:chExt cx="7636253" cy="411756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1519FAC-8B5B-4AFE-985E-7269DB4C57EA}"/>
                  </a:ext>
                </a:extLst>
              </p:cNvPr>
              <p:cNvSpPr txBox="1"/>
              <p:nvPr/>
            </p:nvSpPr>
            <p:spPr>
              <a:xfrm>
                <a:off x="8452579" y="1820669"/>
                <a:ext cx="3281561" cy="411756"/>
              </a:xfrm>
              <a:prstGeom prst="rightArrow">
                <a:avLst>
                  <a:gd name="adj1" fmla="val 50969"/>
                  <a:gd name="adj2" fmla="val 47829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FF9191"/>
                  </a:gs>
                </a:gsLst>
                <a:lin ang="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 i="1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</a:defRPr>
                </a:lvl1pPr>
              </a:lstStyle>
              <a:p>
                <a:r>
                  <a:rPr lang="en-GB" dirty="0"/>
                  <a:t>VCM v.2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F5F0901-6AB6-4A6C-8E9C-A8575F63C35E}"/>
                  </a:ext>
                </a:extLst>
              </p:cNvPr>
              <p:cNvSpPr txBox="1"/>
              <p:nvPr/>
            </p:nvSpPr>
            <p:spPr>
              <a:xfrm>
                <a:off x="4097887" y="1820669"/>
                <a:ext cx="5132170" cy="411756"/>
              </a:xfrm>
              <a:prstGeom prst="rightArrow">
                <a:avLst>
                  <a:gd name="adj1" fmla="val 50969"/>
                  <a:gd name="adj2" fmla="val 47829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D01900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Video Coding for Machines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7731734" y="4973733"/>
              <a:ext cx="4880825" cy="730037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5C4E54B-A8C0-4DCB-8626-94A2186E007E}"/>
                </a:ext>
              </a:extLst>
            </p:cNvPr>
            <p:cNvGrpSpPr/>
            <p:nvPr/>
          </p:nvGrpSpPr>
          <p:grpSpPr>
            <a:xfrm>
              <a:off x="532536" y="6080120"/>
              <a:ext cx="7140429" cy="373579"/>
              <a:chOff x="1691460" y="526769"/>
              <a:chExt cx="7140429" cy="37357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691460" y="526769"/>
                <a:ext cx="3584096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Genome Compression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DA26092-9A57-4C05-AE31-D7BC0D2150CA}"/>
                  </a:ext>
                </a:extLst>
              </p:cNvPr>
              <p:cNvSpPr txBox="1"/>
              <p:nvPr/>
            </p:nvSpPr>
            <p:spPr>
              <a:xfrm>
                <a:off x="4841630" y="540348"/>
                <a:ext cx="3990259" cy="360000"/>
              </a:xfrm>
              <a:prstGeom prst="rightArrow">
                <a:avLst>
                  <a:gd name="adj1" fmla="val 57233"/>
                  <a:gd name="adj2" fmla="val 50000"/>
                </a:avLst>
              </a:prstGeom>
              <a:gradFill>
                <a:gsLst>
                  <a:gs pos="0">
                    <a:srgbClr val="615C56">
                      <a:alpha val="0"/>
                    </a:srgbClr>
                  </a:gs>
                  <a:gs pos="100000">
                    <a:srgbClr val="6274D8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200" b="1"/>
                </a:lvl1pPr>
              </a:lstStyle>
              <a:p>
                <a:r>
                  <a:rPr lang="en-GB"/>
                  <a:t>Genome Compression v.2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246897" y="2005701"/>
              <a:ext cx="4329715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7067884" y="3053141"/>
              <a:ext cx="2935401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84723" y="2726369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3149917" y="3824619"/>
            <a:ext cx="5927986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</p:spTree>
    <p:extLst>
      <p:ext uri="{BB962C8B-B14F-4D97-AF65-F5344CB8AC3E}">
        <p14:creationId xmlns:p14="http://schemas.microsoft.com/office/powerpoint/2010/main" val="119016720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14460</TotalTime>
  <Words>235</Words>
  <Application>Microsoft Macintosh PowerPoint</Application>
  <PresentationFormat>Widescreen</PresentationFormat>
  <Paragraphs>77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Corbel</vt:lpstr>
      <vt:lpstr>Depth</vt:lpstr>
      <vt:lpstr>5-Year Planning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259</cp:revision>
  <dcterms:created xsi:type="dcterms:W3CDTF">2018-01-20T11:00:54Z</dcterms:created>
  <dcterms:modified xsi:type="dcterms:W3CDTF">2020-10-23T15:05:42Z</dcterms:modified>
</cp:coreProperties>
</file>