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89" r:id="rId2"/>
    <p:sldId id="39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5652"/>
    <a:srgbClr val="0156A6"/>
    <a:srgbClr val="EAEAEA"/>
    <a:srgbClr val="A3ACE5"/>
    <a:srgbClr val="6172D3"/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12" autoAdjust="0"/>
    <p:restoredTop sz="96400" autoAdjust="0"/>
  </p:normalViewPr>
  <p:slideViewPr>
    <p:cSldViewPr snapToGrid="0">
      <p:cViewPr varScale="1">
        <p:scale>
          <a:sx n="254" d="100"/>
          <a:sy n="254" d="100"/>
        </p:scale>
        <p:origin x="720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03/07/2020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79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182916" y="128482"/>
            <a:ext cx="10946938" cy="6577838"/>
            <a:chOff x="1182916" y="128482"/>
            <a:chExt cx="10946938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6753" y="128482"/>
              <a:ext cx="608494" cy="6577838"/>
              <a:chOff x="3405641" y="128482"/>
              <a:chExt cx="608494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5641" y="128482"/>
                <a:ext cx="60849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b="1" dirty="0"/>
                  <a:t>2020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1510" y="128482"/>
              <a:ext cx="608174" cy="6577838"/>
              <a:chOff x="4993132" y="128482"/>
              <a:chExt cx="608174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3132" y="128482"/>
                <a:ext cx="60817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b="1" dirty="0"/>
                  <a:t>2021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5947" y="131049"/>
              <a:ext cx="605288" cy="6575271"/>
              <a:chOff x="6574702" y="131049"/>
              <a:chExt cx="605288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74702" y="131049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b="1" dirty="0"/>
                  <a:t>2022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9" y="131049"/>
              <a:ext cx="599837" cy="6575271"/>
              <a:chOff x="8156240" y="131049"/>
              <a:chExt cx="599837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40" y="131049"/>
                <a:ext cx="59983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b="1" dirty="0"/>
                  <a:t>2023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43600" y="131049"/>
              <a:ext cx="616188" cy="6575271"/>
              <a:chOff x="9723269" y="131049"/>
              <a:chExt cx="61618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39593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723269" y="131049"/>
                <a:ext cx="6161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b="1" dirty="0"/>
                  <a:t>2024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9EA77C2-F20B-4ABC-888E-E065E8DA1F26}"/>
                </a:ext>
              </a:extLst>
            </p:cNvPr>
            <p:cNvGrpSpPr/>
            <p:nvPr/>
          </p:nvGrpSpPr>
          <p:grpSpPr>
            <a:xfrm>
              <a:off x="11142089" y="128482"/>
              <a:ext cx="987765" cy="6577838"/>
              <a:chOff x="11142089" y="128482"/>
              <a:chExt cx="987765" cy="6577838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D18024A-44CC-4A2B-9F18-31FD1A0FB4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35972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1E803F3-91F1-47C2-ACAA-AAC94A78A719}"/>
                  </a:ext>
                </a:extLst>
              </p:cNvPr>
              <p:cNvSpPr txBox="1"/>
              <p:nvPr/>
            </p:nvSpPr>
            <p:spPr>
              <a:xfrm>
                <a:off x="11142089" y="128482"/>
                <a:ext cx="987765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b="1" dirty="0"/>
                  <a:t>Jan 2025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22645" y="128482"/>
              <a:ext cx="1011809" cy="6577838"/>
              <a:chOff x="1622645" y="128482"/>
              <a:chExt cx="1011809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22645" y="128482"/>
                <a:ext cx="101180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b="1" dirty="0"/>
                  <a:t>Jan 2019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10606011" cy="200051"/>
              <a:chOff x="1187851" y="456142"/>
              <a:chExt cx="10606011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322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129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882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1121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4824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867981E7-A3C1-41AC-B389-DE531F198F23}"/>
                  </a:ext>
                </a:extLst>
              </p:cNvPr>
              <p:cNvSpPr txBox="1"/>
              <p:nvPr/>
            </p:nvSpPr>
            <p:spPr>
              <a:xfrm>
                <a:off x="9883246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428957F-FB8F-4332-9230-4EF0C3347095}"/>
                  </a:ext>
                </a:extLst>
              </p:cNvPr>
              <p:cNvSpPr txBox="1"/>
              <p:nvPr/>
            </p:nvSpPr>
            <p:spPr>
              <a:xfrm>
                <a:off x="1147807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61532" y="456142"/>
                <a:ext cx="30777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130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5031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131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6927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132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9115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4216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4508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0150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499812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6517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3BB12E1-8813-4C39-BB0D-A0C29FC29A78}"/>
                  </a:ext>
                </a:extLst>
              </p:cNvPr>
              <p:cNvSpPr txBox="1"/>
              <p:nvPr/>
            </p:nvSpPr>
            <p:spPr>
              <a:xfrm>
                <a:off x="8691529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3335F910-3609-415A-B226-38A79FFC9145}"/>
                  </a:ext>
                </a:extLst>
              </p:cNvPr>
              <p:cNvSpPr txBox="1"/>
              <p:nvPr/>
            </p:nvSpPr>
            <p:spPr>
              <a:xfrm>
                <a:off x="9088234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72265E76-CE0C-4F5C-B1F7-81C96C6B8560}"/>
                  </a:ext>
                </a:extLst>
              </p:cNvPr>
              <p:cNvSpPr txBox="1"/>
              <p:nvPr/>
            </p:nvSpPr>
            <p:spPr>
              <a:xfrm>
                <a:off x="948333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5943AB8-E222-4832-BEAC-C1C6D49FD21E}"/>
                  </a:ext>
                </a:extLst>
              </p:cNvPr>
              <p:cNvSpPr txBox="1"/>
              <p:nvPr/>
            </p:nvSpPr>
            <p:spPr>
              <a:xfrm>
                <a:off x="1027834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48A921F9-E7D1-41CA-A604-19F6A4686CD9}"/>
                  </a:ext>
                </a:extLst>
              </p:cNvPr>
              <p:cNvSpPr txBox="1"/>
              <p:nvPr/>
            </p:nvSpPr>
            <p:spPr>
              <a:xfrm>
                <a:off x="10679860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CD12B5F6-969C-4273-A374-A3582FBB76BF}"/>
                  </a:ext>
                </a:extLst>
              </p:cNvPr>
              <p:cNvSpPr txBox="1"/>
              <p:nvPr/>
            </p:nvSpPr>
            <p:spPr>
              <a:xfrm>
                <a:off x="11074961" y="456142"/>
                <a:ext cx="31738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1215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125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3111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126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1418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127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3314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128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US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26347" y="825454"/>
            <a:ext cx="11862479" cy="5942882"/>
            <a:chOff x="26347" y="503256"/>
            <a:chExt cx="11862479" cy="626508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3635027" y="503256"/>
              <a:ext cx="465486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US" sz="1200" dirty="0"/>
                <a:t>VVC Extensions (Machine Learning)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946646" y="1520188"/>
              <a:ext cx="1942180" cy="1308046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5685906" y="145488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MIV v</a:t>
              </a:r>
              <a:r>
                <a:rPr lang="en-US"/>
                <a:t>.2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38963" y="2749012"/>
              <a:ext cx="4316081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1696910" y="4515167"/>
              <a:ext cx="6253530" cy="367097"/>
              <a:chOff x="2855834" y="4085434"/>
              <a:chExt cx="6253530" cy="36709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7077267" y="4092531"/>
                <a:ext cx="2032097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US" sz="1200" dirty="0"/>
                  <a:t>Scene Description v.2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855834" y="4085434"/>
                <a:ext cx="434408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US" sz="1200" dirty="0"/>
                  <a:t>Scene Description</a:t>
                </a: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6347" y="511673"/>
              <a:ext cx="4519165" cy="360000"/>
            </a:xfrm>
            <a:prstGeom prst="rightArrow">
              <a:avLst>
                <a:gd name="adj1" fmla="val 58652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Versatile Video Coding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454881"/>
              <a:ext cx="5547895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2241829" y="3053141"/>
              <a:ext cx="5389455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1568676" y="836533"/>
              <a:ext cx="2623377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1155984" y="1130958"/>
              <a:ext cx="3391448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1086619" y="5223561"/>
              <a:ext cx="3543272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PCC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1937980" y="6408336"/>
              <a:ext cx="414371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Genome Annotation Compression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45DF877-EEDF-4EEE-AF4B-D7552B0F8387}"/>
                </a:ext>
              </a:extLst>
            </p:cNvPr>
            <p:cNvGrpSpPr/>
            <p:nvPr/>
          </p:nvGrpSpPr>
          <p:grpSpPr>
            <a:xfrm>
              <a:off x="532536" y="2236649"/>
              <a:ext cx="7377973" cy="360000"/>
              <a:chOff x="1691460" y="2463117"/>
              <a:chExt cx="7377973" cy="360000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FB8998D-A96F-462E-99C3-05C6D5A1B856}"/>
                  </a:ext>
                </a:extLst>
              </p:cNvPr>
              <p:cNvSpPr txBox="1"/>
              <p:nvPr/>
            </p:nvSpPr>
            <p:spPr>
              <a:xfrm>
                <a:off x="5586838" y="2470563"/>
                <a:ext cx="3482595" cy="345109"/>
              </a:xfrm>
              <a:prstGeom prst="rightArrow">
                <a:avLst>
                  <a:gd name="adj1" fmla="val 54721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FF9191"/>
                  </a:gs>
                </a:gsLst>
                <a:lin ang="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 i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dirty="0"/>
                  <a:t>Geometry PCC v.2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5732923-E569-477C-BCC3-96665F60509B}"/>
                  </a:ext>
                </a:extLst>
              </p:cNvPr>
              <p:cNvSpPr txBox="1"/>
              <p:nvPr/>
            </p:nvSpPr>
            <p:spPr>
              <a:xfrm>
                <a:off x="1691460" y="2463117"/>
                <a:ext cx="4344091" cy="360000"/>
              </a:xfrm>
              <a:prstGeom prst="rightArrow">
                <a:avLst>
                  <a:gd name="adj1" fmla="val 60492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D01900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US" dirty="0"/>
                  <a:t>Geometry Point Cloud Compression (G-PCC) </a:t>
                </a: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552BF3B-8DE4-4582-81D7-C71CB6CE9126}"/>
                </a:ext>
              </a:extLst>
            </p:cNvPr>
            <p:cNvSpPr txBox="1"/>
            <p:nvPr/>
          </p:nvSpPr>
          <p:spPr>
            <a:xfrm>
              <a:off x="338592" y="5509167"/>
              <a:ext cx="2962155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CMAF v.2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6BA9591-CE6C-4A66-A1EA-06E8D0098681}"/>
                </a:ext>
              </a:extLst>
            </p:cNvPr>
            <p:cNvSpPr txBox="1"/>
            <p:nvPr/>
          </p:nvSpPr>
          <p:spPr>
            <a:xfrm>
              <a:off x="881676" y="2604491"/>
              <a:ext cx="3310375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 err="1"/>
                <a:t>Colour</a:t>
              </a:r>
              <a:r>
                <a:rPr lang="en-US" dirty="0"/>
                <a:t> Support in Open Font Format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1507184" y="5785290"/>
              <a:ext cx="377861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4010205" y="1730553"/>
              <a:ext cx="3246070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Dynamic Mesh Compression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19BD238-4452-47EF-AAE0-9797B5C042A8}"/>
                </a:ext>
              </a:extLst>
            </p:cNvPr>
            <p:cNvGrpSpPr/>
            <p:nvPr/>
          </p:nvGrpSpPr>
          <p:grpSpPr>
            <a:xfrm>
              <a:off x="973480" y="4100982"/>
              <a:ext cx="5038787" cy="360000"/>
              <a:chOff x="2132404" y="5055975"/>
              <a:chExt cx="4982563" cy="360000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7F39934-759F-49DA-8870-5C4A00AB96B2}"/>
                  </a:ext>
                </a:extLst>
              </p:cNvPr>
              <p:cNvSpPr txBox="1"/>
              <p:nvPr/>
            </p:nvSpPr>
            <p:spPr>
              <a:xfrm>
                <a:off x="5953483" y="5055975"/>
                <a:ext cx="1161484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US" sz="1200" dirty="0"/>
                  <a:t>OMAF v.3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132404" y="5055975"/>
                <a:ext cx="4008918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US" sz="1200" dirty="0"/>
                  <a:t>OMAF v.2</a:t>
                </a:r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2856322" y="4896786"/>
              <a:ext cx="315595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561662" y="5370468"/>
              <a:ext cx="2327164" cy="1308046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</a:t>
              </a:r>
              <a:b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B34CD8E-8449-4EF9-BC2C-4707D60FE0ED}"/>
                </a:ext>
              </a:extLst>
            </p:cNvPr>
            <p:cNvGrpSpPr/>
            <p:nvPr/>
          </p:nvGrpSpPr>
          <p:grpSpPr>
            <a:xfrm>
              <a:off x="549087" y="3701809"/>
              <a:ext cx="5463175" cy="373468"/>
              <a:chOff x="1708011" y="5420892"/>
              <a:chExt cx="5406957" cy="373468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1708011" y="5420892"/>
                <a:ext cx="3310226" cy="354607"/>
              </a:xfrm>
              <a:prstGeom prst="rightArrow">
                <a:avLst>
                  <a:gd name="adj1" fmla="val 61188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US" sz="1200" dirty="0"/>
                  <a:t>Network-Based Media Processing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433CB3F-4689-4423-A7CE-D41DB9ABA9D6}"/>
                  </a:ext>
                </a:extLst>
              </p:cNvPr>
              <p:cNvSpPr txBox="1"/>
              <p:nvPr/>
            </p:nvSpPr>
            <p:spPr>
              <a:xfrm>
                <a:off x="4934922" y="5439753"/>
                <a:ext cx="2180046" cy="354607"/>
              </a:xfrm>
              <a:prstGeom prst="rightArrow">
                <a:avLst>
                  <a:gd name="adj1" fmla="val 61188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US" sz="1200" dirty="0"/>
                  <a:t>NBMP v.2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A61075F-5FFA-4435-9029-F498EF33BBC4}"/>
                </a:ext>
              </a:extLst>
            </p:cNvPr>
            <p:cNvGrpSpPr/>
            <p:nvPr/>
          </p:nvGrpSpPr>
          <p:grpSpPr>
            <a:xfrm>
              <a:off x="2938963" y="3339581"/>
              <a:ext cx="7636253" cy="411756"/>
              <a:chOff x="4097887" y="1820669"/>
              <a:chExt cx="7636253" cy="411756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1519FAC-8B5B-4AFE-985E-7269DB4C57EA}"/>
                  </a:ext>
                </a:extLst>
              </p:cNvPr>
              <p:cNvSpPr txBox="1"/>
              <p:nvPr/>
            </p:nvSpPr>
            <p:spPr>
              <a:xfrm>
                <a:off x="8452579" y="1820669"/>
                <a:ext cx="3281561" cy="411756"/>
              </a:xfrm>
              <a:prstGeom prst="rightArrow">
                <a:avLst>
                  <a:gd name="adj1" fmla="val 50969"/>
                  <a:gd name="adj2" fmla="val 47829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FF9191"/>
                  </a:gs>
                </a:gsLst>
                <a:lin ang="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 i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US" dirty="0"/>
                  <a:t>VCM v</a:t>
                </a:r>
                <a:r>
                  <a:rPr lang="en-US"/>
                  <a:t>.2</a:t>
                </a:r>
                <a:endParaRPr lang="en-US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F5F0901-6AB6-4A6C-8E9C-A8575F63C35E}"/>
                  </a:ext>
                </a:extLst>
              </p:cNvPr>
              <p:cNvSpPr txBox="1"/>
              <p:nvPr/>
            </p:nvSpPr>
            <p:spPr>
              <a:xfrm>
                <a:off x="4097887" y="1820669"/>
                <a:ext cx="5132170" cy="411756"/>
              </a:xfrm>
              <a:prstGeom prst="rightArrow">
                <a:avLst>
                  <a:gd name="adj1" fmla="val 50969"/>
                  <a:gd name="adj2" fmla="val 47829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D01900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US" dirty="0"/>
                  <a:t>Video Coding for Machines</a:t>
                </a: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9413408" y="3822065"/>
              <a:ext cx="2475418" cy="1308046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</a:t>
              </a:r>
              <a:b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</a:b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and Tools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5C4E54B-A8C0-4DCB-8626-94A2186E007E}"/>
                </a:ext>
              </a:extLst>
            </p:cNvPr>
            <p:cNvGrpSpPr/>
            <p:nvPr/>
          </p:nvGrpSpPr>
          <p:grpSpPr>
            <a:xfrm>
              <a:off x="532536" y="6080120"/>
              <a:ext cx="7140429" cy="373579"/>
              <a:chOff x="1691460" y="526769"/>
              <a:chExt cx="7140429" cy="373579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691460" y="526769"/>
                <a:ext cx="3584096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US" dirty="0"/>
                  <a:t>Genome Compression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DA26092-9A57-4C05-AE31-D7BC0D2150CA}"/>
                  </a:ext>
                </a:extLst>
              </p:cNvPr>
              <p:cNvSpPr txBox="1"/>
              <p:nvPr/>
            </p:nvSpPr>
            <p:spPr>
              <a:xfrm>
                <a:off x="4841630" y="540348"/>
                <a:ext cx="3990259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US" dirty="0"/>
                  <a:t>Genome Compression v.2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246897" y="1750865"/>
              <a:ext cx="4329715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7067884" y="3053141"/>
              <a:ext cx="2935401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US" dirty="0"/>
                <a:t>NNC for Multimedia v.2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016720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10149</TotalTime>
  <Words>177</Words>
  <Application>Microsoft Office PowerPoint</Application>
  <PresentationFormat>Widescreen</PresentationFormat>
  <Paragraphs>67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Corbel</vt:lpstr>
      <vt:lpstr>Depth</vt:lpstr>
      <vt:lpstr>5-Year Planning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Rob Koenen</cp:lastModifiedBy>
  <cp:revision>254</cp:revision>
  <dcterms:created xsi:type="dcterms:W3CDTF">2018-01-20T11:00:54Z</dcterms:created>
  <dcterms:modified xsi:type="dcterms:W3CDTF">2020-07-03T07:16:17Z</dcterms:modified>
</cp:coreProperties>
</file>