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89" r:id="rId12"/>
    <p:sldId id="298" r:id="rId13"/>
    <p:sldId id="302" r:id="rId14"/>
    <p:sldId id="279" r:id="rId15"/>
    <p:sldId id="387" r:id="rId16"/>
    <p:sldId id="388" r:id="rId17"/>
    <p:sldId id="291" r:id="rId18"/>
    <p:sldId id="38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76" autoAdjust="0"/>
    <p:restoredTop sz="96400" autoAdjust="0"/>
  </p:normalViewPr>
  <p:slideViewPr>
    <p:cSldViewPr snapToGrid="0">
      <p:cViewPr varScale="1">
        <p:scale>
          <a:sx n="162" d="100"/>
          <a:sy n="162" d="100"/>
        </p:scale>
        <p:origin x="452" y="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17/01/2020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799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Target: 50% gain in coding efficiency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8174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44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901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151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840971"/>
              </p:ext>
            </p:extLst>
          </p:nvPr>
        </p:nvGraphicFramePr>
        <p:xfrm>
          <a:off x="1152939" y="2667001"/>
          <a:ext cx="10277061" cy="1097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2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45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Source: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>
                          <a:solidFill>
                            <a:schemeClr val="tx1"/>
                          </a:solidFill>
                          <a:effectLst/>
                        </a:rPr>
                        <a:t>Title:</a:t>
                      </a:r>
                      <a:endParaRPr lang="en-GB" sz="2400" noProof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Presentation of MPEG Standardisation Roadmap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875"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kern="1200" noProof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Status: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 defTabSz="914363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Approved, Public</a:t>
                      </a:r>
                      <a:endParaRPr lang="en-GB" sz="2400" b="1" kern="1200" baseline="0" noProof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CODING OF MOVING PICTURES AND AUDIO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11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N18975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Brussels, BE – January 2020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214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Significant Developments Shape MPEG’s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315817"/>
            <a:ext cx="10233800" cy="3861146"/>
          </a:xfrm>
        </p:spPr>
        <p:txBody>
          <a:bodyPr/>
          <a:lstStyle/>
          <a:p>
            <a:r>
              <a:rPr lang="en-GB" dirty="0"/>
              <a:t>The relentless increase of IP-distributed and Mobile media</a:t>
            </a:r>
          </a:p>
          <a:p>
            <a:r>
              <a:rPr lang="en-GB" dirty="0"/>
              <a:t>Higher quality media</a:t>
            </a:r>
          </a:p>
          <a:p>
            <a:r>
              <a:rPr lang="en-GB" dirty="0"/>
              <a:t>More immersion (UHD, VR, AR)</a:t>
            </a:r>
          </a:p>
          <a:p>
            <a:r>
              <a:rPr lang="en-GB" dirty="0"/>
              <a:t>The Internet of Media Things &amp; Wearables</a:t>
            </a:r>
          </a:p>
          <a:p>
            <a:r>
              <a:rPr lang="en-GB" dirty="0"/>
              <a:t>Cloud-based media processing, storage and delivery</a:t>
            </a:r>
          </a:p>
          <a:p>
            <a:r>
              <a:rPr lang="en-GB" dirty="0"/>
              <a:t>New, high-speed networks including fibre and 5G mobile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Planning</a:t>
            </a:r>
            <a:endParaRPr lang="en-NL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01B485D-F4C1-45CA-8BEC-5829D4966C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/>
          <p:cNvCxnSpPr>
            <a:cxnSpLocks/>
          </p:cNvCxnSpPr>
          <p:nvPr/>
        </p:nvCxnSpPr>
        <p:spPr>
          <a:xfrm>
            <a:off x="5292967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D1C54F9-718A-44A5-BDDE-8A6A2DC9D739}"/>
              </a:ext>
            </a:extLst>
          </p:cNvPr>
          <p:cNvCxnSpPr>
            <a:cxnSpLocks/>
          </p:cNvCxnSpPr>
          <p:nvPr/>
        </p:nvCxnSpPr>
        <p:spPr>
          <a:xfrm>
            <a:off x="8457385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D0EEB5D-2484-4889-AF2F-E609AD4D50FC}"/>
              </a:ext>
            </a:extLst>
          </p:cNvPr>
          <p:cNvCxnSpPr>
            <a:cxnSpLocks/>
          </p:cNvCxnSpPr>
          <p:nvPr/>
        </p:nvCxnSpPr>
        <p:spPr>
          <a:xfrm>
            <a:off x="10039592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5A5888-A840-4A56-AF3C-CA09ECE91DC7}"/>
              </a:ext>
            </a:extLst>
          </p:cNvPr>
          <p:cNvCxnSpPr>
            <a:cxnSpLocks/>
          </p:cNvCxnSpPr>
          <p:nvPr/>
        </p:nvCxnSpPr>
        <p:spPr>
          <a:xfrm>
            <a:off x="6875177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1786F98-A168-4D41-ABE0-8C10270213BB}"/>
              </a:ext>
            </a:extLst>
          </p:cNvPr>
          <p:cNvCxnSpPr>
            <a:cxnSpLocks/>
          </p:cNvCxnSpPr>
          <p:nvPr/>
        </p:nvCxnSpPr>
        <p:spPr>
          <a:xfrm>
            <a:off x="371075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FBF6AC4-58BE-4CBB-AEF8-EDE31816F585}"/>
              </a:ext>
            </a:extLst>
          </p:cNvPr>
          <p:cNvCxnSpPr>
            <a:cxnSpLocks/>
          </p:cNvCxnSpPr>
          <p:nvPr/>
        </p:nvCxnSpPr>
        <p:spPr>
          <a:xfrm>
            <a:off x="212854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9701869" y="2951076"/>
            <a:ext cx="1942180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4982400" y="2710277"/>
            <a:ext cx="2849609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6 DoF Video Extensions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1677" y="128482"/>
            <a:ext cx="996422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82401" y="128482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938963" y="3775592"/>
            <a:ext cx="4316081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DoF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6897" y="3136066"/>
            <a:ext cx="4329715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 (V-PCC)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558697" y="131049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2022</a:t>
            </a:r>
            <a:endParaRPr lang="en-US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B416CB-4D88-45C5-BDB6-C81EE61BBCB5}"/>
              </a:ext>
            </a:extLst>
          </p:cNvPr>
          <p:cNvGrpSpPr/>
          <p:nvPr/>
        </p:nvGrpSpPr>
        <p:grpSpPr>
          <a:xfrm>
            <a:off x="1696911" y="4228746"/>
            <a:ext cx="6253530" cy="367097"/>
            <a:chOff x="2855835" y="4085434"/>
            <a:chExt cx="6253530" cy="36709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6D1F028-3695-4674-9A38-D0CC8AA9CEDE}"/>
                </a:ext>
              </a:extLst>
            </p:cNvPr>
            <p:cNvSpPr txBox="1"/>
            <p:nvPr/>
          </p:nvSpPr>
          <p:spPr>
            <a:xfrm>
              <a:off x="6876285" y="4092531"/>
              <a:ext cx="2233080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Scene Description v.2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855835" y="4085434"/>
              <a:ext cx="4238916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Scene Description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65441" y="2416577"/>
            <a:ext cx="4329717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163168" y="131049"/>
            <a:ext cx="70881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2023</a:t>
            </a:r>
            <a:endParaRPr lang="en-US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574394" y="2754808"/>
            <a:ext cx="4710957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 (MPEG Immersive Video)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C19E6C-1598-4C83-A3E9-D068AE66778F}"/>
              </a:ext>
            </a:extLst>
          </p:cNvPr>
          <p:cNvSpPr txBox="1"/>
          <p:nvPr/>
        </p:nvSpPr>
        <p:spPr>
          <a:xfrm>
            <a:off x="1976280" y="1196683"/>
            <a:ext cx="4417600" cy="380965"/>
          </a:xfrm>
          <a:prstGeom prst="rightArrow">
            <a:avLst>
              <a:gd name="adj1" fmla="val 55129"/>
              <a:gd name="adj2" fmla="val 5215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Neural Network Compression for Multimedia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57CF918-F15D-444D-9136-046D3FA32274}"/>
              </a:ext>
            </a:extLst>
          </p:cNvPr>
          <p:cNvSpPr txBox="1"/>
          <p:nvPr/>
        </p:nvSpPr>
        <p:spPr>
          <a:xfrm>
            <a:off x="1568676" y="1804803"/>
            <a:ext cx="2623377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Essential Video Coding (MPEG-5)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4C1E02-F49C-460B-AD3B-AF59AACEBED2}"/>
              </a:ext>
            </a:extLst>
          </p:cNvPr>
          <p:cNvSpPr txBox="1"/>
          <p:nvPr/>
        </p:nvSpPr>
        <p:spPr>
          <a:xfrm>
            <a:off x="1155984" y="2117846"/>
            <a:ext cx="3391448" cy="360000"/>
          </a:xfrm>
          <a:prstGeom prst="rightArrow">
            <a:avLst>
              <a:gd name="adj1" fmla="val 57904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Low Complexity Enhancement Video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1086618" y="4913240"/>
            <a:ext cx="3707941" cy="331469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4C4850-CD38-4345-B697-6837287078FD}"/>
              </a:ext>
            </a:extLst>
          </p:cNvPr>
          <p:cNvSpPr txBox="1"/>
          <p:nvPr/>
        </p:nvSpPr>
        <p:spPr>
          <a:xfrm>
            <a:off x="1937980" y="838242"/>
            <a:ext cx="4143714" cy="360000"/>
          </a:xfrm>
          <a:prstGeom prst="rightArrow">
            <a:avLst>
              <a:gd name="adj1" fmla="val 57233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6274D8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Genome Annotation Compression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5DF877-EEDF-4EEE-AF4B-D7552B0F8387}"/>
              </a:ext>
            </a:extLst>
          </p:cNvPr>
          <p:cNvGrpSpPr/>
          <p:nvPr/>
        </p:nvGrpSpPr>
        <p:grpSpPr>
          <a:xfrm>
            <a:off x="532536" y="3462448"/>
            <a:ext cx="7377973" cy="360001"/>
            <a:chOff x="1691460" y="3462448"/>
            <a:chExt cx="7377973" cy="36000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5732923-E569-477C-BCC3-96665F60509B}"/>
                </a:ext>
              </a:extLst>
            </p:cNvPr>
            <p:cNvSpPr txBox="1"/>
            <p:nvPr/>
          </p:nvSpPr>
          <p:spPr>
            <a:xfrm>
              <a:off x="1691460" y="3462449"/>
              <a:ext cx="4344091" cy="360000"/>
            </a:xfrm>
            <a:prstGeom prst="rightArrow">
              <a:avLst>
                <a:gd name="adj1" fmla="val 60492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Geometry Point Cloud Compression (G-PCC)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5586838" y="3462448"/>
              <a:ext cx="3482595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US" dirty="0"/>
                <a:t>Geometry PCC v.2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552BF3B-8DE4-4582-81D7-C71CB6CE9126}"/>
              </a:ext>
            </a:extLst>
          </p:cNvPr>
          <p:cNvSpPr txBox="1"/>
          <p:nvPr/>
        </p:nvSpPr>
        <p:spPr>
          <a:xfrm>
            <a:off x="1143859" y="5890440"/>
            <a:ext cx="2156888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CMAF v.2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9708232" y="131049"/>
            <a:ext cx="61618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2024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6BA9591-CE6C-4A66-A1EA-06E8D0098681}"/>
              </a:ext>
            </a:extLst>
          </p:cNvPr>
          <p:cNvSpPr txBox="1"/>
          <p:nvPr/>
        </p:nvSpPr>
        <p:spPr>
          <a:xfrm>
            <a:off x="881676" y="1447915"/>
            <a:ext cx="3315238" cy="348167"/>
          </a:xfrm>
          <a:prstGeom prst="rightArrow">
            <a:avLst>
              <a:gd name="adj1" fmla="val 55318"/>
              <a:gd name="adj2" fmla="val 60002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 err="1"/>
              <a:t>Colour</a:t>
            </a:r>
            <a:r>
              <a:rPr lang="en-US" dirty="0"/>
              <a:t> Support in Open Font Format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CA79DC9-238D-42B0-B026-7C88954F62BC}"/>
              </a:ext>
            </a:extLst>
          </p:cNvPr>
          <p:cNvSpPr txBox="1"/>
          <p:nvPr/>
        </p:nvSpPr>
        <p:spPr>
          <a:xfrm>
            <a:off x="1507184" y="6245194"/>
            <a:ext cx="3778614" cy="360000"/>
          </a:xfrm>
          <a:prstGeom prst="rightArrow">
            <a:avLst>
              <a:gd name="adj1" fmla="val 54618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Partial File Format v.2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6030D51-3357-4735-943D-3213D203B034}"/>
              </a:ext>
            </a:extLst>
          </p:cNvPr>
          <p:cNvSpPr txBox="1"/>
          <p:nvPr/>
        </p:nvSpPr>
        <p:spPr>
          <a:xfrm>
            <a:off x="3859313" y="3022025"/>
            <a:ext cx="3396962" cy="378995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Dynamic Mesh Compression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9BD238-4452-47EF-AAE0-9797B5C042A8}"/>
              </a:ext>
            </a:extLst>
          </p:cNvPr>
          <p:cNvGrpSpPr/>
          <p:nvPr/>
        </p:nvGrpSpPr>
        <p:grpSpPr>
          <a:xfrm>
            <a:off x="973480" y="5199287"/>
            <a:ext cx="4982563" cy="360000"/>
            <a:chOff x="2132404" y="5055975"/>
            <a:chExt cx="4982563" cy="36000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7F39934-759F-49DA-8870-5C4A00AB96B2}"/>
                </a:ext>
              </a:extLst>
            </p:cNvPr>
            <p:cNvSpPr txBox="1"/>
            <p:nvPr/>
          </p:nvSpPr>
          <p:spPr>
            <a:xfrm>
              <a:off x="5133342" y="5055975"/>
              <a:ext cx="1981625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OMAF v.3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132404" y="5055975"/>
              <a:ext cx="3510549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OMAF v.2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8CE86551-98AB-4711-8E04-DEEA31D9F0A9}"/>
              </a:ext>
            </a:extLst>
          </p:cNvPr>
          <p:cNvSpPr txBox="1"/>
          <p:nvPr/>
        </p:nvSpPr>
        <p:spPr>
          <a:xfrm>
            <a:off x="2856322" y="4588362"/>
            <a:ext cx="3079505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Video Decoding  Interface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B61FFD1-8AF1-4C3B-AB61-BA8DBBBA2115}"/>
              </a:ext>
            </a:extLst>
          </p:cNvPr>
          <p:cNvSpPr txBox="1"/>
          <p:nvPr/>
        </p:nvSpPr>
        <p:spPr>
          <a:xfrm>
            <a:off x="9509377" y="569302"/>
            <a:ext cx="2327164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Beyond</a:t>
            </a:r>
            <a:b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endParaRPr lang="en-GB" sz="6000" b="1" dirty="0"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B34CD8E-8449-4EF9-BC2C-4707D60FE0ED}"/>
              </a:ext>
            </a:extLst>
          </p:cNvPr>
          <p:cNvGrpSpPr/>
          <p:nvPr/>
        </p:nvGrpSpPr>
        <p:grpSpPr>
          <a:xfrm>
            <a:off x="549087" y="5564204"/>
            <a:ext cx="5406957" cy="373468"/>
            <a:chOff x="1708011" y="5420892"/>
            <a:chExt cx="5406957" cy="373468"/>
          </a:xfrm>
        </p:grpSpPr>
        <p:sp>
          <p:nvSpPr>
            <p:cNvPr id="48" name="TextBox 47"/>
            <p:cNvSpPr txBox="1"/>
            <p:nvPr/>
          </p:nvSpPr>
          <p:spPr>
            <a:xfrm>
              <a:off x="1708011" y="5420892"/>
              <a:ext cx="3310226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Network-Based Media Processing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4934922" y="5439753"/>
              <a:ext cx="2180046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NBMP v.2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A61075F-5FFA-4435-9029-F498EF33BBC4}"/>
              </a:ext>
            </a:extLst>
          </p:cNvPr>
          <p:cNvGrpSpPr/>
          <p:nvPr/>
        </p:nvGrpSpPr>
        <p:grpSpPr>
          <a:xfrm>
            <a:off x="2938963" y="1880396"/>
            <a:ext cx="7636253" cy="411756"/>
            <a:chOff x="4097887" y="1820669"/>
            <a:chExt cx="7636253" cy="411756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1519FAC-8B5B-4AFE-985E-7269DB4C57EA}"/>
                </a:ext>
              </a:extLst>
            </p:cNvPr>
            <p:cNvSpPr txBox="1"/>
            <p:nvPr/>
          </p:nvSpPr>
          <p:spPr>
            <a:xfrm>
              <a:off x="8452579" y="1820669"/>
              <a:ext cx="3281561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US" dirty="0"/>
                <a:t>VCM v</a:t>
              </a:r>
              <a:r>
                <a:rPr lang="en-US"/>
                <a:t>.2</a:t>
              </a:r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5F0901-6AB6-4A6C-8E9C-A8575F63C35E}"/>
                </a:ext>
              </a:extLst>
            </p:cNvPr>
            <p:cNvSpPr txBox="1"/>
            <p:nvPr/>
          </p:nvSpPr>
          <p:spPr>
            <a:xfrm>
              <a:off x="4097887" y="1820669"/>
              <a:ext cx="51321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Video Coding for Machines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40D19399-7260-4B02-A87C-41EAEE11FCD2}"/>
              </a:ext>
            </a:extLst>
          </p:cNvPr>
          <p:cNvSpPr txBox="1"/>
          <p:nvPr/>
        </p:nvSpPr>
        <p:spPr>
          <a:xfrm>
            <a:off x="9435250" y="5332850"/>
            <a:ext cx="247541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  <a:t>Systems </a:t>
            </a:r>
            <a:b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</a:b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  <a:t>and Tools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5C4E54B-A8C0-4DCB-8626-94A2186E007E}"/>
              </a:ext>
            </a:extLst>
          </p:cNvPr>
          <p:cNvGrpSpPr/>
          <p:nvPr/>
        </p:nvGrpSpPr>
        <p:grpSpPr>
          <a:xfrm>
            <a:off x="532536" y="526769"/>
            <a:ext cx="6628281" cy="373579"/>
            <a:chOff x="1691460" y="526769"/>
            <a:chExt cx="6628281" cy="373579"/>
          </a:xfrm>
        </p:grpSpPr>
        <p:sp>
          <p:nvSpPr>
            <p:cNvPr id="45" name="TextBox 44"/>
            <p:cNvSpPr txBox="1"/>
            <p:nvPr/>
          </p:nvSpPr>
          <p:spPr>
            <a:xfrm>
              <a:off x="1691460" y="526769"/>
              <a:ext cx="1733997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Genome Compression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2869384" y="540348"/>
              <a:ext cx="5450357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Genome Compression v.2</a:t>
              </a:r>
            </a:p>
          </p:txBody>
        </p:sp>
      </p:grp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D18024A-44CC-4A2B-9F18-31FD1A0FB4DB}"/>
              </a:ext>
            </a:extLst>
          </p:cNvPr>
          <p:cNvCxnSpPr>
            <a:cxnSpLocks/>
          </p:cNvCxnSpPr>
          <p:nvPr/>
        </p:nvCxnSpPr>
        <p:spPr>
          <a:xfrm>
            <a:off x="1163597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D1E803F3-91F1-47C2-ACAA-AAC94A78A719}"/>
              </a:ext>
            </a:extLst>
          </p:cNvPr>
          <p:cNvSpPr txBox="1"/>
          <p:nvPr/>
        </p:nvSpPr>
        <p:spPr>
          <a:xfrm>
            <a:off x="11142088" y="128482"/>
            <a:ext cx="98776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2025</a:t>
            </a:r>
          </a:p>
        </p:txBody>
      </p:sp>
    </p:spTree>
    <p:extLst>
      <p:ext uri="{BB962C8B-B14F-4D97-AF65-F5344CB8AC3E}">
        <p14:creationId xmlns:p14="http://schemas.microsoft.com/office/powerpoint/2010/main" val="296034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61" grpId="0" animBg="1"/>
      <p:bldP spid="30" grpId="0" animBg="1"/>
      <p:bldP spid="22" grpId="0" animBg="1"/>
      <p:bldP spid="24" grpId="0" animBg="1"/>
      <p:bldP spid="37" grpId="0" animBg="1"/>
      <p:bldP spid="47" grpId="0" animBg="1"/>
      <p:bldP spid="56" grpId="0" animBg="1"/>
      <p:bldP spid="57" grpId="0" animBg="1"/>
      <p:bldP spid="60" grpId="0" animBg="1"/>
      <p:bldP spid="36" grpId="0" animBg="1"/>
      <p:bldP spid="63" grpId="0" animBg="1"/>
      <p:bldP spid="62" grpId="0" animBg="1"/>
      <p:bldP spid="68" grpId="0" animBg="1"/>
      <p:bldP spid="69" grpId="0" animBg="1"/>
      <p:bldP spid="67" grpId="0" animBg="1"/>
      <p:bldP spid="44" grpId="0"/>
      <p:bldP spid="5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1825625"/>
            <a:ext cx="10233800" cy="45830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4000" b="1" dirty="0">
                <a:solidFill>
                  <a:schemeClr val="accent3"/>
                </a:solidFill>
              </a:rPr>
              <a:t>Coded </a:t>
            </a:r>
            <a:r>
              <a:rPr lang="en-US" sz="4000" b="1" dirty="0">
                <a:solidFill>
                  <a:schemeClr val="accent3"/>
                </a:solidFill>
              </a:rPr>
              <a:t>Representation of Immersive Media</a:t>
            </a:r>
          </a:p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Architectures for Immersive Media (Technical Report)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Omnidirectional </a:t>
            </a:r>
            <a:r>
              <a:rPr lang="en-GB" dirty="0" err="1">
                <a:solidFill>
                  <a:schemeClr val="accent2"/>
                </a:solidFill>
              </a:rPr>
              <a:t>MediA</a:t>
            </a:r>
            <a:r>
              <a:rPr lang="en-GB" dirty="0">
                <a:solidFill>
                  <a:schemeClr val="accent2"/>
                </a:solidFill>
              </a:rPr>
              <a:t> Format (OMAF)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Versatile Video Coding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Immersive Audio</a:t>
            </a:r>
            <a:endParaRPr lang="en-US" dirty="0">
              <a:solidFill>
                <a:schemeClr val="accent2"/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accent2"/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MPEG Immersive Video (</a:t>
            </a:r>
            <a:r>
              <a:rPr lang="en-GB" i="1" dirty="0"/>
              <a:t>working title</a:t>
            </a:r>
            <a:r>
              <a:rPr lang="en-GB" dirty="0"/>
              <a:t>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/>
              <a:t>MPEG-I Scene Descriptions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Versatile Video Codec – Timeline (MPEG-I part 3)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2952046"/>
              </p:ext>
            </p:extLst>
          </p:nvPr>
        </p:nvGraphicFramePr>
        <p:xfrm>
          <a:off x="959708" y="2493936"/>
          <a:ext cx="10217164" cy="34137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553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39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lvl="0" indent="0" algn="l" defTabSz="914400" rtl="0" eaLnBrk="1" fontAlgn="base" latinLnBrk="0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b="0" kern="1200" dirty="0"/>
                        <a:t>Collection of test material</a:t>
                      </a:r>
                      <a:endParaRPr lang="en-US" sz="2800" b="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defTabSz="914400" rtl="0" eaLnBrk="1" fontAlgn="base" latinLnBrk="0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b="0" kern="1200"/>
                        <a:t>Jan 2017</a:t>
                      </a:r>
                      <a:endParaRPr lang="en-US" sz="2800" b="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/>
                        <a:t>Final Call for Evidence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Apr 2017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/>
                        <a:t>Assessment of</a:t>
                      </a:r>
                      <a:r>
                        <a:rPr lang="en-GB" sz="2800" kern="1200" baseline="0" dirty="0"/>
                        <a:t> </a:t>
                      </a:r>
                      <a:r>
                        <a:rPr lang="en-GB" sz="2800" kern="1200" dirty="0" err="1"/>
                        <a:t>CfE</a:t>
                      </a:r>
                      <a:r>
                        <a:rPr lang="en-GB" sz="2800" kern="1200" dirty="0"/>
                        <a:t> responses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Jul 2017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/>
                        <a:t>Final Call for Proposals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Oct 2017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/>
                        <a:t>Subjective tests</a:t>
                      </a:r>
                      <a:endParaRPr lang="en-US" sz="2800" kern="120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Apr 2018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/>
                        <a:t>Working Draft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/>
                        <a:t>Apr 2018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64270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/>
                        <a:t>Committee Draft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/>
                        <a:t>Jul 2019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59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lvl="0" indent="0" algn="l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GB" sz="2800" kern="1200" dirty="0"/>
                        <a:t>Delivery of standard (Final Draft International Standard)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lvl="0" indent="0" algn="r" rtl="0" eaLnBrk="1" fontAlgn="base" hangingPunct="1">
                        <a:spcBef>
                          <a:spcPts val="2000"/>
                        </a:spcBef>
                        <a:spcAft>
                          <a:spcPct val="0"/>
                        </a:spcAft>
                        <a:buClr>
                          <a:srgbClr val="6FB7D7"/>
                        </a:buClr>
                        <a:buSzPct val="110000"/>
                        <a:buFont typeface="Wingdings 2" panose="05020102010507070707" pitchFamily="18" charset="2"/>
                        <a:buNone/>
                      </a:pPr>
                      <a:r>
                        <a:rPr lang="en-US" sz="2800" kern="1200" dirty="0"/>
                        <a:t>Jul 2020</a:t>
                      </a:r>
                      <a:endParaRPr lang="en-US" sz="2800" kern="1200" dirty="0">
                        <a:solidFill>
                          <a:srgbClr val="595959"/>
                        </a:solidFill>
                        <a:latin typeface="+mn-lt"/>
                        <a:ea typeface="MS PGothic" pitchFamily="34" charset="-128"/>
                        <a:cs typeface="MS PGothic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389843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6222A7-15DE-4BA4-95FC-080C7E3D8A8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9821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/>
          <p:cNvCxnSpPr>
            <a:cxnSpLocks/>
          </p:cNvCxnSpPr>
          <p:nvPr/>
        </p:nvCxnSpPr>
        <p:spPr>
          <a:xfrm>
            <a:off x="5292967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D1C54F9-718A-44A5-BDDE-8A6A2DC9D739}"/>
              </a:ext>
            </a:extLst>
          </p:cNvPr>
          <p:cNvCxnSpPr>
            <a:cxnSpLocks/>
          </p:cNvCxnSpPr>
          <p:nvPr/>
        </p:nvCxnSpPr>
        <p:spPr>
          <a:xfrm>
            <a:off x="8457385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D0EEB5D-2484-4889-AF2F-E609AD4D50FC}"/>
              </a:ext>
            </a:extLst>
          </p:cNvPr>
          <p:cNvCxnSpPr>
            <a:cxnSpLocks/>
          </p:cNvCxnSpPr>
          <p:nvPr/>
        </p:nvCxnSpPr>
        <p:spPr>
          <a:xfrm>
            <a:off x="10039592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5A5888-A840-4A56-AF3C-CA09ECE91DC7}"/>
              </a:ext>
            </a:extLst>
          </p:cNvPr>
          <p:cNvCxnSpPr>
            <a:cxnSpLocks/>
          </p:cNvCxnSpPr>
          <p:nvPr/>
        </p:nvCxnSpPr>
        <p:spPr>
          <a:xfrm>
            <a:off x="6875177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1786F98-A168-4D41-ABE0-8C10270213BB}"/>
              </a:ext>
            </a:extLst>
          </p:cNvPr>
          <p:cNvCxnSpPr>
            <a:cxnSpLocks/>
          </p:cNvCxnSpPr>
          <p:nvPr/>
        </p:nvCxnSpPr>
        <p:spPr>
          <a:xfrm>
            <a:off x="371075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FBF6AC4-58BE-4CBB-AEF8-EDE31816F585}"/>
              </a:ext>
            </a:extLst>
          </p:cNvPr>
          <p:cNvCxnSpPr>
            <a:cxnSpLocks/>
          </p:cNvCxnSpPr>
          <p:nvPr/>
        </p:nvCxnSpPr>
        <p:spPr>
          <a:xfrm>
            <a:off x="212854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9701869" y="2951076"/>
            <a:ext cx="1942180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1677" y="128482"/>
            <a:ext cx="996422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82401" y="128482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46897" y="3136066"/>
            <a:ext cx="4281931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 (V-PCC)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558697" y="131049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2022</a:t>
            </a:r>
            <a:endParaRPr lang="en-US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696911" y="4228746"/>
            <a:ext cx="4238916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Scene Description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-165441" y="2416577"/>
            <a:ext cx="4329717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163168" y="131049"/>
            <a:ext cx="70881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2023</a:t>
            </a:r>
            <a:endParaRPr lang="en-US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574394" y="2754808"/>
            <a:ext cx="4710957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 (MPEG Immersive Video)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1086618" y="4913240"/>
            <a:ext cx="3707941" cy="331469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5732923-E569-477C-BCC3-96665F60509B}"/>
              </a:ext>
            </a:extLst>
          </p:cNvPr>
          <p:cNvSpPr txBox="1"/>
          <p:nvPr/>
        </p:nvSpPr>
        <p:spPr>
          <a:xfrm>
            <a:off x="532536" y="3462449"/>
            <a:ext cx="4344091" cy="360000"/>
          </a:xfrm>
          <a:prstGeom prst="rightArrow">
            <a:avLst>
              <a:gd name="adj1" fmla="val 60492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US" dirty="0"/>
              <a:t>Geometry Point Cloud Compression (G-PCC) 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9708232" y="131049"/>
            <a:ext cx="61618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2024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9BD238-4452-47EF-AAE0-9797B5C042A8}"/>
              </a:ext>
            </a:extLst>
          </p:cNvPr>
          <p:cNvGrpSpPr/>
          <p:nvPr/>
        </p:nvGrpSpPr>
        <p:grpSpPr>
          <a:xfrm>
            <a:off x="973480" y="5199287"/>
            <a:ext cx="4982563" cy="360000"/>
            <a:chOff x="2132404" y="5055975"/>
            <a:chExt cx="4982563" cy="360000"/>
          </a:xfrm>
        </p:grpSpPr>
        <p:sp>
          <p:nvSpPr>
            <p:cNvPr id="46" name="TextBox 45"/>
            <p:cNvSpPr txBox="1"/>
            <p:nvPr/>
          </p:nvSpPr>
          <p:spPr>
            <a:xfrm>
              <a:off x="2132404" y="5055975"/>
              <a:ext cx="3510549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OMAF v.2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7F39934-759F-49DA-8870-5C4A00AB96B2}"/>
                </a:ext>
              </a:extLst>
            </p:cNvPr>
            <p:cNvSpPr txBox="1"/>
            <p:nvPr/>
          </p:nvSpPr>
          <p:spPr>
            <a:xfrm>
              <a:off x="5133342" y="5055975"/>
              <a:ext cx="1981625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OMAF v.3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8CE86551-98AB-4711-8E04-DEEA31D9F0A9}"/>
              </a:ext>
            </a:extLst>
          </p:cNvPr>
          <p:cNvSpPr txBox="1"/>
          <p:nvPr/>
        </p:nvSpPr>
        <p:spPr>
          <a:xfrm>
            <a:off x="2856322" y="4588362"/>
            <a:ext cx="3079505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Video Decoding  Interface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B34CD8E-8449-4EF9-BC2C-4707D60FE0ED}"/>
              </a:ext>
            </a:extLst>
          </p:cNvPr>
          <p:cNvGrpSpPr/>
          <p:nvPr/>
        </p:nvGrpSpPr>
        <p:grpSpPr>
          <a:xfrm>
            <a:off x="549087" y="5564204"/>
            <a:ext cx="5406957" cy="373468"/>
            <a:chOff x="1708011" y="5420892"/>
            <a:chExt cx="5406957" cy="373468"/>
          </a:xfrm>
        </p:grpSpPr>
        <p:sp>
          <p:nvSpPr>
            <p:cNvPr id="48" name="TextBox 47"/>
            <p:cNvSpPr txBox="1"/>
            <p:nvPr/>
          </p:nvSpPr>
          <p:spPr>
            <a:xfrm>
              <a:off x="1708011" y="5420892"/>
              <a:ext cx="3310226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Network-Based Media Processing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4934922" y="5439753"/>
              <a:ext cx="2180046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NBMP v.2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40D19399-7260-4B02-A87C-41EAEE11FCD2}"/>
              </a:ext>
            </a:extLst>
          </p:cNvPr>
          <p:cNvSpPr txBox="1"/>
          <p:nvPr/>
        </p:nvSpPr>
        <p:spPr>
          <a:xfrm>
            <a:off x="9435250" y="5332850"/>
            <a:ext cx="247541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  <a:t>Systems </a:t>
            </a:r>
            <a:b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</a:b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  <a:t>and Tools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D18024A-44CC-4A2B-9F18-31FD1A0FB4DB}"/>
              </a:ext>
            </a:extLst>
          </p:cNvPr>
          <p:cNvCxnSpPr>
            <a:cxnSpLocks/>
          </p:cNvCxnSpPr>
          <p:nvPr/>
        </p:nvCxnSpPr>
        <p:spPr>
          <a:xfrm>
            <a:off x="1163597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D1E803F3-91F1-47C2-ACAA-AAC94A78A719}"/>
              </a:ext>
            </a:extLst>
          </p:cNvPr>
          <p:cNvSpPr txBox="1"/>
          <p:nvPr/>
        </p:nvSpPr>
        <p:spPr>
          <a:xfrm>
            <a:off x="11142088" y="128482"/>
            <a:ext cx="98776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2025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E1A2943-0ABE-414B-8297-7517DDF98E24}"/>
              </a:ext>
            </a:extLst>
          </p:cNvPr>
          <p:cNvCxnSpPr>
            <a:cxnSpLocks/>
          </p:cNvCxnSpPr>
          <p:nvPr/>
        </p:nvCxnSpPr>
        <p:spPr>
          <a:xfrm>
            <a:off x="6082999" y="2484185"/>
            <a:ext cx="0" cy="4222135"/>
          </a:xfrm>
          <a:prstGeom prst="line">
            <a:avLst/>
          </a:prstGeom>
          <a:ln w="5715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B83194F0-2AFE-44D0-95F7-6BB6032A3046}"/>
              </a:ext>
            </a:extLst>
          </p:cNvPr>
          <p:cNvSpPr/>
          <p:nvPr/>
        </p:nvSpPr>
        <p:spPr>
          <a:xfrm>
            <a:off x="5883073" y="640304"/>
            <a:ext cx="6053050" cy="1895356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MPEG-I Phase 2a</a:t>
            </a:r>
          </a:p>
          <a:p>
            <a:pPr algn="ctr"/>
            <a:r>
              <a:rPr lang="en-GB" sz="4000" b="1" dirty="0">
                <a:solidFill>
                  <a:schemeClr val="bg1"/>
                </a:solidFill>
              </a:rPr>
              <a:t>MPEG Media for 6DoF</a:t>
            </a:r>
          </a:p>
        </p:txBody>
      </p:sp>
    </p:spTree>
    <p:extLst>
      <p:ext uri="{BB962C8B-B14F-4D97-AF65-F5344CB8AC3E}">
        <p14:creationId xmlns:p14="http://schemas.microsoft.com/office/powerpoint/2010/main" val="4107497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/>
          <p:cNvCxnSpPr>
            <a:cxnSpLocks/>
          </p:cNvCxnSpPr>
          <p:nvPr/>
        </p:nvCxnSpPr>
        <p:spPr>
          <a:xfrm>
            <a:off x="5292967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D1C54F9-718A-44A5-BDDE-8A6A2DC9D739}"/>
              </a:ext>
            </a:extLst>
          </p:cNvPr>
          <p:cNvCxnSpPr>
            <a:cxnSpLocks/>
          </p:cNvCxnSpPr>
          <p:nvPr/>
        </p:nvCxnSpPr>
        <p:spPr>
          <a:xfrm>
            <a:off x="8457385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D0EEB5D-2484-4889-AF2F-E609AD4D50FC}"/>
              </a:ext>
            </a:extLst>
          </p:cNvPr>
          <p:cNvCxnSpPr>
            <a:cxnSpLocks/>
          </p:cNvCxnSpPr>
          <p:nvPr/>
        </p:nvCxnSpPr>
        <p:spPr>
          <a:xfrm>
            <a:off x="10039592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5A5888-A840-4A56-AF3C-CA09ECE91DC7}"/>
              </a:ext>
            </a:extLst>
          </p:cNvPr>
          <p:cNvCxnSpPr>
            <a:cxnSpLocks/>
          </p:cNvCxnSpPr>
          <p:nvPr/>
        </p:nvCxnSpPr>
        <p:spPr>
          <a:xfrm>
            <a:off x="6875177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1786F98-A168-4D41-ABE0-8C10270213BB}"/>
              </a:ext>
            </a:extLst>
          </p:cNvPr>
          <p:cNvCxnSpPr>
            <a:cxnSpLocks/>
          </p:cNvCxnSpPr>
          <p:nvPr/>
        </p:nvCxnSpPr>
        <p:spPr>
          <a:xfrm>
            <a:off x="371075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FBF6AC4-58BE-4CBB-AEF8-EDE31816F585}"/>
              </a:ext>
            </a:extLst>
          </p:cNvPr>
          <p:cNvCxnSpPr>
            <a:cxnSpLocks/>
          </p:cNvCxnSpPr>
          <p:nvPr/>
        </p:nvCxnSpPr>
        <p:spPr>
          <a:xfrm>
            <a:off x="212854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9701869" y="2951076"/>
            <a:ext cx="1942180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4982400" y="2710277"/>
            <a:ext cx="2849609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6 DoF Video Extensions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1677" y="128482"/>
            <a:ext cx="996422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82401" y="128482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938963" y="3775592"/>
            <a:ext cx="4316081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DoF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6897" y="3136066"/>
            <a:ext cx="4237120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 (V-PCC)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558697" y="131049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2022</a:t>
            </a:r>
            <a:endParaRPr lang="en-US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B416CB-4D88-45C5-BDB6-C81EE61BBCB5}"/>
              </a:ext>
            </a:extLst>
          </p:cNvPr>
          <p:cNvGrpSpPr/>
          <p:nvPr/>
        </p:nvGrpSpPr>
        <p:grpSpPr>
          <a:xfrm>
            <a:off x="1696911" y="4228746"/>
            <a:ext cx="6253530" cy="367097"/>
            <a:chOff x="2855835" y="4085434"/>
            <a:chExt cx="6253530" cy="36709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6D1F028-3695-4674-9A38-D0CC8AA9CEDE}"/>
                </a:ext>
              </a:extLst>
            </p:cNvPr>
            <p:cNvSpPr txBox="1"/>
            <p:nvPr/>
          </p:nvSpPr>
          <p:spPr>
            <a:xfrm>
              <a:off x="6876285" y="4092531"/>
              <a:ext cx="2233080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Scene Description v.2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855835" y="4085434"/>
              <a:ext cx="4238916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Scene Description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65441" y="2416577"/>
            <a:ext cx="4329717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163168" y="131049"/>
            <a:ext cx="70881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2023</a:t>
            </a:r>
            <a:endParaRPr lang="en-US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574394" y="2754808"/>
            <a:ext cx="4710957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 (MPEG Immersive Video)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1086618" y="4913240"/>
            <a:ext cx="3707941" cy="331469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5DF877-EEDF-4EEE-AF4B-D7552B0F8387}"/>
              </a:ext>
            </a:extLst>
          </p:cNvPr>
          <p:cNvGrpSpPr/>
          <p:nvPr/>
        </p:nvGrpSpPr>
        <p:grpSpPr>
          <a:xfrm>
            <a:off x="532536" y="3462448"/>
            <a:ext cx="7377973" cy="360001"/>
            <a:chOff x="1691460" y="3462448"/>
            <a:chExt cx="7377973" cy="36000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5732923-E569-477C-BCC3-96665F60509B}"/>
                </a:ext>
              </a:extLst>
            </p:cNvPr>
            <p:cNvSpPr txBox="1"/>
            <p:nvPr/>
          </p:nvSpPr>
          <p:spPr>
            <a:xfrm>
              <a:off x="1691460" y="3462449"/>
              <a:ext cx="4344091" cy="360000"/>
            </a:xfrm>
            <a:prstGeom prst="rightArrow">
              <a:avLst>
                <a:gd name="adj1" fmla="val 60492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Geometry Point Cloud Compression (G-PCC)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5586838" y="3462448"/>
              <a:ext cx="3482595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US" dirty="0"/>
                <a:t>Geometry PCC v.2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9708232" y="131049"/>
            <a:ext cx="61618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6030D51-3357-4735-943D-3213D203B034}"/>
              </a:ext>
            </a:extLst>
          </p:cNvPr>
          <p:cNvSpPr txBox="1"/>
          <p:nvPr/>
        </p:nvSpPr>
        <p:spPr>
          <a:xfrm>
            <a:off x="3889149" y="3022025"/>
            <a:ext cx="3367126" cy="378995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Dynamic Mesh Compression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9BD238-4452-47EF-AAE0-9797B5C042A8}"/>
              </a:ext>
            </a:extLst>
          </p:cNvPr>
          <p:cNvGrpSpPr/>
          <p:nvPr/>
        </p:nvGrpSpPr>
        <p:grpSpPr>
          <a:xfrm>
            <a:off x="973480" y="5199287"/>
            <a:ext cx="4982563" cy="360000"/>
            <a:chOff x="2132404" y="5055975"/>
            <a:chExt cx="4982563" cy="360000"/>
          </a:xfrm>
        </p:grpSpPr>
        <p:sp>
          <p:nvSpPr>
            <p:cNvPr id="46" name="TextBox 45"/>
            <p:cNvSpPr txBox="1"/>
            <p:nvPr/>
          </p:nvSpPr>
          <p:spPr>
            <a:xfrm>
              <a:off x="2132404" y="5055975"/>
              <a:ext cx="3510549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OMAF v.2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7F39934-759F-49DA-8870-5C4A00AB96B2}"/>
                </a:ext>
              </a:extLst>
            </p:cNvPr>
            <p:cNvSpPr txBox="1"/>
            <p:nvPr/>
          </p:nvSpPr>
          <p:spPr>
            <a:xfrm>
              <a:off x="5133342" y="5055975"/>
              <a:ext cx="1981625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OMAF v.3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8CE86551-98AB-4711-8E04-DEEA31D9F0A9}"/>
              </a:ext>
            </a:extLst>
          </p:cNvPr>
          <p:cNvSpPr txBox="1"/>
          <p:nvPr/>
        </p:nvSpPr>
        <p:spPr>
          <a:xfrm>
            <a:off x="2856322" y="4588362"/>
            <a:ext cx="3079505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Video Decoding  Interface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B34CD8E-8449-4EF9-BC2C-4707D60FE0ED}"/>
              </a:ext>
            </a:extLst>
          </p:cNvPr>
          <p:cNvGrpSpPr/>
          <p:nvPr/>
        </p:nvGrpSpPr>
        <p:grpSpPr>
          <a:xfrm>
            <a:off x="549087" y="5564204"/>
            <a:ext cx="5406957" cy="373468"/>
            <a:chOff x="1708011" y="5420892"/>
            <a:chExt cx="5406957" cy="373468"/>
          </a:xfrm>
        </p:grpSpPr>
        <p:sp>
          <p:nvSpPr>
            <p:cNvPr id="48" name="TextBox 47"/>
            <p:cNvSpPr txBox="1"/>
            <p:nvPr/>
          </p:nvSpPr>
          <p:spPr>
            <a:xfrm>
              <a:off x="1708011" y="5420892"/>
              <a:ext cx="3310226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Network-Based Media Processing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4934922" y="5439753"/>
              <a:ext cx="2180046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NBMP v.2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40D19399-7260-4B02-A87C-41EAEE11FCD2}"/>
              </a:ext>
            </a:extLst>
          </p:cNvPr>
          <p:cNvSpPr txBox="1"/>
          <p:nvPr/>
        </p:nvSpPr>
        <p:spPr>
          <a:xfrm>
            <a:off x="9435250" y="5332850"/>
            <a:ext cx="247541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  <a:t>Systems </a:t>
            </a:r>
            <a:b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</a:b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  <a:t>and Tools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D18024A-44CC-4A2B-9F18-31FD1A0FB4DB}"/>
              </a:ext>
            </a:extLst>
          </p:cNvPr>
          <p:cNvCxnSpPr>
            <a:cxnSpLocks/>
          </p:cNvCxnSpPr>
          <p:nvPr/>
        </p:nvCxnSpPr>
        <p:spPr>
          <a:xfrm>
            <a:off x="1163597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D1E803F3-91F1-47C2-ACAA-AAC94A78A719}"/>
              </a:ext>
            </a:extLst>
          </p:cNvPr>
          <p:cNvSpPr txBox="1"/>
          <p:nvPr/>
        </p:nvSpPr>
        <p:spPr>
          <a:xfrm>
            <a:off x="11142088" y="128482"/>
            <a:ext cx="98776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2025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1EBCC187-A3D5-41D2-B084-32A48FFC15AE}"/>
              </a:ext>
            </a:extLst>
          </p:cNvPr>
          <p:cNvCxnSpPr>
            <a:cxnSpLocks/>
          </p:cNvCxnSpPr>
          <p:nvPr/>
        </p:nvCxnSpPr>
        <p:spPr>
          <a:xfrm>
            <a:off x="8010398" y="2492034"/>
            <a:ext cx="0" cy="4214286"/>
          </a:xfrm>
          <a:prstGeom prst="line">
            <a:avLst/>
          </a:prstGeom>
          <a:ln w="762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CE65E178-CD29-4DD8-B3C8-60A4A2322291}"/>
              </a:ext>
            </a:extLst>
          </p:cNvPr>
          <p:cNvSpPr/>
          <p:nvPr/>
        </p:nvSpPr>
        <p:spPr>
          <a:xfrm>
            <a:off x="5883073" y="640304"/>
            <a:ext cx="6053050" cy="1895356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MPEG-I Phase 2b</a:t>
            </a:r>
          </a:p>
          <a:p>
            <a:pPr algn="ctr"/>
            <a:r>
              <a:rPr lang="en-GB" sz="4000" b="1" dirty="0">
                <a:solidFill>
                  <a:schemeClr val="bg1"/>
                </a:solidFill>
              </a:rPr>
              <a:t>(tentative)</a:t>
            </a:r>
          </a:p>
        </p:txBody>
      </p:sp>
    </p:spTree>
    <p:extLst>
      <p:ext uri="{BB962C8B-B14F-4D97-AF65-F5344CB8AC3E}">
        <p14:creationId xmlns:p14="http://schemas.microsoft.com/office/powerpoint/2010/main" val="1704567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ADAA6-9747-4A7F-9426-C05333F13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MPEG &amp; 5G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CE2FF1-9319-4405-88B3-7488ABC24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690688"/>
            <a:ext cx="10233800" cy="496127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Viewport-Adaptive Streaming </a:t>
            </a:r>
          </a:p>
          <a:p>
            <a:pPr lvl="1"/>
            <a:r>
              <a:rPr lang="en-GB" dirty="0"/>
              <a:t>Benefits greatly from fast edge response times</a:t>
            </a:r>
          </a:p>
          <a:p>
            <a:pPr lvl="1"/>
            <a:r>
              <a:rPr lang="en-GB" dirty="0"/>
              <a:t>OMAF v.2</a:t>
            </a:r>
          </a:p>
          <a:p>
            <a:r>
              <a:rPr lang="en-GB" dirty="0"/>
              <a:t>Immersive Media Access and Delivery 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Finer granularity access for huge media data volumes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Partial retrieval of partially visible and audible scenes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Fast network responses for immersive and interactive media </a:t>
            </a:r>
          </a:p>
          <a:p>
            <a:r>
              <a:rPr lang="en-GB" dirty="0">
                <a:sym typeface="Wingdings" panose="05000000000000000000" pitchFamily="2" charset="2"/>
              </a:rPr>
              <a:t>Partial (“split”) or Complete Edge Rendering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Do heavy lifting in network, save on processing in mobile devices</a:t>
            </a:r>
          </a:p>
          <a:p>
            <a:pPr lvl="1"/>
            <a:r>
              <a:rPr lang="en-GB" dirty="0"/>
              <a:t>Allowing very </a:t>
            </a:r>
            <a:r>
              <a:rPr lang="en-GB" dirty="0" err="1"/>
              <a:t>sophistated</a:t>
            </a:r>
            <a:r>
              <a:rPr lang="en-GB" dirty="0"/>
              <a:t> media to be consumed with reasonable device power use</a:t>
            </a:r>
          </a:p>
          <a:p>
            <a:pPr lvl="1"/>
            <a:r>
              <a:rPr lang="en-GB" dirty="0"/>
              <a:t>Mixing immersive feeds for real-time communication</a:t>
            </a:r>
          </a:p>
          <a:p>
            <a:r>
              <a:rPr lang="en-GB" dirty="0"/>
              <a:t>Network-Based Media Processing</a:t>
            </a:r>
          </a:p>
          <a:p>
            <a:pPr lvl="1"/>
            <a:r>
              <a:rPr lang="en-GB" dirty="0"/>
              <a:t>Using the network and the edge to support media processing</a:t>
            </a:r>
          </a:p>
          <a:p>
            <a:pPr lvl="1"/>
            <a:r>
              <a:rPr lang="en-GB" dirty="0"/>
              <a:t>Network-based, last-second media personalization</a:t>
            </a:r>
          </a:p>
          <a:p>
            <a:r>
              <a:rPr lang="en-GB" dirty="0"/>
              <a:t>IOT</a:t>
            </a:r>
          </a:p>
          <a:p>
            <a:pPr lvl="1"/>
            <a:r>
              <a:rPr lang="en-GB" dirty="0"/>
              <a:t>Internet of Media Things</a:t>
            </a:r>
          </a:p>
        </p:txBody>
      </p:sp>
    </p:spTree>
    <p:extLst>
      <p:ext uri="{BB962C8B-B14F-4D97-AF65-F5344CB8AC3E}">
        <p14:creationId xmlns:p14="http://schemas.microsoft.com/office/powerpoint/2010/main" val="3126490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Straight Connector 72"/>
          <p:cNvCxnSpPr>
            <a:cxnSpLocks/>
          </p:cNvCxnSpPr>
          <p:nvPr/>
        </p:nvCxnSpPr>
        <p:spPr>
          <a:xfrm>
            <a:off x="5292967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D1C54F9-718A-44A5-BDDE-8A6A2DC9D739}"/>
              </a:ext>
            </a:extLst>
          </p:cNvPr>
          <p:cNvCxnSpPr>
            <a:cxnSpLocks/>
          </p:cNvCxnSpPr>
          <p:nvPr/>
        </p:nvCxnSpPr>
        <p:spPr>
          <a:xfrm>
            <a:off x="8457385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D0EEB5D-2484-4889-AF2F-E609AD4D50FC}"/>
              </a:ext>
            </a:extLst>
          </p:cNvPr>
          <p:cNvCxnSpPr>
            <a:cxnSpLocks/>
          </p:cNvCxnSpPr>
          <p:nvPr/>
        </p:nvCxnSpPr>
        <p:spPr>
          <a:xfrm>
            <a:off x="10039592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F55A5888-A840-4A56-AF3C-CA09ECE91DC7}"/>
              </a:ext>
            </a:extLst>
          </p:cNvPr>
          <p:cNvCxnSpPr>
            <a:cxnSpLocks/>
          </p:cNvCxnSpPr>
          <p:nvPr/>
        </p:nvCxnSpPr>
        <p:spPr>
          <a:xfrm>
            <a:off x="6875177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91786F98-A168-4D41-ABE0-8C10270213BB}"/>
              </a:ext>
            </a:extLst>
          </p:cNvPr>
          <p:cNvCxnSpPr>
            <a:cxnSpLocks/>
          </p:cNvCxnSpPr>
          <p:nvPr/>
        </p:nvCxnSpPr>
        <p:spPr>
          <a:xfrm>
            <a:off x="371075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9FBF6AC4-58BE-4CBB-AEF8-EDE31816F585}"/>
              </a:ext>
            </a:extLst>
          </p:cNvPr>
          <p:cNvCxnSpPr>
            <a:cxnSpLocks/>
          </p:cNvCxnSpPr>
          <p:nvPr/>
        </p:nvCxnSpPr>
        <p:spPr>
          <a:xfrm>
            <a:off x="2128549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9701869" y="2951076"/>
            <a:ext cx="1942180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Media</a:t>
            </a:r>
            <a:b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40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Coding</a:t>
            </a:r>
            <a:endParaRPr lang="en-GB" sz="4400" b="1" dirty="0">
              <a:solidFill>
                <a:srgbClr val="FF717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605FE33-0FB3-4B97-B62A-478662321AEC}"/>
              </a:ext>
            </a:extLst>
          </p:cNvPr>
          <p:cNvSpPr txBox="1"/>
          <p:nvPr/>
        </p:nvSpPr>
        <p:spPr>
          <a:xfrm>
            <a:off x="4982400" y="2710277"/>
            <a:ext cx="2849609" cy="360000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rgbClr val="FF9191"/>
              </a:gs>
            </a:gsLst>
            <a:lin ang="0" scaled="0"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r>
              <a:rPr lang="en-US" sz="1200" dirty="0"/>
              <a:t>6 DoF Video Extensions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1677" y="128482"/>
            <a:ext cx="996422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pPr algn="ctr"/>
            <a:r>
              <a:rPr lang="en-US" b="1" dirty="0"/>
              <a:t>Jan 2020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82401" y="128482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2021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938963" y="3775592"/>
            <a:ext cx="4316081" cy="411756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6 DoF Audio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46897" y="3136066"/>
            <a:ext cx="3884101" cy="360000"/>
          </a:xfrm>
          <a:prstGeom prst="rightArrow">
            <a:avLst>
              <a:gd name="adj1" fmla="val 54721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Video Point Cloud Compression (V-PCC)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558697" y="131049"/>
            <a:ext cx="734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2022</a:t>
            </a:r>
            <a:endParaRPr lang="en-US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9B416CB-4D88-45C5-BDB6-C81EE61BBCB5}"/>
              </a:ext>
            </a:extLst>
          </p:cNvPr>
          <p:cNvGrpSpPr/>
          <p:nvPr/>
        </p:nvGrpSpPr>
        <p:grpSpPr>
          <a:xfrm>
            <a:off x="1696911" y="4228746"/>
            <a:ext cx="6253530" cy="367097"/>
            <a:chOff x="2855835" y="4085434"/>
            <a:chExt cx="6253530" cy="367097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6D1F028-3695-4674-9A38-D0CC8AA9CEDE}"/>
                </a:ext>
              </a:extLst>
            </p:cNvPr>
            <p:cNvSpPr txBox="1"/>
            <p:nvPr/>
          </p:nvSpPr>
          <p:spPr>
            <a:xfrm>
              <a:off x="6876285" y="4092531"/>
              <a:ext cx="2233080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Scene Description v.2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855835" y="4085434"/>
              <a:ext cx="4238916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Scene Description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-165441" y="2416577"/>
            <a:ext cx="4329717" cy="360000"/>
          </a:xfrm>
          <a:prstGeom prst="rightArrow">
            <a:avLst>
              <a:gd name="adj1" fmla="val 58652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Versatile Video Coding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BC0F3E0-DBDC-4BB7-9FA1-13031CFFF366}"/>
              </a:ext>
            </a:extLst>
          </p:cNvPr>
          <p:cNvSpPr txBox="1"/>
          <p:nvPr/>
        </p:nvSpPr>
        <p:spPr>
          <a:xfrm>
            <a:off x="8163168" y="131049"/>
            <a:ext cx="70881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/>
              <a:t>2023</a:t>
            </a:r>
            <a:endParaRPr lang="en-US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194F710-331C-42CD-B5D9-F8E5BE8212B1}"/>
              </a:ext>
            </a:extLst>
          </p:cNvPr>
          <p:cNvSpPr txBox="1"/>
          <p:nvPr/>
        </p:nvSpPr>
        <p:spPr>
          <a:xfrm>
            <a:off x="574394" y="2754808"/>
            <a:ext cx="4710957" cy="327892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3DoF+ Video (MPEG Immersive Video)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1963D3-E007-4D6A-8FB7-3ACD0A7D91FC}"/>
              </a:ext>
            </a:extLst>
          </p:cNvPr>
          <p:cNvSpPr txBox="1"/>
          <p:nvPr/>
        </p:nvSpPr>
        <p:spPr>
          <a:xfrm>
            <a:off x="1086618" y="4913240"/>
            <a:ext cx="3707941" cy="331469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PCC Systems Support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5DF877-EEDF-4EEE-AF4B-D7552B0F8387}"/>
              </a:ext>
            </a:extLst>
          </p:cNvPr>
          <p:cNvGrpSpPr/>
          <p:nvPr/>
        </p:nvGrpSpPr>
        <p:grpSpPr>
          <a:xfrm>
            <a:off x="532536" y="3462448"/>
            <a:ext cx="7377973" cy="360001"/>
            <a:chOff x="1691460" y="3462448"/>
            <a:chExt cx="7377973" cy="360001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5732923-E569-477C-BCC3-96665F60509B}"/>
                </a:ext>
              </a:extLst>
            </p:cNvPr>
            <p:cNvSpPr txBox="1"/>
            <p:nvPr/>
          </p:nvSpPr>
          <p:spPr>
            <a:xfrm>
              <a:off x="1691460" y="3462449"/>
              <a:ext cx="4344091" cy="360000"/>
            </a:xfrm>
            <a:prstGeom prst="rightArrow">
              <a:avLst>
                <a:gd name="adj1" fmla="val 60492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Geometry Point Cloud Compression (G-PCC)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5586838" y="3462448"/>
              <a:ext cx="3482595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US" dirty="0"/>
                <a:t>Geometry PCC v.2</a:t>
              </a:r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F2D9A760-730C-4070-B5DD-5B33307EF832}"/>
              </a:ext>
            </a:extLst>
          </p:cNvPr>
          <p:cNvSpPr txBox="1"/>
          <p:nvPr/>
        </p:nvSpPr>
        <p:spPr>
          <a:xfrm>
            <a:off x="9708232" y="131049"/>
            <a:ext cx="61618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2024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6030D51-3357-4735-943D-3213D203B034}"/>
              </a:ext>
            </a:extLst>
          </p:cNvPr>
          <p:cNvSpPr txBox="1"/>
          <p:nvPr/>
        </p:nvSpPr>
        <p:spPr>
          <a:xfrm>
            <a:off x="3711117" y="3022025"/>
            <a:ext cx="3545158" cy="378995"/>
          </a:xfrm>
          <a:prstGeom prst="rightArrow">
            <a:avLst>
              <a:gd name="adj1" fmla="val 65165"/>
              <a:gd name="adj2" fmla="val 5391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US" sz="1200" dirty="0"/>
              <a:t>Dynamic Mesh Compression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19BD238-4452-47EF-AAE0-9797B5C042A8}"/>
              </a:ext>
            </a:extLst>
          </p:cNvPr>
          <p:cNvGrpSpPr/>
          <p:nvPr/>
        </p:nvGrpSpPr>
        <p:grpSpPr>
          <a:xfrm>
            <a:off x="973480" y="5199287"/>
            <a:ext cx="4982563" cy="360000"/>
            <a:chOff x="2132404" y="5055975"/>
            <a:chExt cx="4982563" cy="360000"/>
          </a:xfrm>
        </p:grpSpPr>
        <p:sp>
          <p:nvSpPr>
            <p:cNvPr id="46" name="TextBox 45"/>
            <p:cNvSpPr txBox="1"/>
            <p:nvPr/>
          </p:nvSpPr>
          <p:spPr>
            <a:xfrm>
              <a:off x="2132404" y="5055975"/>
              <a:ext cx="3510549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OMAF v.2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7F39934-759F-49DA-8870-5C4A00AB96B2}"/>
                </a:ext>
              </a:extLst>
            </p:cNvPr>
            <p:cNvSpPr txBox="1"/>
            <p:nvPr/>
          </p:nvSpPr>
          <p:spPr>
            <a:xfrm>
              <a:off x="5133342" y="5055975"/>
              <a:ext cx="1981625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OMAF v.3</a:t>
              </a:r>
            </a:p>
          </p:txBody>
        </p: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8CE86551-98AB-4711-8E04-DEEA31D9F0A9}"/>
              </a:ext>
            </a:extLst>
          </p:cNvPr>
          <p:cNvSpPr txBox="1"/>
          <p:nvPr/>
        </p:nvSpPr>
        <p:spPr>
          <a:xfrm>
            <a:off x="2856322" y="4588362"/>
            <a:ext cx="3079505" cy="360000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Video Decoding  Interface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B34CD8E-8449-4EF9-BC2C-4707D60FE0ED}"/>
              </a:ext>
            </a:extLst>
          </p:cNvPr>
          <p:cNvGrpSpPr/>
          <p:nvPr/>
        </p:nvGrpSpPr>
        <p:grpSpPr>
          <a:xfrm>
            <a:off x="549087" y="5564204"/>
            <a:ext cx="5406957" cy="373468"/>
            <a:chOff x="1708011" y="5420892"/>
            <a:chExt cx="5406957" cy="373468"/>
          </a:xfrm>
        </p:grpSpPr>
        <p:sp>
          <p:nvSpPr>
            <p:cNvPr id="48" name="TextBox 47"/>
            <p:cNvSpPr txBox="1"/>
            <p:nvPr/>
          </p:nvSpPr>
          <p:spPr>
            <a:xfrm>
              <a:off x="1708011" y="5420892"/>
              <a:ext cx="3310226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Network-Based Media Processing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4934922" y="5439753"/>
              <a:ext cx="2180046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US" sz="1200" dirty="0"/>
                <a:t>NBMP v.2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A61075F-5FFA-4435-9029-F498EF33BBC4}"/>
              </a:ext>
            </a:extLst>
          </p:cNvPr>
          <p:cNvGrpSpPr/>
          <p:nvPr/>
        </p:nvGrpSpPr>
        <p:grpSpPr>
          <a:xfrm>
            <a:off x="2938963" y="2092293"/>
            <a:ext cx="7636253" cy="411756"/>
            <a:chOff x="4097887" y="1820669"/>
            <a:chExt cx="7636253" cy="411756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1519FAC-8B5B-4AFE-985E-7269DB4C57EA}"/>
                </a:ext>
              </a:extLst>
            </p:cNvPr>
            <p:cNvSpPr txBox="1"/>
            <p:nvPr/>
          </p:nvSpPr>
          <p:spPr>
            <a:xfrm>
              <a:off x="8452579" y="1820669"/>
              <a:ext cx="3281561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US" dirty="0"/>
                <a:t>VCM v</a:t>
              </a:r>
              <a:r>
                <a:rPr lang="en-US"/>
                <a:t>.2</a:t>
              </a:r>
              <a:endParaRPr lang="en-US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F5F0901-6AB6-4A6C-8E9C-A8575F63C35E}"/>
                </a:ext>
              </a:extLst>
            </p:cNvPr>
            <p:cNvSpPr txBox="1"/>
            <p:nvPr/>
          </p:nvSpPr>
          <p:spPr>
            <a:xfrm>
              <a:off x="4097887" y="1820669"/>
              <a:ext cx="51321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US" dirty="0"/>
                <a:t>Video Coding for Machines</a:t>
              </a: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40D19399-7260-4B02-A87C-41EAEE11FCD2}"/>
              </a:ext>
            </a:extLst>
          </p:cNvPr>
          <p:cNvSpPr txBox="1"/>
          <p:nvPr/>
        </p:nvSpPr>
        <p:spPr>
          <a:xfrm>
            <a:off x="9435250" y="5332850"/>
            <a:ext cx="2475418" cy="1308046"/>
          </a:xfrm>
          <a:prstGeom prst="rect">
            <a:avLst/>
          </a:prstGeom>
          <a:noFill/>
        </p:spPr>
        <p:txBody>
          <a:bodyPr wrap="square" lIns="76197" tIns="38098" rIns="76197" bIns="38098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  <a:t>Systems </a:t>
            </a:r>
            <a:b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</a:b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73CBB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rbel" panose="020B0503020204020204"/>
                <a:ea typeface="+mn-ea"/>
                <a:cs typeface="+mn-cs"/>
              </a:rPr>
              <a:t>and Tools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9D18024A-44CC-4A2B-9F18-31FD1A0FB4DB}"/>
              </a:ext>
            </a:extLst>
          </p:cNvPr>
          <p:cNvCxnSpPr>
            <a:cxnSpLocks/>
          </p:cNvCxnSpPr>
          <p:nvPr/>
        </p:nvCxnSpPr>
        <p:spPr>
          <a:xfrm>
            <a:off x="11635971" y="565343"/>
            <a:ext cx="1" cy="6140977"/>
          </a:xfrm>
          <a:prstGeom prst="line">
            <a:avLst/>
          </a:prstGeom>
          <a:ln w="19050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D1E803F3-91F1-47C2-ACAA-AAC94A78A719}"/>
              </a:ext>
            </a:extLst>
          </p:cNvPr>
          <p:cNvSpPr txBox="1"/>
          <p:nvPr/>
        </p:nvSpPr>
        <p:spPr>
          <a:xfrm>
            <a:off x="11142088" y="128482"/>
            <a:ext cx="987765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b="1" dirty="0"/>
              <a:t>Jan 2025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76ED268-56E5-4AF1-A855-8159746C64A7}"/>
              </a:ext>
            </a:extLst>
          </p:cNvPr>
          <p:cNvSpPr txBox="1"/>
          <p:nvPr/>
        </p:nvSpPr>
        <p:spPr>
          <a:xfrm>
            <a:off x="-54499" y="6039153"/>
            <a:ext cx="3519683" cy="360000"/>
          </a:xfrm>
          <a:prstGeom prst="rightArrow">
            <a:avLst>
              <a:gd name="adj1" fmla="val 548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US" sz="1200" dirty="0"/>
              <a:t>Internet of Media Things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425FA8-86E2-4DD3-B4B0-D486C105548A}"/>
              </a:ext>
            </a:extLst>
          </p:cNvPr>
          <p:cNvSpPr/>
          <p:nvPr/>
        </p:nvSpPr>
        <p:spPr>
          <a:xfrm>
            <a:off x="3283619" y="640304"/>
            <a:ext cx="8652504" cy="1040776"/>
          </a:xfrm>
          <a:prstGeom prst="roundRect">
            <a:avLst/>
          </a:prstGeom>
          <a:solidFill>
            <a:schemeClr val="tx1">
              <a:lumMod val="50000"/>
              <a:lumOff val="50000"/>
              <a:alpha val="67000"/>
            </a:schemeClr>
          </a:solidFill>
          <a:ln>
            <a:noFill/>
          </a:ln>
          <a:effectLst>
            <a:outerShdw blurRad="38100" dist="88900" dir="8100000" algn="tl" rotWithShape="0">
              <a:schemeClr val="tx1">
                <a:alpha val="40000"/>
              </a:scheme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Media Coding &amp; Systems for 5G</a:t>
            </a:r>
          </a:p>
        </p:txBody>
      </p:sp>
    </p:spTree>
    <p:extLst>
      <p:ext uri="{BB962C8B-B14F-4D97-AF65-F5344CB8AC3E}">
        <p14:creationId xmlns:p14="http://schemas.microsoft.com/office/powerpoint/2010/main" val="199705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6000" spc="0" dirty="0"/>
              <a:t>MPEG </a:t>
            </a:r>
            <a:r>
              <a:rPr lang="nl-NL" sz="6000" spc="0" dirty="0" err="1"/>
              <a:t>Standardisation</a:t>
            </a:r>
            <a:r>
              <a:rPr lang="nl-NL" sz="6000" spc="0" dirty="0"/>
              <a:t> Roadmap</a:t>
            </a:r>
            <a:br>
              <a:rPr lang="nl-NL" sz="6000" spc="0" dirty="0"/>
            </a:br>
            <a:r>
              <a:rPr lang="nl-NL" sz="2800" spc="0" dirty="0" err="1"/>
              <a:t>January</a:t>
            </a:r>
            <a:r>
              <a:rPr lang="nl-NL" sz="2800" spc="0"/>
              <a:t> 2020</a:t>
            </a:r>
            <a:endParaRPr lang="nl-NL" sz="6000" spc="0" dirty="0"/>
          </a:p>
        </p:txBody>
      </p:sp>
      <p:pic>
        <p:nvPicPr>
          <p:cNvPr id="6" name="Picture 2" descr="https://encrypted-tbn0.gstatic.com/images?q=tbn:ANd9GcT0AI-_7G94ROplDuvmYwLoBt9at9CsdfUyvTr7lYZvaOOG7DqtkQsfPn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218" y="964095"/>
            <a:ext cx="7528464" cy="21605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625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Why a Standardisation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MPEG has created, and is still producing, media standards that enable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huge markets to flourish</a:t>
            </a:r>
          </a:p>
          <a:p>
            <a:r>
              <a:rPr lang="en-GB" dirty="0"/>
              <a:t>MPEG works on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 from industry</a:t>
            </a:r>
          </a:p>
          <a:p>
            <a:r>
              <a:rPr lang="en-GB" dirty="0"/>
              <a:t>Many industries represented in MPEG, but not all of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MPEG’s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customers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can or need to participate in the process</a:t>
            </a:r>
          </a:p>
          <a:p>
            <a:r>
              <a:rPr lang="en-GB" dirty="0"/>
              <a:t>MPEG wants to inform its customers about its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long-term</a:t>
            </a:r>
            <a:r>
              <a:rPr lang="en-GB" dirty="0"/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plans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(~ 5 years out)</a:t>
            </a:r>
          </a:p>
          <a:p>
            <a:r>
              <a:rPr lang="en-GB" dirty="0"/>
              <a:t>… and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collect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feedback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and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requirements</a:t>
            </a:r>
            <a:r>
              <a:rPr lang="en-GB" b="1" dirty="0">
                <a:solidFill>
                  <a:schemeClr val="accent3"/>
                </a:solidFill>
              </a:rPr>
              <a:t> </a:t>
            </a:r>
            <a:r>
              <a:rPr lang="en-GB" dirty="0"/>
              <a:t>from these customers</a:t>
            </a:r>
          </a:p>
          <a:p>
            <a:pPr>
              <a:buClr>
                <a:schemeClr val="accent1"/>
              </a:buClr>
            </a:pPr>
            <a:r>
              <a:rPr lang="en-GB" b="1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Comments</a:t>
            </a:r>
            <a:r>
              <a:rPr lang="en-GB" dirty="0"/>
              <a:t> on the roadmap are always welcome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51CBA64-85CE-4A95-92B2-1AAEAA556307}"/>
              </a:ext>
            </a:extLst>
          </p:cNvPr>
          <p:cNvGrpSpPr/>
          <p:nvPr/>
        </p:nvGrpSpPr>
        <p:grpSpPr>
          <a:xfrm>
            <a:off x="558084" y="908925"/>
            <a:ext cx="10601229" cy="5739274"/>
            <a:chOff x="1168920" y="948681"/>
            <a:chExt cx="8964619" cy="5739274"/>
          </a:xfrm>
        </p:grpSpPr>
        <p:grpSp>
          <p:nvGrpSpPr>
            <p:cNvPr id="53" name="Group 52"/>
            <p:cNvGrpSpPr/>
            <p:nvPr/>
          </p:nvGrpSpPr>
          <p:grpSpPr>
            <a:xfrm>
              <a:off x="1301498" y="954144"/>
              <a:ext cx="612972" cy="5556489"/>
              <a:chOff x="548404" y="310764"/>
              <a:chExt cx="588642" cy="6066712"/>
            </a:xfrm>
          </p:grpSpPr>
          <p:cxnSp>
            <p:nvCxnSpPr>
              <p:cNvPr id="119" name="Straight Connector 118"/>
              <p:cNvCxnSpPr>
                <a:cxnSpLocks/>
                <a:stCxn id="4" idx="2"/>
              </p:cNvCxnSpPr>
              <p:nvPr/>
            </p:nvCxnSpPr>
            <p:spPr>
              <a:xfrm>
                <a:off x="842725" y="747614"/>
                <a:ext cx="26912" cy="5629862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548404" y="310764"/>
                <a:ext cx="588642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995945" y="948681"/>
              <a:ext cx="593833" cy="5659450"/>
              <a:chOff x="3428771" y="304800"/>
              <a:chExt cx="570260" cy="6179127"/>
            </a:xfrm>
          </p:grpSpPr>
          <p:cxnSp>
            <p:nvCxnSpPr>
              <p:cNvPr id="123" name="Straight Connector 122"/>
              <p:cNvCxnSpPr>
                <a:stCxn id="5" idx="2"/>
              </p:cNvCxnSpPr>
              <p:nvPr/>
            </p:nvCxnSpPr>
            <p:spPr>
              <a:xfrm>
                <a:off x="3713905" y="741650"/>
                <a:ext cx="78410" cy="5742277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28771" y="304800"/>
                <a:ext cx="570260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6688610" y="954144"/>
              <a:ext cx="589766" cy="5653987"/>
              <a:chOff x="5819308" y="310764"/>
              <a:chExt cx="566356" cy="6173163"/>
            </a:xfrm>
          </p:grpSpPr>
          <p:cxnSp>
            <p:nvCxnSpPr>
              <p:cNvPr id="126" name="Straight Connector 125"/>
              <p:cNvCxnSpPr>
                <a:stCxn id="6" idx="2"/>
              </p:cNvCxnSpPr>
              <p:nvPr/>
            </p:nvCxnSpPr>
            <p:spPr>
              <a:xfrm>
                <a:off x="6102489" y="747614"/>
                <a:ext cx="110108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5819308" y="310764"/>
                <a:ext cx="566356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2648513" y="954144"/>
              <a:ext cx="607549" cy="5653987"/>
              <a:chOff x="2232464" y="310764"/>
              <a:chExt cx="583434" cy="6173163"/>
            </a:xfrm>
          </p:grpSpPr>
          <p:cxnSp>
            <p:nvCxnSpPr>
              <p:cNvPr id="124" name="Straight Connector 123"/>
              <p:cNvCxnSpPr>
                <a:cxnSpLocks/>
                <a:stCxn id="7" idx="2"/>
              </p:cNvCxnSpPr>
              <p:nvPr/>
            </p:nvCxnSpPr>
            <p:spPr>
              <a:xfrm>
                <a:off x="2524181" y="747614"/>
                <a:ext cx="48193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6"/>
              <p:cNvSpPr txBox="1"/>
              <p:nvPr/>
            </p:nvSpPr>
            <p:spPr>
              <a:xfrm>
                <a:off x="2232464" y="310764"/>
                <a:ext cx="58343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342949" y="954144"/>
              <a:ext cx="588410" cy="5653987"/>
              <a:chOff x="4624690" y="310764"/>
              <a:chExt cx="565054" cy="6173163"/>
            </a:xfrm>
          </p:grpSpPr>
          <p:cxnSp>
            <p:nvCxnSpPr>
              <p:cNvPr id="125" name="Straight Connector 124"/>
              <p:cNvCxnSpPr>
                <a:stCxn id="8" idx="2"/>
              </p:cNvCxnSpPr>
              <p:nvPr/>
            </p:nvCxnSpPr>
            <p:spPr>
              <a:xfrm>
                <a:off x="4907220" y="747614"/>
                <a:ext cx="65491" cy="5736313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624690" y="310764"/>
                <a:ext cx="565054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>
              <a:off x="7993260" y="954144"/>
              <a:ext cx="584344" cy="5653987"/>
              <a:chOff x="6974528" y="310764"/>
              <a:chExt cx="561148" cy="6173163"/>
            </a:xfrm>
          </p:grpSpPr>
          <p:cxnSp>
            <p:nvCxnSpPr>
              <p:cNvPr id="127" name="Straight Connector 126"/>
              <p:cNvCxnSpPr>
                <a:cxnSpLocks/>
              </p:cNvCxnSpPr>
              <p:nvPr/>
            </p:nvCxnSpPr>
            <p:spPr>
              <a:xfrm>
                <a:off x="7257001" y="837806"/>
                <a:ext cx="62773" cy="5646121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6974528" y="310764"/>
                <a:ext cx="561148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2015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42409" y="3501011"/>
              <a:ext cx="721580" cy="67865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MP3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71475" y="3445699"/>
              <a:ext cx="1046737" cy="73396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MPEG-2 Video &amp; Systems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68404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92755" y="3695926"/>
              <a:ext cx="974297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HEVC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48769" y="4389137"/>
              <a:ext cx="1200217" cy="45684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943501" y="4396209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MMT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841822" y="4383435"/>
              <a:ext cx="1005205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DASH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80511" y="3695926"/>
              <a:ext cx="634797" cy="495076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1168920" y="2482532"/>
              <a:ext cx="1268558" cy="597798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Internet</a:t>
              </a:r>
            </a:p>
            <a:p>
              <a:pPr algn="ctr"/>
              <a:r>
                <a:rPr lang="en-GB" sz="1400" b="1" dirty="0"/>
                <a:t>Audio </a:t>
              </a: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2165596" y="1412776"/>
              <a:ext cx="1258492" cy="69791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Digital </a:t>
              </a:r>
            </a:p>
            <a:p>
              <a:pPr algn="ctr"/>
              <a:r>
                <a:rPr lang="en-GB" sz="1400" b="1" dirty="0"/>
                <a:t>Television</a:t>
              </a:r>
            </a:p>
          </p:txBody>
        </p:sp>
        <p:grpSp>
          <p:nvGrpSpPr>
            <p:cNvPr id="106" name="Group 105"/>
            <p:cNvGrpSpPr/>
            <p:nvPr/>
          </p:nvGrpSpPr>
          <p:grpSpPr>
            <a:xfrm>
              <a:off x="3928145" y="1412779"/>
              <a:ext cx="1544945" cy="2283147"/>
              <a:chOff x="2386683" y="1081982"/>
              <a:chExt cx="1793412" cy="2266766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30" name="Straight Arrow Connector 29"/>
              <p:cNvCxnSpPr>
                <a:cxnSpLocks/>
                <a:stCxn id="17" idx="0"/>
                <a:endCxn id="31" idx="2"/>
              </p:cNvCxnSpPr>
              <p:nvPr/>
            </p:nvCxnSpPr>
            <p:spPr>
              <a:xfrm flipV="1">
                <a:off x="3280245" y="1756015"/>
                <a:ext cx="3144" cy="1592733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ounded Rectangle 30"/>
              <p:cNvSpPr/>
              <p:nvPr/>
            </p:nvSpPr>
            <p:spPr>
              <a:xfrm>
                <a:off x="2386683" y="1081982"/>
                <a:ext cx="1793412" cy="674033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Music Distribution</a:t>
                </a:r>
              </a:p>
            </p:txBody>
          </p:sp>
        </p:grpSp>
        <p:cxnSp>
          <p:nvCxnSpPr>
            <p:cNvPr id="36" name="Straight Arrow Connector 35"/>
            <p:cNvCxnSpPr>
              <a:stCxn id="14" idx="2"/>
              <a:endCxn id="37" idx="0"/>
            </p:cNvCxnSpPr>
            <p:nvPr/>
          </p:nvCxnSpPr>
          <p:spPr>
            <a:xfrm>
              <a:off x="5048877" y="4845983"/>
              <a:ext cx="8468" cy="395880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36"/>
            <p:cNvSpPr/>
            <p:nvPr/>
          </p:nvSpPr>
          <p:spPr>
            <a:xfrm>
              <a:off x="3882290" y="5241864"/>
              <a:ext cx="2350111" cy="590345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Media Storage and Streaming</a:t>
              </a:r>
              <a:endParaRPr lang="en-GB" sz="1400" b="1" dirty="0"/>
            </a:p>
          </p:txBody>
        </p:sp>
        <p:cxnSp>
          <p:nvCxnSpPr>
            <p:cNvPr id="47" name="Straight Arrow Connector 46"/>
            <p:cNvCxnSpPr>
              <a:stCxn id="13" idx="0"/>
            </p:cNvCxnSpPr>
            <p:nvPr/>
          </p:nvCxnSpPr>
          <p:spPr>
            <a:xfrm flipV="1">
              <a:off x="7879904" y="3080332"/>
              <a:ext cx="2089" cy="615594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ounded Rectangle 47"/>
            <p:cNvSpPr/>
            <p:nvPr/>
          </p:nvSpPr>
          <p:spPr>
            <a:xfrm>
              <a:off x="7373290" y="2515009"/>
              <a:ext cx="2243486" cy="61160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none" rtlCol="0" anchor="ctr" anchorCtr="1">
              <a:noAutofit/>
            </a:bodyPr>
            <a:lstStyle/>
            <a:p>
              <a:pPr algn="ctr"/>
              <a:r>
                <a:rPr lang="en-GB" sz="1400" b="1" dirty="0"/>
                <a:t>UHD &amp; Immersive</a:t>
              </a:r>
              <a:br>
                <a:rPr lang="en-GB" sz="1400" b="1" dirty="0"/>
              </a:br>
              <a:r>
                <a:rPr lang="en-GB" sz="1400" b="1" dirty="0"/>
                <a:t>Services</a:t>
              </a:r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7687372" y="4868745"/>
              <a:ext cx="1347625" cy="907364"/>
              <a:chOff x="7117481" y="4551709"/>
              <a:chExt cx="1202720" cy="983937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67" name="Rounded Rectangle 66"/>
              <p:cNvSpPr/>
              <p:nvPr/>
            </p:nvSpPr>
            <p:spPr>
              <a:xfrm>
                <a:off x="7117481" y="4858549"/>
                <a:ext cx="1202720" cy="677097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US" sz="1400" b="1" dirty="0"/>
                  <a:t>New Forms of </a:t>
                </a:r>
              </a:p>
              <a:p>
                <a:pPr algn="ctr"/>
                <a:r>
                  <a:rPr lang="en-US" sz="1400" b="1" dirty="0"/>
                  <a:t>Digital Television</a:t>
                </a:r>
                <a:endParaRPr lang="en-GB" sz="1400" b="1" dirty="0"/>
              </a:p>
            </p:txBody>
          </p:sp>
          <p:cxnSp>
            <p:nvCxnSpPr>
              <p:cNvPr id="68" name="Straight Arrow Connector 67"/>
              <p:cNvCxnSpPr>
                <a:cxnSpLocks/>
                <a:stCxn id="15" idx="2"/>
                <a:endCxn id="67" idx="0"/>
              </p:cNvCxnSpPr>
              <p:nvPr/>
            </p:nvCxnSpPr>
            <p:spPr>
              <a:xfrm flipH="1">
                <a:off x="7718841" y="4551709"/>
                <a:ext cx="5236" cy="306840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/>
            <p:nvPr/>
          </p:nvGrpSpPr>
          <p:grpSpPr>
            <a:xfrm>
              <a:off x="7109917" y="4855971"/>
              <a:ext cx="2548631" cy="1831984"/>
              <a:chOff x="6046404" y="4146261"/>
              <a:chExt cx="2447466" cy="2000208"/>
            </a:xfrm>
            <a:solidFill>
              <a:schemeClr val="tx1">
                <a:lumMod val="50000"/>
                <a:lumOff val="50000"/>
              </a:schemeClr>
            </a:solidFill>
          </p:grpSpPr>
          <p:cxnSp>
            <p:nvCxnSpPr>
              <p:cNvPr id="83" name="Straight Arrow Connector 82"/>
              <p:cNvCxnSpPr>
                <a:cxnSpLocks/>
                <a:stCxn id="16" idx="2"/>
              </p:cNvCxnSpPr>
              <p:nvPr/>
            </p:nvCxnSpPr>
            <p:spPr>
              <a:xfrm>
                <a:off x="6271604" y="4146261"/>
                <a:ext cx="16844" cy="1304137"/>
              </a:xfrm>
              <a:prstGeom prst="straightConnector1">
                <a:avLst/>
              </a:prstGeom>
              <a:grpFill/>
              <a:ln w="38100">
                <a:solidFill>
                  <a:schemeClr val="tx1">
                    <a:lumMod val="65000"/>
                  </a:schemeClr>
                </a:solidFill>
                <a:prstDash val="sysDot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Rounded Rectangle 87"/>
              <p:cNvSpPr/>
              <p:nvPr/>
            </p:nvSpPr>
            <p:spPr>
              <a:xfrm>
                <a:off x="6046404" y="5450398"/>
                <a:ext cx="2447466" cy="696071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softEdge rad="31750"/>
              </a:effectLst>
            </p:spPr>
            <p:txBody>
              <a:bodyPr wrap="square" rtlCol="0" anchor="ctr" anchorCtr="1">
                <a:noAutofit/>
              </a:bodyPr>
              <a:lstStyle/>
              <a:p>
                <a:pPr algn="ctr"/>
                <a:r>
                  <a:rPr lang="en-GB" sz="1400" b="1" dirty="0"/>
                  <a:t>Unified Media</a:t>
                </a:r>
                <a:br>
                  <a:rPr lang="en-GB" sz="1400" b="1" dirty="0"/>
                </a:br>
                <a:r>
                  <a:rPr lang="en-GB" sz="1400" b="1" dirty="0"/>
                  <a:t>Streaming</a:t>
                </a:r>
              </a:p>
            </p:txBody>
          </p:sp>
        </p:grpSp>
        <p:sp>
          <p:nvSpPr>
            <p:cNvPr id="52" name="TextBox 51"/>
            <p:cNvSpPr txBox="1"/>
            <p:nvPr/>
          </p:nvSpPr>
          <p:spPr>
            <a:xfrm>
              <a:off x="6187632" y="3695926"/>
              <a:ext cx="774579" cy="495075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OFF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4844506" y="2470337"/>
              <a:ext cx="1422372" cy="656274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/>
                <a:t>HD Distribution</a:t>
              </a:r>
              <a:endParaRPr lang="en-GB" sz="1400" b="1" dirty="0"/>
            </a:p>
          </p:txBody>
        </p:sp>
        <p:cxnSp>
          <p:nvCxnSpPr>
            <p:cNvPr id="62" name="Straight Arrow Connector 61"/>
            <p:cNvCxnSpPr>
              <a:cxnSpLocks/>
              <a:stCxn id="12" idx="0"/>
              <a:endCxn id="40" idx="2"/>
            </p:cNvCxnSpPr>
            <p:nvPr/>
          </p:nvCxnSpPr>
          <p:spPr>
            <a:xfrm flipH="1" flipV="1">
              <a:off x="5555692" y="3126611"/>
              <a:ext cx="2" cy="569315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9" idx="0"/>
              <a:endCxn id="76" idx="2"/>
            </p:cNvCxnSpPr>
            <p:nvPr/>
          </p:nvCxnSpPr>
          <p:spPr>
            <a:xfrm flipV="1">
              <a:off x="3847332" y="3094244"/>
              <a:ext cx="0" cy="579224"/>
            </a:xfrm>
            <a:prstGeom prst="straightConnector1">
              <a:avLst/>
            </a:prstGeom>
            <a:solidFill>
              <a:schemeClr val="accent3">
                <a:lumMod val="75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ounded Rectangle 75"/>
            <p:cNvSpPr/>
            <p:nvPr/>
          </p:nvSpPr>
          <p:spPr>
            <a:xfrm>
              <a:off x="3226321" y="2482534"/>
              <a:ext cx="1242023" cy="611711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GB" sz="1400" b="1" dirty="0"/>
                <a:t>Mobile Video</a:t>
              </a:r>
            </a:p>
          </p:txBody>
        </p:sp>
        <p:cxnSp>
          <p:nvCxnSpPr>
            <p:cNvPr id="39" name="Straight Arrow Connector 38"/>
            <p:cNvCxnSpPr>
              <a:stCxn id="52" idx="0"/>
              <a:endCxn id="66" idx="2"/>
            </p:cNvCxnSpPr>
            <p:nvPr/>
          </p:nvCxnSpPr>
          <p:spPr>
            <a:xfrm flipH="1" flipV="1">
              <a:off x="6574921" y="2110691"/>
              <a:ext cx="1" cy="1585235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ounded Rectangle 65"/>
            <p:cNvSpPr/>
            <p:nvPr/>
          </p:nvSpPr>
          <p:spPr>
            <a:xfrm>
              <a:off x="5765312" y="1437222"/>
              <a:ext cx="1619216" cy="673469"/>
            </a:xfrm>
            <a:prstGeom prst="roundRect">
              <a:avLst/>
            </a:pr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  <a:softEdge rad="31750"/>
            </a:effectLst>
          </p:spPr>
          <p:txBody>
            <a:bodyPr wrap="square" anchor="ctr" anchorCtr="1">
              <a:noAutofit/>
            </a:bodyPr>
            <a:lstStyle/>
            <a:p>
              <a:pPr algn="ctr"/>
              <a:r>
                <a:rPr lang="en-US" sz="1400" b="1" dirty="0"/>
                <a:t>Custom Fonts on Web &amp; </a:t>
              </a:r>
              <a:r>
                <a:rPr lang="en-US" sz="1400" b="1" dirty="0" err="1"/>
                <a:t>DigiPub</a:t>
              </a:r>
              <a:endParaRPr lang="en-GB" sz="1400" b="1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331560" y="3673468"/>
              <a:ext cx="1031545" cy="517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</a:lstStyle>
            <a:p>
              <a:pPr algn="ctr"/>
              <a:r>
                <a:rPr lang="en-US" sz="1600" b="1" dirty="0">
                  <a:solidFill>
                    <a:schemeClr val="bg1"/>
                  </a:solidFill>
                </a:rPr>
                <a:t>MPEG-4 Video</a:t>
              </a:r>
            </a:p>
          </p:txBody>
        </p:sp>
        <p:cxnSp>
          <p:nvCxnSpPr>
            <p:cNvPr id="86" name="Straight Arrow Connector 85"/>
            <p:cNvCxnSpPr>
              <a:stCxn id="11" idx="0"/>
              <a:endCxn id="25" idx="2"/>
            </p:cNvCxnSpPr>
            <p:nvPr/>
          </p:nvCxnSpPr>
          <p:spPr>
            <a:xfrm flipH="1" flipV="1">
              <a:off x="2794843" y="2110690"/>
              <a:ext cx="1" cy="1335008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/>
            <p:cNvSpPr txBox="1"/>
            <p:nvPr/>
          </p:nvSpPr>
          <p:spPr>
            <a:xfrm>
              <a:off x="8824141" y="4396208"/>
              <a:ext cx="847100" cy="47253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squar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 dirty="0">
                  <a:effectLst/>
                </a:rPr>
                <a:t>CMAF</a:t>
              </a:r>
            </a:p>
          </p:txBody>
        </p:sp>
        <p:cxnSp>
          <p:nvCxnSpPr>
            <p:cNvPr id="112" name="Straight Arrow Connector 111"/>
            <p:cNvCxnSpPr>
              <a:cxnSpLocks/>
              <a:stCxn id="109" idx="2"/>
            </p:cNvCxnSpPr>
            <p:nvPr/>
          </p:nvCxnSpPr>
          <p:spPr>
            <a:xfrm>
              <a:off x="9247691" y="4868744"/>
              <a:ext cx="14287" cy="1181682"/>
            </a:xfrm>
            <a:prstGeom prst="straightConnector1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TextBox 138"/>
            <p:cNvSpPr txBox="1"/>
            <p:nvPr/>
          </p:nvSpPr>
          <p:spPr>
            <a:xfrm>
              <a:off x="8414756" y="3703557"/>
              <a:ext cx="1028762" cy="49507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softEdge rad="31750"/>
            </a:effectLst>
          </p:spPr>
          <p:txBody>
            <a:bodyPr wrap="none" rtlCol="0" anchor="ctr" anchorCtr="1">
              <a:noAutofit/>
            </a:bodyPr>
            <a:lstStyle>
              <a:defPPr>
                <a:defRPr lang="nl-NL"/>
              </a:defPPr>
              <a:lvl1pPr algn="ctr">
                <a:defRPr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600">
                  <a:effectLst/>
                </a:rPr>
                <a:t>3D Audio</a:t>
              </a:r>
              <a:endParaRPr lang="en-US" sz="1600" dirty="0">
                <a:effectLst/>
              </a:endParaRPr>
            </a:p>
          </p:txBody>
        </p:sp>
        <p:cxnSp>
          <p:nvCxnSpPr>
            <p:cNvPr id="147" name="Straight Arrow Connector 146"/>
            <p:cNvCxnSpPr>
              <a:stCxn id="10" idx="0"/>
              <a:endCxn id="20" idx="2"/>
            </p:cNvCxnSpPr>
            <p:nvPr/>
          </p:nvCxnSpPr>
          <p:spPr>
            <a:xfrm flipV="1">
              <a:off x="1803199" y="3080331"/>
              <a:ext cx="0" cy="420681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139" idx="0"/>
            </p:cNvCxnSpPr>
            <p:nvPr/>
          </p:nvCxnSpPr>
          <p:spPr>
            <a:xfrm flipH="1" flipV="1">
              <a:off x="8920485" y="3080330"/>
              <a:ext cx="8655" cy="623226"/>
            </a:xfrm>
            <a:prstGeom prst="straightConnector1">
              <a:avLst/>
            </a:prstGeom>
            <a:ln w="38100">
              <a:solidFill>
                <a:schemeClr val="tx1">
                  <a:lumMod val="65000"/>
                </a:schemeClr>
              </a:solidFill>
              <a:prstDash val="sys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10AE1216-6849-4A0D-AFDE-D99F74EB1B8A}"/>
                </a:ext>
              </a:extLst>
            </p:cNvPr>
            <p:cNvGrpSpPr/>
            <p:nvPr/>
          </p:nvGrpSpPr>
          <p:grpSpPr>
            <a:xfrm>
              <a:off x="9550877" y="954144"/>
              <a:ext cx="582662" cy="5690060"/>
              <a:chOff x="7055856" y="310764"/>
              <a:chExt cx="559535" cy="6212548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6986CB33-F8E5-4E1D-9795-0539DBF70700}"/>
                  </a:ext>
                </a:extLst>
              </p:cNvPr>
              <p:cNvCxnSpPr>
                <a:cxnSpLocks/>
                <a:stCxn id="64" idx="2"/>
              </p:cNvCxnSpPr>
              <p:nvPr/>
            </p:nvCxnSpPr>
            <p:spPr>
              <a:xfrm flipH="1">
                <a:off x="7334090" y="747614"/>
                <a:ext cx="1522" cy="5775698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CA1882E7-48AF-4414-B754-477A88AE4117}"/>
                  </a:ext>
                </a:extLst>
              </p:cNvPr>
              <p:cNvSpPr txBox="1"/>
              <p:nvPr/>
            </p:nvSpPr>
            <p:spPr>
              <a:xfrm>
                <a:off x="7055856" y="310764"/>
                <a:ext cx="559535" cy="4368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2020</a:t>
                </a:r>
                <a:endParaRPr lang="en-US" sz="16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</p:grp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107328"/>
            <a:ext cx="8229600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Major MPEG Standards</a:t>
            </a:r>
          </a:p>
        </p:txBody>
      </p: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</p:txBody>
      </p:sp>
    </p:spTree>
    <p:extLst>
      <p:ext uri="{BB962C8B-B14F-4D97-AF65-F5344CB8AC3E}">
        <p14:creationId xmlns:p14="http://schemas.microsoft.com/office/powerpoint/2010/main" val="211651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MPEG-1,2,4,C,DG,H,I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</a:rPr>
              <a:t>What is in the Roadmap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Our roadmap is a short document. </a:t>
            </a:r>
          </a:p>
          <a:p>
            <a:r>
              <a:rPr lang="en-GB" dirty="0"/>
              <a:t>It briefly outlines MPEG’s most important standards</a:t>
            </a:r>
          </a:p>
          <a:p>
            <a:r>
              <a:rPr lang="en-GB" dirty="0"/>
              <a:t>… it then gives an overview of MPEG’s activities</a:t>
            </a:r>
          </a:p>
          <a:p>
            <a:r>
              <a:rPr lang="en-GB" dirty="0"/>
              <a:t>… and then an overview of all MPEG’s standards</a:t>
            </a:r>
          </a:p>
        </p:txBody>
      </p:sp>
    </p:spTree>
    <p:extLst>
      <p:ext uri="{BB962C8B-B14F-4D97-AF65-F5344CB8AC3E}">
        <p14:creationId xmlns:p14="http://schemas.microsoft.com/office/powerpoint/2010/main" val="29792292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Box 29"/>
          <p:cNvSpPr txBox="1"/>
          <p:nvPr/>
        </p:nvSpPr>
        <p:spPr>
          <a:xfrm>
            <a:off x="2656853" y="5613329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589344" y="5556983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594482" y="5556983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599621" y="5556983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6604759" y="5556983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589344" y="5916870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594482" y="5916683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7609897" y="5916870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7609897" y="5556797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606005" y="5909756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604759" y="5916870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1" name="Straight Connector 60"/>
          <p:cNvCxnSpPr>
            <a:stCxn id="11" idx="2"/>
          </p:cNvCxnSpPr>
          <p:nvPr/>
        </p:nvCxnSpPr>
        <p:spPr>
          <a:xfrm>
            <a:off x="1890461" y="1353773"/>
            <a:ext cx="49324" cy="3853645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H="1">
            <a:off x="3211252" y="1307610"/>
            <a:ext cx="4669" cy="3899808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2" idx="2"/>
          </p:cNvCxnSpPr>
          <p:nvPr/>
        </p:nvCxnSpPr>
        <p:spPr>
          <a:xfrm>
            <a:off x="4521115" y="1347810"/>
            <a:ext cx="32730" cy="3859609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H="1">
            <a:off x="583876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714119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8500810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80282" y="999834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09173" y="993871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38063" y="999834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69197" y="999834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22916" y="999834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172042" y="999834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561383" y="2229947"/>
            <a:ext cx="9808437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613221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628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7069" y="4570207"/>
            <a:ext cx="10003340" cy="667501"/>
            <a:chOff x="91826" y="3998288"/>
            <a:chExt cx="9069414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>
              <a:off x="1131847" y="4330104"/>
              <a:ext cx="8029393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02442" y="3418509"/>
            <a:ext cx="9857967" cy="1022510"/>
            <a:chOff x="232161" y="2846591"/>
            <a:chExt cx="8937612" cy="1022510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8037926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1" y="3187733"/>
              <a:ext cx="698909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3187733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42161" y="1420898"/>
            <a:ext cx="9827661" cy="659671"/>
            <a:chOff x="259638" y="848979"/>
            <a:chExt cx="8910136" cy="659671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39" y="848979"/>
              <a:ext cx="1046462" cy="300000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63741" y="2651201"/>
            <a:ext cx="10006080" cy="2577051"/>
            <a:chOff x="413829" y="2079282"/>
            <a:chExt cx="9071898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>
              <a:off x="1447800" y="276218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302879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265120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17B03694-1AA1-4641-948D-13EC447427DB}"/>
              </a:ext>
            </a:extLst>
          </p:cNvPr>
          <p:cNvCxnSpPr/>
          <p:nvPr/>
        </p:nvCxnSpPr>
        <p:spPr>
          <a:xfrm flipH="1">
            <a:off x="9826335" y="1301646"/>
            <a:ext cx="11300" cy="3905772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497567" y="999834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2020</a:t>
            </a:r>
            <a:endParaRPr lang="en-US" dirty="0"/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accent2"/>
                </a:solidFill>
              </a:rPr>
              <a:t>More 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8629372" y="5916870"/>
            <a:ext cx="960000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880575" y="4566339"/>
            <a:ext cx="750647" cy="3000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accent2"/>
                </a:solidFill>
              </a:rPr>
              <a:t>OMAF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8990</TotalTime>
  <Words>1166</Words>
  <Application>Microsoft Office PowerPoint</Application>
  <PresentationFormat>Widescreen</PresentationFormat>
  <Paragraphs>333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Corbel</vt:lpstr>
      <vt:lpstr>Times New Roman</vt:lpstr>
      <vt:lpstr>Wingdings 2</vt:lpstr>
      <vt:lpstr>Depth</vt:lpstr>
      <vt:lpstr>INTERNATIONAL ORGANISATION FOR STANDARDISATION ORGANISATION INTERNATIONALE DE NORMALISATION ISO/IEC JTC 1/SC 29/WG 11 CODING OF MOVING PICTURES AND AUDIO   ISO/IEC JTC 1/SC 29/WG 11 N18975  Brussels, BE – January 2020</vt:lpstr>
      <vt:lpstr>MPEG Standardisation Roadmap January 2020</vt:lpstr>
      <vt:lpstr>Why a Standardisation Roadmap?</vt:lpstr>
      <vt:lpstr>What is in the Roadmap</vt:lpstr>
      <vt:lpstr>PowerPoint Presentation</vt:lpstr>
      <vt:lpstr>What is in the Roadmap</vt:lpstr>
      <vt:lpstr>PowerPoint Presentation</vt:lpstr>
      <vt:lpstr>What is in the Roadmap</vt:lpstr>
      <vt:lpstr>PowerPoint Presentation</vt:lpstr>
      <vt:lpstr>Significant Developments Shape MPEG’s Roadmap</vt:lpstr>
      <vt:lpstr>5-Year Planning</vt:lpstr>
      <vt:lpstr>PowerPoint Presentation</vt:lpstr>
      <vt:lpstr>MPEG-I (ISO/IEC 23090)</vt:lpstr>
      <vt:lpstr>Versatile Video Codec – Timeline (MPEG-I part 3) </vt:lpstr>
      <vt:lpstr>PowerPoint Presentation</vt:lpstr>
      <vt:lpstr>PowerPoint Presentation</vt:lpstr>
      <vt:lpstr>MPEG &amp; 5G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Rob Koenen</cp:lastModifiedBy>
  <cp:revision>207</cp:revision>
  <dcterms:created xsi:type="dcterms:W3CDTF">2018-01-20T11:00:54Z</dcterms:created>
  <dcterms:modified xsi:type="dcterms:W3CDTF">2020-01-17T13:27:58Z</dcterms:modified>
</cp:coreProperties>
</file>