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89" r:id="rId12"/>
    <p:sldId id="298" r:id="rId13"/>
    <p:sldId id="302" r:id="rId14"/>
    <p:sldId id="279" r:id="rId15"/>
    <p:sldId id="300" r:id="rId16"/>
    <p:sldId id="291" r:id="rId17"/>
    <p:sldId id="30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76" autoAdjust="0"/>
    <p:restoredTop sz="96400" autoAdjust="0"/>
  </p:normalViewPr>
  <p:slideViewPr>
    <p:cSldViewPr snapToGrid="0">
      <p:cViewPr varScale="1">
        <p:scale>
          <a:sx n="162" d="100"/>
          <a:sy n="162" d="100"/>
        </p:scale>
        <p:origin x="452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11/10/2019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92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799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Target: 50% gain in coding efficiency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817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8160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699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10/11/2019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840971"/>
              </p:ext>
            </p:extLst>
          </p:nvPr>
        </p:nvGraphicFramePr>
        <p:xfrm>
          <a:off x="1152939" y="2667001"/>
          <a:ext cx="10277061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25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545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>
                          <a:solidFill>
                            <a:schemeClr val="tx1"/>
                          </a:solidFill>
                          <a:effectLst/>
                        </a:rPr>
                        <a:t>Source:</a:t>
                      </a:r>
                      <a:endParaRPr lang="en-GB" sz="2400" noProof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>
                          <a:solidFill>
                            <a:schemeClr val="tx1"/>
                          </a:solidFill>
                          <a:effectLst/>
                        </a:rPr>
                        <a:t>Title:</a:t>
                      </a:r>
                      <a:endParaRPr lang="en-GB" sz="2400" noProof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Presentation of MPEG Standardisation Roadmap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875">
                <a:tc>
                  <a:txBody>
                    <a:bodyPr/>
                    <a:lstStyle/>
                    <a:p>
                      <a:pPr marL="0" marR="0" algn="l" defTabSz="914363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Status: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 defTabSz="914363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Approved, Public</a:t>
                      </a:r>
                      <a:endParaRPr lang="en-GB" sz="24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11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CODING OF MOVING PICTURES AND AUDIO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11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N18653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Geneva, CH – </a:t>
            </a:r>
            <a:r>
              <a:rPr lang="en-GB" altLang="zh-CN" sz="1400" b="1" spc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October 2019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214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Significant Developments Shape MPEG’s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2315817"/>
            <a:ext cx="10233800" cy="3861146"/>
          </a:xfrm>
        </p:spPr>
        <p:txBody>
          <a:bodyPr/>
          <a:lstStyle/>
          <a:p>
            <a:r>
              <a:rPr lang="en-GB" dirty="0"/>
              <a:t>The relentless increase of IP-distributed and Mobile media</a:t>
            </a:r>
          </a:p>
          <a:p>
            <a:r>
              <a:rPr lang="en-GB" dirty="0"/>
              <a:t>Higher quality media</a:t>
            </a:r>
          </a:p>
          <a:p>
            <a:r>
              <a:rPr lang="en-GB" dirty="0"/>
              <a:t>More immersion (UHD, VR, AR)</a:t>
            </a:r>
          </a:p>
          <a:p>
            <a:r>
              <a:rPr lang="en-GB" dirty="0"/>
              <a:t>The Internet of Media Things &amp; Wearables</a:t>
            </a:r>
          </a:p>
          <a:p>
            <a:r>
              <a:rPr lang="en-GB" dirty="0"/>
              <a:t>Cloud-based media processing, storage and delivery</a:t>
            </a:r>
          </a:p>
          <a:p>
            <a:r>
              <a:rPr lang="en-GB" dirty="0"/>
              <a:t>New, high-speed networks including fibre and 5G mobile</a:t>
            </a:r>
          </a:p>
        </p:txBody>
      </p:sp>
    </p:spTree>
    <p:extLst>
      <p:ext uri="{BB962C8B-B14F-4D97-AF65-F5344CB8AC3E}">
        <p14:creationId xmlns:p14="http://schemas.microsoft.com/office/powerpoint/2010/main" val="1060295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5-Year Planning</a:t>
            </a:r>
            <a:endParaRPr lang="en-NL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01B485D-F4C1-45CA-8BEC-5829D4966C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Box 106"/>
          <p:cNvSpPr txBox="1"/>
          <p:nvPr/>
        </p:nvSpPr>
        <p:spPr>
          <a:xfrm>
            <a:off x="179461" y="1275498"/>
            <a:ext cx="1942180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b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Coding</a:t>
            </a:r>
            <a:endParaRPr lang="en-GB" sz="4400" b="1" dirty="0">
              <a:solidFill>
                <a:srgbClr val="FF71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8579717" y="5332850"/>
            <a:ext cx="2475418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Systems </a:t>
            </a:r>
            <a:b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Tools</a:t>
            </a:r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F55A5888-A840-4A56-AF3C-CA09ECE91DC7}"/>
              </a:ext>
            </a:extLst>
          </p:cNvPr>
          <p:cNvCxnSpPr>
            <a:cxnSpLocks/>
          </p:cNvCxnSpPr>
          <p:nvPr/>
        </p:nvCxnSpPr>
        <p:spPr>
          <a:xfrm>
            <a:off x="8034101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E6D1F028-3695-4674-9A38-D0CC8AA9CEDE}"/>
              </a:ext>
            </a:extLst>
          </p:cNvPr>
          <p:cNvSpPr txBox="1"/>
          <p:nvPr/>
        </p:nvSpPr>
        <p:spPr>
          <a:xfrm>
            <a:off x="6393895" y="4131247"/>
            <a:ext cx="3282607" cy="3600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Scene Description v.2</a:t>
            </a:r>
          </a:p>
        </p:txBody>
      </p:sp>
      <p:cxnSp>
        <p:nvCxnSpPr>
          <p:cNvPr id="73" name="Straight Connector 72"/>
          <p:cNvCxnSpPr>
            <a:cxnSpLocks/>
          </p:cNvCxnSpPr>
          <p:nvPr/>
        </p:nvCxnSpPr>
        <p:spPr>
          <a:xfrm>
            <a:off x="6451891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6605FE33-0FB3-4B97-B62A-478662321AEC}"/>
              </a:ext>
            </a:extLst>
          </p:cNvPr>
          <p:cNvSpPr txBox="1"/>
          <p:nvPr/>
        </p:nvSpPr>
        <p:spPr>
          <a:xfrm>
            <a:off x="6141325" y="2650550"/>
            <a:ext cx="2741776" cy="360000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6 </a:t>
            </a:r>
            <a:r>
              <a:rPr lang="en-US" sz="1200" dirty="0" err="1"/>
              <a:t>DoF</a:t>
            </a:r>
            <a:r>
              <a:rPr lang="en-US" sz="1200" dirty="0"/>
              <a:t> Video Extensions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5732923-E569-477C-BCC3-96665F60509B}"/>
              </a:ext>
            </a:extLst>
          </p:cNvPr>
          <p:cNvSpPr txBox="1"/>
          <p:nvPr/>
        </p:nvSpPr>
        <p:spPr>
          <a:xfrm>
            <a:off x="1691460" y="3402722"/>
            <a:ext cx="4344091" cy="360000"/>
          </a:xfrm>
          <a:prstGeom prst="rightArrow">
            <a:avLst>
              <a:gd name="adj1" fmla="val 60492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Geometry Point Cloud Compression (G-PCC)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132404" y="5017294"/>
            <a:ext cx="3510549" cy="360000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OMAF v.2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64564" y="128482"/>
            <a:ext cx="608494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US" b="1"/>
              <a:t>2020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31111" y="128482"/>
            <a:ext cx="119563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US" b="1"/>
              <a:t>Jan 2019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41325" y="128482"/>
            <a:ext cx="734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2021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967758" y="6458122"/>
            <a:ext cx="3519683" cy="360000"/>
          </a:xfrm>
          <a:prstGeom prst="rightArrow">
            <a:avLst>
              <a:gd name="adj1" fmla="val 548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Internet of Media Things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097887" y="3715865"/>
            <a:ext cx="4316081" cy="411756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6 </a:t>
            </a:r>
            <a:r>
              <a:rPr lang="en-US" sz="1200" dirty="0" err="1"/>
              <a:t>DoF</a:t>
            </a:r>
            <a:r>
              <a:rPr lang="en-US" sz="1200" dirty="0"/>
              <a:t> Audio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76953" y="3032920"/>
            <a:ext cx="4212969" cy="360000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Video Point Cloud Compression (V-PCC)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717621" y="131049"/>
            <a:ext cx="734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2022</a:t>
            </a:r>
            <a:endParaRPr lang="en-US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2855835" y="4124150"/>
            <a:ext cx="4238916" cy="3600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Scene Description  Interface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93483" y="2356850"/>
            <a:ext cx="4329717" cy="360000"/>
          </a:xfrm>
          <a:prstGeom prst="rightArrow">
            <a:avLst>
              <a:gd name="adj1" fmla="val 58652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Versatile Video Coding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C0F3E0-DBDC-4BB7-9FA1-13031CFFF366}"/>
              </a:ext>
            </a:extLst>
          </p:cNvPr>
          <p:cNvSpPr txBox="1"/>
          <p:nvPr/>
        </p:nvSpPr>
        <p:spPr>
          <a:xfrm>
            <a:off x="9322092" y="131049"/>
            <a:ext cx="70881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2023</a:t>
            </a:r>
            <a:endParaRPr lang="en-US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DCA0AD-155A-4F1A-87D9-1E515A77915E}"/>
              </a:ext>
            </a:extLst>
          </p:cNvPr>
          <p:cNvSpPr txBox="1"/>
          <p:nvPr/>
        </p:nvSpPr>
        <p:spPr>
          <a:xfrm>
            <a:off x="1106516" y="6118165"/>
            <a:ext cx="3383074" cy="360000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Web Resource Tracks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194F710-331C-42CD-B5D9-F8E5BE8212B1}"/>
              </a:ext>
            </a:extLst>
          </p:cNvPr>
          <p:cNvSpPr txBox="1"/>
          <p:nvPr/>
        </p:nvSpPr>
        <p:spPr>
          <a:xfrm>
            <a:off x="1733318" y="2695081"/>
            <a:ext cx="4710957" cy="327892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3DoF+ Video (MPEG Immersive Video)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AC19E6C-1598-4C83-A3E9-D068AE66778F}"/>
              </a:ext>
            </a:extLst>
          </p:cNvPr>
          <p:cNvSpPr txBox="1"/>
          <p:nvPr/>
        </p:nvSpPr>
        <p:spPr>
          <a:xfrm>
            <a:off x="3135204" y="1005045"/>
            <a:ext cx="4417600" cy="380965"/>
          </a:xfrm>
          <a:prstGeom prst="rightArrow">
            <a:avLst>
              <a:gd name="adj1" fmla="val 55129"/>
              <a:gd name="adj2" fmla="val 5215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Neural Network Compression for Multimedia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7CF918-F15D-444D-9136-046D3FA32274}"/>
              </a:ext>
            </a:extLst>
          </p:cNvPr>
          <p:cNvSpPr txBox="1"/>
          <p:nvPr/>
        </p:nvSpPr>
        <p:spPr>
          <a:xfrm>
            <a:off x="2727600" y="1745076"/>
            <a:ext cx="2623377" cy="348167"/>
          </a:xfrm>
          <a:prstGeom prst="rightArrow">
            <a:avLst>
              <a:gd name="adj1" fmla="val 55318"/>
              <a:gd name="adj2" fmla="val 6000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Essential Video Coding (MPEG-5)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4C1E02-F49C-460B-AD3B-AF59AACEBED2}"/>
              </a:ext>
            </a:extLst>
          </p:cNvPr>
          <p:cNvSpPr txBox="1"/>
          <p:nvPr/>
        </p:nvSpPr>
        <p:spPr>
          <a:xfrm>
            <a:off x="2314908" y="2058119"/>
            <a:ext cx="3391448" cy="360000"/>
          </a:xfrm>
          <a:prstGeom prst="rightArrow">
            <a:avLst>
              <a:gd name="adj1" fmla="val 57904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Low Complexity Enhancement Video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1963D3-E007-4D6A-8FB7-3ACD0A7D91FC}"/>
              </a:ext>
            </a:extLst>
          </p:cNvPr>
          <p:cNvSpPr txBox="1"/>
          <p:nvPr/>
        </p:nvSpPr>
        <p:spPr>
          <a:xfrm>
            <a:off x="2245542" y="4457670"/>
            <a:ext cx="3707941" cy="331469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PCC Systems Support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239623" y="5357119"/>
            <a:ext cx="3778614" cy="354607"/>
          </a:xfrm>
          <a:prstGeom prst="rightArrow">
            <a:avLst>
              <a:gd name="adj1" fmla="val 6118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Network-Based Media Processing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24C4850-CD38-4345-B697-6837287078FD}"/>
              </a:ext>
            </a:extLst>
          </p:cNvPr>
          <p:cNvSpPr txBox="1"/>
          <p:nvPr/>
        </p:nvSpPr>
        <p:spPr>
          <a:xfrm>
            <a:off x="3096904" y="672334"/>
            <a:ext cx="3728127" cy="360000"/>
          </a:xfrm>
          <a:prstGeom prst="rightArrow">
            <a:avLst>
              <a:gd name="adj1" fmla="val 57233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6274D8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Genome Annotation Compression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993482" y="676268"/>
            <a:ext cx="2431975" cy="360000"/>
          </a:xfrm>
          <a:prstGeom prst="rightArrow">
            <a:avLst>
              <a:gd name="adj1" fmla="val 57233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6274D8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Genome Compression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FB8998D-A96F-462E-99C3-05C6D5A1B856}"/>
              </a:ext>
            </a:extLst>
          </p:cNvPr>
          <p:cNvSpPr txBox="1"/>
          <p:nvPr/>
        </p:nvSpPr>
        <p:spPr>
          <a:xfrm>
            <a:off x="5586838" y="3402721"/>
            <a:ext cx="3395731" cy="345109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dirty="0"/>
              <a:t>G-PCC  v.2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552BF3B-8DE4-4582-81D7-C71CB6CE9126}"/>
              </a:ext>
            </a:extLst>
          </p:cNvPr>
          <p:cNvSpPr txBox="1"/>
          <p:nvPr/>
        </p:nvSpPr>
        <p:spPr>
          <a:xfrm>
            <a:off x="2302783" y="5660492"/>
            <a:ext cx="2156888" cy="360000"/>
          </a:xfrm>
          <a:prstGeom prst="rightArrow">
            <a:avLst>
              <a:gd name="adj1" fmla="val 5461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CMAF v.2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D9A760-730C-4070-B5DD-5B33307EF832}"/>
              </a:ext>
            </a:extLst>
          </p:cNvPr>
          <p:cNvSpPr txBox="1"/>
          <p:nvPr/>
        </p:nvSpPr>
        <p:spPr>
          <a:xfrm>
            <a:off x="10518641" y="131049"/>
            <a:ext cx="118654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Jan 2024</a:t>
            </a:r>
            <a:endParaRPr lang="en-US" b="1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6BA9591-CE6C-4A66-A1EA-06E8D0098681}"/>
              </a:ext>
            </a:extLst>
          </p:cNvPr>
          <p:cNvSpPr txBox="1"/>
          <p:nvPr/>
        </p:nvSpPr>
        <p:spPr>
          <a:xfrm>
            <a:off x="2040600" y="1388188"/>
            <a:ext cx="3315238" cy="348167"/>
          </a:xfrm>
          <a:prstGeom prst="rightArrow">
            <a:avLst>
              <a:gd name="adj1" fmla="val 55318"/>
              <a:gd name="adj2" fmla="val 6000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 err="1"/>
              <a:t>Colour</a:t>
            </a:r>
            <a:r>
              <a:rPr lang="en-US" dirty="0"/>
              <a:t> Support in Open Font Format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CA79DC9-238D-42B0-B026-7C88954F62BC}"/>
              </a:ext>
            </a:extLst>
          </p:cNvPr>
          <p:cNvSpPr txBox="1"/>
          <p:nvPr/>
        </p:nvSpPr>
        <p:spPr>
          <a:xfrm>
            <a:off x="2666108" y="5878567"/>
            <a:ext cx="3778614" cy="360000"/>
          </a:xfrm>
          <a:prstGeom prst="rightArrow">
            <a:avLst>
              <a:gd name="adj1" fmla="val 5461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Partial File Format v.2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6030D51-3357-4735-943D-3213D203B034}"/>
              </a:ext>
            </a:extLst>
          </p:cNvPr>
          <p:cNvSpPr txBox="1"/>
          <p:nvPr/>
        </p:nvSpPr>
        <p:spPr>
          <a:xfrm>
            <a:off x="4870041" y="3013924"/>
            <a:ext cx="3545158" cy="378995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Dynamic Mesh Compression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7F39934-759F-49DA-8870-5C4A00AB96B2}"/>
              </a:ext>
            </a:extLst>
          </p:cNvPr>
          <p:cNvSpPr txBox="1"/>
          <p:nvPr/>
        </p:nvSpPr>
        <p:spPr>
          <a:xfrm>
            <a:off x="5133342" y="5017294"/>
            <a:ext cx="1981625" cy="360000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OMAF v.3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CE86551-98AB-4711-8E04-DEEA31D9F0A9}"/>
              </a:ext>
            </a:extLst>
          </p:cNvPr>
          <p:cNvSpPr txBox="1"/>
          <p:nvPr/>
        </p:nvSpPr>
        <p:spPr>
          <a:xfrm>
            <a:off x="4015246" y="4733954"/>
            <a:ext cx="3079505" cy="3600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Video Decoding  Interface</a:t>
            </a:r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91786F98-A168-4D41-ABE0-8C10270213BB}"/>
              </a:ext>
            </a:extLst>
          </p:cNvPr>
          <p:cNvCxnSpPr>
            <a:cxnSpLocks/>
          </p:cNvCxnSpPr>
          <p:nvPr/>
        </p:nvCxnSpPr>
        <p:spPr>
          <a:xfrm>
            <a:off x="4869683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9FBF6AC4-58BE-4CBB-AEF8-EDE31816F585}"/>
              </a:ext>
            </a:extLst>
          </p:cNvPr>
          <p:cNvCxnSpPr>
            <a:cxnSpLocks/>
          </p:cNvCxnSpPr>
          <p:nvPr/>
        </p:nvCxnSpPr>
        <p:spPr>
          <a:xfrm>
            <a:off x="3287473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8D1C54F9-718A-44A5-BDDE-8A6A2DC9D739}"/>
              </a:ext>
            </a:extLst>
          </p:cNvPr>
          <p:cNvCxnSpPr>
            <a:cxnSpLocks/>
          </p:cNvCxnSpPr>
          <p:nvPr/>
        </p:nvCxnSpPr>
        <p:spPr>
          <a:xfrm>
            <a:off x="9616309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6D0EEB5D-2484-4889-AF2F-E609AD4D50FC}"/>
              </a:ext>
            </a:extLst>
          </p:cNvPr>
          <p:cNvCxnSpPr>
            <a:cxnSpLocks/>
          </p:cNvCxnSpPr>
          <p:nvPr/>
        </p:nvCxnSpPr>
        <p:spPr>
          <a:xfrm>
            <a:off x="11198516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3B61FFD1-8AF1-4C3B-AB61-BA8DBBBA2115}"/>
              </a:ext>
            </a:extLst>
          </p:cNvPr>
          <p:cNvSpPr txBox="1"/>
          <p:nvPr/>
        </p:nvSpPr>
        <p:spPr>
          <a:xfrm>
            <a:off x="8593632" y="640030"/>
            <a:ext cx="2327164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Beyond</a:t>
            </a:r>
            <a:b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endParaRPr lang="en-GB" sz="60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0348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117" grpId="0"/>
      <p:bldP spid="66" grpId="0" animBg="1"/>
      <p:bldP spid="61" grpId="0" animBg="1"/>
      <p:bldP spid="50" grpId="0" animBg="1"/>
      <p:bldP spid="46" grpId="0" animBg="1"/>
      <p:bldP spid="25" grpId="0" animBg="1"/>
      <p:bldP spid="30" grpId="0" animBg="1"/>
      <p:bldP spid="22" grpId="0" animBg="1"/>
      <p:bldP spid="49" grpId="0" animBg="1"/>
      <p:bldP spid="24" grpId="0" animBg="1"/>
      <p:bldP spid="43" grpId="0" animBg="1"/>
      <p:bldP spid="37" grpId="0" animBg="1"/>
      <p:bldP spid="47" grpId="0" animBg="1"/>
      <p:bldP spid="56" grpId="0" animBg="1"/>
      <p:bldP spid="57" grpId="0" animBg="1"/>
      <p:bldP spid="60" grpId="0" animBg="1"/>
      <p:bldP spid="48" grpId="0" animBg="1"/>
      <p:bldP spid="36" grpId="0" animBg="1"/>
      <p:bldP spid="45" grpId="0" animBg="1"/>
      <p:bldP spid="58" grpId="0" animBg="1"/>
      <p:bldP spid="63" grpId="0" animBg="1"/>
      <p:bldP spid="62" grpId="0" animBg="1"/>
      <p:bldP spid="68" grpId="0" animBg="1"/>
      <p:bldP spid="69" grpId="0" animBg="1"/>
      <p:bldP spid="71" grpId="0" animBg="1"/>
      <p:bldP spid="67" grpId="0" animBg="1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MPEG-I (ISO/IEC 23090)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1825625"/>
            <a:ext cx="10233800" cy="458309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4000" b="1" dirty="0">
                <a:solidFill>
                  <a:schemeClr val="accent3"/>
                </a:solidFill>
              </a:rPr>
              <a:t>Coded </a:t>
            </a:r>
            <a:r>
              <a:rPr lang="en-US" sz="4000" b="1" dirty="0">
                <a:solidFill>
                  <a:schemeClr val="accent3"/>
                </a:solidFill>
              </a:rPr>
              <a:t>Representation of Immersive Media</a:t>
            </a:r>
          </a:p>
          <a:p>
            <a:pPr marL="0" indent="0"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chemeClr val="accent3"/>
                </a:solidFill>
              </a:rPr>
              <a:t>Parts</a:t>
            </a:r>
            <a:r>
              <a:rPr lang="en-US" dirty="0"/>
              <a:t>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Architectures for Immersive Media (Technical Report)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Omnidirectional </a:t>
            </a:r>
            <a:r>
              <a:rPr lang="en-GB" dirty="0" err="1">
                <a:solidFill>
                  <a:schemeClr val="accent2"/>
                </a:solidFill>
              </a:rPr>
              <a:t>MediA</a:t>
            </a:r>
            <a:r>
              <a:rPr lang="en-GB" dirty="0">
                <a:solidFill>
                  <a:schemeClr val="accent2"/>
                </a:solidFill>
              </a:rPr>
              <a:t> Format (OMAF)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Versatile Video Coding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Immersive Audio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Video-based Point Cloud Compression (V-PCC)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Metrics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/>
              <a:t>Metadata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/>
              <a:t>Geometry-based Point Cloud Compression (G-PCC)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/>
              <a:t>Carriage of Video Point Cloud Data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/>
              <a:t>Implementation Guidelines for 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/>
              <a:t>MPEG Immersive Video (</a:t>
            </a:r>
            <a:r>
              <a:rPr lang="en-GB" i="1" dirty="0"/>
              <a:t>working title</a:t>
            </a:r>
            <a:r>
              <a:rPr lang="en-GB" dirty="0"/>
              <a:t>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/>
              <a:t>Video Decoding Interface for Immersive Media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/>
              <a:t>MPEG-I Scene Descriptions</a:t>
            </a:r>
          </a:p>
        </p:txBody>
      </p:sp>
    </p:spTree>
    <p:extLst>
      <p:ext uri="{BB962C8B-B14F-4D97-AF65-F5344CB8AC3E}">
        <p14:creationId xmlns:p14="http://schemas.microsoft.com/office/powerpoint/2010/main" val="1741462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Versatile Video Codec – Timeline (MPEG-I part 3)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2952046"/>
              </p:ext>
            </p:extLst>
          </p:nvPr>
        </p:nvGraphicFramePr>
        <p:xfrm>
          <a:off x="959708" y="2493936"/>
          <a:ext cx="10217164" cy="34137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8553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39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lvl="0" indent="0" algn="l" defTabSz="914400" rtl="0" eaLnBrk="1" fontAlgn="base" latinLnBrk="0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b="0" kern="1200" dirty="0"/>
                        <a:t>Collection of test material</a:t>
                      </a:r>
                      <a:endParaRPr lang="en-US" sz="2800" b="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r" defTabSz="914400" rtl="0" eaLnBrk="1" fontAlgn="base" latinLnBrk="0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b="0" kern="1200"/>
                        <a:t>Jan 2017</a:t>
                      </a:r>
                      <a:endParaRPr lang="en-US" sz="2800" b="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/>
                        <a:t>Final Call for Evidence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r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/>
                        <a:t>Apr 2017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/>
                        <a:t>Assessment of</a:t>
                      </a:r>
                      <a:r>
                        <a:rPr lang="en-GB" sz="2800" kern="1200" baseline="0" dirty="0"/>
                        <a:t> </a:t>
                      </a:r>
                      <a:r>
                        <a:rPr lang="en-GB" sz="2800" kern="1200" dirty="0" err="1"/>
                        <a:t>CfE</a:t>
                      </a:r>
                      <a:r>
                        <a:rPr lang="en-GB" sz="2800" kern="1200" dirty="0"/>
                        <a:t> responses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r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/>
                        <a:t>Jul 2017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/>
                        <a:t>Final Call for Proposals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r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/>
                        <a:t>Oct 2017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/>
                        <a:t>Subjective tests</a:t>
                      </a:r>
                      <a:endParaRPr lang="en-US" sz="2800" kern="120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r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/>
                        <a:t>Apr 2018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/>
                        <a:t>Working Draft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r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/>
                        <a:t>Apr 2018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64270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/>
                        <a:t>Committee Draft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r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/>
                        <a:t>Jul 2019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4596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/>
                        <a:t>Delivery of standard (Final Draft International Standard)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r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/>
                        <a:t>Jul 2020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33898436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6222A7-15DE-4BA4-95FC-080C7E3D8A8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9821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31F20E8-3BBB-4D4C-94EC-4BE9680CBE3A}"/>
              </a:ext>
            </a:extLst>
          </p:cNvPr>
          <p:cNvCxnSpPr>
            <a:cxnSpLocks/>
          </p:cNvCxnSpPr>
          <p:nvPr/>
        </p:nvCxnSpPr>
        <p:spPr>
          <a:xfrm>
            <a:off x="7167856" y="2484185"/>
            <a:ext cx="0" cy="4222135"/>
          </a:xfrm>
          <a:prstGeom prst="line">
            <a:avLst/>
          </a:prstGeom>
          <a:ln w="5715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179461" y="1275498"/>
            <a:ext cx="1942180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b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Coding</a:t>
            </a:r>
            <a:endParaRPr lang="en-GB" sz="4400" b="1" dirty="0">
              <a:solidFill>
                <a:srgbClr val="FF71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8579717" y="5332850"/>
            <a:ext cx="2475418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Systems </a:t>
            </a:r>
            <a:b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Tools</a:t>
            </a:r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F55A5888-A840-4A56-AF3C-CA09ECE91DC7}"/>
              </a:ext>
            </a:extLst>
          </p:cNvPr>
          <p:cNvCxnSpPr>
            <a:cxnSpLocks/>
          </p:cNvCxnSpPr>
          <p:nvPr/>
        </p:nvCxnSpPr>
        <p:spPr>
          <a:xfrm>
            <a:off x="8034101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cxnSpLocks/>
          </p:cNvCxnSpPr>
          <p:nvPr/>
        </p:nvCxnSpPr>
        <p:spPr>
          <a:xfrm>
            <a:off x="6451891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65732923-E569-477C-BCC3-96665F60509B}"/>
              </a:ext>
            </a:extLst>
          </p:cNvPr>
          <p:cNvSpPr txBox="1"/>
          <p:nvPr/>
        </p:nvSpPr>
        <p:spPr>
          <a:xfrm>
            <a:off x="1691460" y="3402722"/>
            <a:ext cx="4344091" cy="360000"/>
          </a:xfrm>
          <a:prstGeom prst="rightArrow">
            <a:avLst>
              <a:gd name="adj1" fmla="val 60492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Geometry Point Cloud Compression (G-PCC)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132404" y="5017294"/>
            <a:ext cx="3510549" cy="360000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OMAF v.2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64564" y="128482"/>
            <a:ext cx="608494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US" b="1"/>
              <a:t>2020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31111" y="128482"/>
            <a:ext cx="119563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US" b="1"/>
              <a:t>Jan 2019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41325" y="128482"/>
            <a:ext cx="734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2021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076953" y="3032920"/>
            <a:ext cx="4212969" cy="360000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Video Point Cloud Compression (V-PCC)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717621" y="131049"/>
            <a:ext cx="734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2022</a:t>
            </a:r>
            <a:endParaRPr lang="en-US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2855835" y="4124150"/>
            <a:ext cx="4238916" cy="3600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Scene Description  Interface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93483" y="2356850"/>
            <a:ext cx="4329717" cy="360000"/>
          </a:xfrm>
          <a:prstGeom prst="rightArrow">
            <a:avLst>
              <a:gd name="adj1" fmla="val 58652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Versatile Video Coding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C0F3E0-DBDC-4BB7-9FA1-13031CFFF366}"/>
              </a:ext>
            </a:extLst>
          </p:cNvPr>
          <p:cNvSpPr txBox="1"/>
          <p:nvPr/>
        </p:nvSpPr>
        <p:spPr>
          <a:xfrm>
            <a:off x="9322092" y="131049"/>
            <a:ext cx="70881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2023</a:t>
            </a:r>
            <a:endParaRPr lang="en-US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194F710-331C-42CD-B5D9-F8E5BE8212B1}"/>
              </a:ext>
            </a:extLst>
          </p:cNvPr>
          <p:cNvSpPr txBox="1"/>
          <p:nvPr/>
        </p:nvSpPr>
        <p:spPr>
          <a:xfrm>
            <a:off x="1733318" y="2695081"/>
            <a:ext cx="4710957" cy="327892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3DoF+ Video (MPEG Immersive Video)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1963D3-E007-4D6A-8FB7-3ACD0A7D91FC}"/>
              </a:ext>
            </a:extLst>
          </p:cNvPr>
          <p:cNvSpPr txBox="1"/>
          <p:nvPr/>
        </p:nvSpPr>
        <p:spPr>
          <a:xfrm>
            <a:off x="2245542" y="4457670"/>
            <a:ext cx="3707941" cy="331469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PCC Systems Support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239623" y="5357119"/>
            <a:ext cx="3778614" cy="354607"/>
          </a:xfrm>
          <a:prstGeom prst="rightArrow">
            <a:avLst>
              <a:gd name="adj1" fmla="val 6118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Network-Based Media Processing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D9A760-730C-4070-B5DD-5B33307EF832}"/>
              </a:ext>
            </a:extLst>
          </p:cNvPr>
          <p:cNvSpPr txBox="1"/>
          <p:nvPr/>
        </p:nvSpPr>
        <p:spPr>
          <a:xfrm>
            <a:off x="10518641" y="131049"/>
            <a:ext cx="118654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Jan 2024</a:t>
            </a:r>
            <a:endParaRPr lang="en-US" b="1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7F39934-759F-49DA-8870-5C4A00AB96B2}"/>
              </a:ext>
            </a:extLst>
          </p:cNvPr>
          <p:cNvSpPr txBox="1"/>
          <p:nvPr/>
        </p:nvSpPr>
        <p:spPr>
          <a:xfrm>
            <a:off x="5133342" y="5017294"/>
            <a:ext cx="1981625" cy="360000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OMAF v.3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CE86551-98AB-4711-8E04-DEEA31D9F0A9}"/>
              </a:ext>
            </a:extLst>
          </p:cNvPr>
          <p:cNvSpPr txBox="1"/>
          <p:nvPr/>
        </p:nvSpPr>
        <p:spPr>
          <a:xfrm>
            <a:off x="4015246" y="4733954"/>
            <a:ext cx="3079505" cy="3600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Video Decoding  Interface</a:t>
            </a:r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91786F98-A168-4D41-ABE0-8C10270213BB}"/>
              </a:ext>
            </a:extLst>
          </p:cNvPr>
          <p:cNvCxnSpPr>
            <a:cxnSpLocks/>
          </p:cNvCxnSpPr>
          <p:nvPr/>
        </p:nvCxnSpPr>
        <p:spPr>
          <a:xfrm>
            <a:off x="4869683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9FBF6AC4-58BE-4CBB-AEF8-EDE31816F585}"/>
              </a:ext>
            </a:extLst>
          </p:cNvPr>
          <p:cNvCxnSpPr>
            <a:cxnSpLocks/>
          </p:cNvCxnSpPr>
          <p:nvPr/>
        </p:nvCxnSpPr>
        <p:spPr>
          <a:xfrm>
            <a:off x="3287473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8D1C54F9-718A-44A5-BDDE-8A6A2DC9D739}"/>
              </a:ext>
            </a:extLst>
          </p:cNvPr>
          <p:cNvCxnSpPr>
            <a:cxnSpLocks/>
          </p:cNvCxnSpPr>
          <p:nvPr/>
        </p:nvCxnSpPr>
        <p:spPr>
          <a:xfrm>
            <a:off x="9616309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6D0EEB5D-2484-4889-AF2F-E609AD4D50FC}"/>
              </a:ext>
            </a:extLst>
          </p:cNvPr>
          <p:cNvCxnSpPr>
            <a:cxnSpLocks/>
          </p:cNvCxnSpPr>
          <p:nvPr/>
        </p:nvCxnSpPr>
        <p:spPr>
          <a:xfrm>
            <a:off x="11198516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C2D38D34-3446-4B78-8E63-00C7CCE599BA}"/>
              </a:ext>
            </a:extLst>
          </p:cNvPr>
          <p:cNvSpPr/>
          <p:nvPr/>
        </p:nvSpPr>
        <p:spPr>
          <a:xfrm>
            <a:off x="5883073" y="640304"/>
            <a:ext cx="6053050" cy="1895356"/>
          </a:xfrm>
          <a:prstGeom prst="roundRect">
            <a:avLst/>
          </a:prstGeom>
          <a:solidFill>
            <a:schemeClr val="tx1">
              <a:lumMod val="50000"/>
              <a:lumOff val="50000"/>
              <a:alpha val="67000"/>
            </a:schemeClr>
          </a:solidFill>
          <a:ln>
            <a:noFill/>
          </a:ln>
          <a:effectLst>
            <a:outerShdw blurRad="38100" dist="88900" dir="8100000" algn="tl" rotWithShape="0">
              <a:schemeClr val="tx1">
                <a:alpha val="40000"/>
              </a:scheme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MPEG-I Phase 2a</a:t>
            </a:r>
          </a:p>
          <a:p>
            <a:pPr algn="ctr"/>
            <a:r>
              <a:rPr lang="en-GB" sz="4000" b="1" dirty="0">
                <a:solidFill>
                  <a:schemeClr val="bg1"/>
                </a:solidFill>
              </a:rPr>
              <a:t>MPEG Media for 6DoF</a:t>
            </a:r>
          </a:p>
        </p:txBody>
      </p:sp>
    </p:spTree>
    <p:extLst>
      <p:ext uri="{BB962C8B-B14F-4D97-AF65-F5344CB8AC3E}">
        <p14:creationId xmlns:p14="http://schemas.microsoft.com/office/powerpoint/2010/main" val="1485351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ADAA6-9747-4A7F-9426-C05333F13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MPEG &amp; 5G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E2FF1-9319-4405-88B3-7488ABC24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690688"/>
            <a:ext cx="10233800" cy="4961277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Viewport-Adaptive Streaming </a:t>
            </a:r>
          </a:p>
          <a:p>
            <a:pPr lvl="1"/>
            <a:r>
              <a:rPr lang="en-GB" dirty="0"/>
              <a:t>Benefits greatly from fast edge response times</a:t>
            </a:r>
          </a:p>
          <a:p>
            <a:pPr lvl="1"/>
            <a:r>
              <a:rPr lang="en-GB" dirty="0"/>
              <a:t>OMAF v.2</a:t>
            </a:r>
          </a:p>
          <a:p>
            <a:r>
              <a:rPr lang="en-GB" dirty="0"/>
              <a:t>Immersive Media Access and Delivery </a:t>
            </a:r>
            <a:endParaRPr lang="en-GB" dirty="0">
              <a:sym typeface="Wingdings" panose="05000000000000000000" pitchFamily="2" charset="2"/>
            </a:endParaRPr>
          </a:p>
          <a:p>
            <a:pPr lvl="1"/>
            <a:r>
              <a:rPr lang="en-GB" dirty="0">
                <a:sym typeface="Wingdings" panose="05000000000000000000" pitchFamily="2" charset="2"/>
              </a:rPr>
              <a:t>Finer granularity access for huge media data volumes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Partial retrieval of partially visible and audible scenes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Fast network responses for immersive and interactive media </a:t>
            </a:r>
          </a:p>
          <a:p>
            <a:r>
              <a:rPr lang="en-GB" dirty="0">
                <a:sym typeface="Wingdings" panose="05000000000000000000" pitchFamily="2" charset="2"/>
              </a:rPr>
              <a:t>Partial (“split”) or Complete Edge Rendering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Do heavy lifting in network, save on processing in mobile devices</a:t>
            </a:r>
          </a:p>
          <a:p>
            <a:pPr lvl="1"/>
            <a:r>
              <a:rPr lang="en-GB" dirty="0"/>
              <a:t>Allowing very </a:t>
            </a:r>
            <a:r>
              <a:rPr lang="en-GB" dirty="0" err="1"/>
              <a:t>sophistated</a:t>
            </a:r>
            <a:r>
              <a:rPr lang="en-GB" dirty="0"/>
              <a:t> media to be consumed with reasonable device power use</a:t>
            </a:r>
          </a:p>
          <a:p>
            <a:pPr lvl="1"/>
            <a:r>
              <a:rPr lang="en-GB" dirty="0"/>
              <a:t>Mixing immersive feeds for real-time communication</a:t>
            </a:r>
          </a:p>
          <a:p>
            <a:r>
              <a:rPr lang="en-GB" dirty="0"/>
              <a:t>Network-Based Media Processing</a:t>
            </a:r>
          </a:p>
          <a:p>
            <a:pPr lvl="1"/>
            <a:r>
              <a:rPr lang="en-GB" dirty="0"/>
              <a:t>Using the network and the edge to support media processing</a:t>
            </a:r>
          </a:p>
          <a:p>
            <a:pPr lvl="1"/>
            <a:r>
              <a:rPr lang="en-GB" dirty="0"/>
              <a:t>Network-based, last-second media personalization</a:t>
            </a:r>
          </a:p>
          <a:p>
            <a:r>
              <a:rPr lang="en-GB" dirty="0"/>
              <a:t>IOT</a:t>
            </a:r>
          </a:p>
          <a:p>
            <a:pPr lvl="1"/>
            <a:r>
              <a:rPr lang="en-GB" dirty="0"/>
              <a:t>Internet of Media Things</a:t>
            </a:r>
          </a:p>
        </p:txBody>
      </p:sp>
    </p:spTree>
    <p:extLst>
      <p:ext uri="{BB962C8B-B14F-4D97-AF65-F5344CB8AC3E}">
        <p14:creationId xmlns:p14="http://schemas.microsoft.com/office/powerpoint/2010/main" val="31264901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Box 106"/>
          <p:cNvSpPr txBox="1"/>
          <p:nvPr/>
        </p:nvSpPr>
        <p:spPr>
          <a:xfrm>
            <a:off x="179461" y="1275498"/>
            <a:ext cx="1942180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b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Coding</a:t>
            </a:r>
            <a:endParaRPr lang="en-GB" sz="4400" b="1" dirty="0">
              <a:solidFill>
                <a:srgbClr val="FF71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8579717" y="5332850"/>
            <a:ext cx="2475418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Systems </a:t>
            </a:r>
            <a:b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Tools</a:t>
            </a:r>
          </a:p>
        </p:txBody>
      </p: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F55A5888-A840-4A56-AF3C-CA09ECE91DC7}"/>
              </a:ext>
            </a:extLst>
          </p:cNvPr>
          <p:cNvCxnSpPr>
            <a:cxnSpLocks/>
          </p:cNvCxnSpPr>
          <p:nvPr/>
        </p:nvCxnSpPr>
        <p:spPr>
          <a:xfrm>
            <a:off x="8034101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E6D1F028-3695-4674-9A38-D0CC8AA9CEDE}"/>
              </a:ext>
            </a:extLst>
          </p:cNvPr>
          <p:cNvSpPr txBox="1"/>
          <p:nvPr/>
        </p:nvSpPr>
        <p:spPr>
          <a:xfrm>
            <a:off x="6393895" y="4131247"/>
            <a:ext cx="3282607" cy="3600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Scene Description v.2</a:t>
            </a:r>
          </a:p>
        </p:txBody>
      </p:sp>
      <p:cxnSp>
        <p:nvCxnSpPr>
          <p:cNvPr id="73" name="Straight Connector 72"/>
          <p:cNvCxnSpPr>
            <a:cxnSpLocks/>
          </p:cNvCxnSpPr>
          <p:nvPr/>
        </p:nvCxnSpPr>
        <p:spPr>
          <a:xfrm>
            <a:off x="6451891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6605FE33-0FB3-4B97-B62A-478662321AEC}"/>
              </a:ext>
            </a:extLst>
          </p:cNvPr>
          <p:cNvSpPr txBox="1"/>
          <p:nvPr/>
        </p:nvSpPr>
        <p:spPr>
          <a:xfrm>
            <a:off x="6141325" y="2650550"/>
            <a:ext cx="2741776" cy="360000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6 </a:t>
            </a:r>
            <a:r>
              <a:rPr lang="en-US" sz="1200" dirty="0" err="1"/>
              <a:t>DoF</a:t>
            </a:r>
            <a:r>
              <a:rPr lang="en-US" sz="1200" dirty="0"/>
              <a:t> Video Extensions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5732923-E569-477C-BCC3-96665F60509B}"/>
              </a:ext>
            </a:extLst>
          </p:cNvPr>
          <p:cNvSpPr txBox="1"/>
          <p:nvPr/>
        </p:nvSpPr>
        <p:spPr>
          <a:xfrm>
            <a:off x="1691460" y="3402722"/>
            <a:ext cx="4344091" cy="360000"/>
          </a:xfrm>
          <a:prstGeom prst="rightArrow">
            <a:avLst>
              <a:gd name="adj1" fmla="val 60492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Geometry Point Cloud Compression (G-PCC)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132404" y="5017294"/>
            <a:ext cx="3510549" cy="360000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OMAF v.2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64564" y="128482"/>
            <a:ext cx="608494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US" b="1"/>
              <a:t>2020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31111" y="128482"/>
            <a:ext cx="119563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US" b="1"/>
              <a:t>Jan 2019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41325" y="128482"/>
            <a:ext cx="734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2021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967758" y="6458122"/>
            <a:ext cx="3519683" cy="360000"/>
          </a:xfrm>
          <a:prstGeom prst="rightArrow">
            <a:avLst>
              <a:gd name="adj1" fmla="val 548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Internet of Media Things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097887" y="3715865"/>
            <a:ext cx="4316081" cy="411756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6 </a:t>
            </a:r>
            <a:r>
              <a:rPr lang="en-US" sz="1200" dirty="0" err="1"/>
              <a:t>DoF</a:t>
            </a:r>
            <a:r>
              <a:rPr lang="en-US" sz="1200" dirty="0"/>
              <a:t> Audio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76953" y="3032920"/>
            <a:ext cx="4212969" cy="360000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Video Point Cloud Compression (V-PCC)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717621" y="131049"/>
            <a:ext cx="734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2022</a:t>
            </a:r>
            <a:endParaRPr lang="en-US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2855835" y="4124150"/>
            <a:ext cx="4238916" cy="3600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Scene Description  Interface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93483" y="2356850"/>
            <a:ext cx="4329717" cy="360000"/>
          </a:xfrm>
          <a:prstGeom prst="rightArrow">
            <a:avLst>
              <a:gd name="adj1" fmla="val 58652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Versatile Video Coding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C0F3E0-DBDC-4BB7-9FA1-13031CFFF366}"/>
              </a:ext>
            </a:extLst>
          </p:cNvPr>
          <p:cNvSpPr txBox="1"/>
          <p:nvPr/>
        </p:nvSpPr>
        <p:spPr>
          <a:xfrm>
            <a:off x="9322092" y="131049"/>
            <a:ext cx="70881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2023</a:t>
            </a:r>
            <a:endParaRPr lang="en-US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194F710-331C-42CD-B5D9-F8E5BE8212B1}"/>
              </a:ext>
            </a:extLst>
          </p:cNvPr>
          <p:cNvSpPr txBox="1"/>
          <p:nvPr/>
        </p:nvSpPr>
        <p:spPr>
          <a:xfrm>
            <a:off x="1733318" y="2695081"/>
            <a:ext cx="4710957" cy="327892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3DoF+ Video (MPEG Immersive Video)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1963D3-E007-4D6A-8FB7-3ACD0A7D91FC}"/>
              </a:ext>
            </a:extLst>
          </p:cNvPr>
          <p:cNvSpPr txBox="1"/>
          <p:nvPr/>
        </p:nvSpPr>
        <p:spPr>
          <a:xfrm>
            <a:off x="2245542" y="4457670"/>
            <a:ext cx="3707941" cy="331469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PCC Systems Support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239623" y="5357119"/>
            <a:ext cx="3778614" cy="354607"/>
          </a:xfrm>
          <a:prstGeom prst="rightArrow">
            <a:avLst>
              <a:gd name="adj1" fmla="val 6118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Network-Based Media Processing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FB8998D-A96F-462E-99C3-05C6D5A1B856}"/>
              </a:ext>
            </a:extLst>
          </p:cNvPr>
          <p:cNvSpPr txBox="1"/>
          <p:nvPr/>
        </p:nvSpPr>
        <p:spPr>
          <a:xfrm>
            <a:off x="5586838" y="3402721"/>
            <a:ext cx="3395731" cy="345109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dirty="0"/>
              <a:t>G-PCC  v.2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D9A760-730C-4070-B5DD-5B33307EF832}"/>
              </a:ext>
            </a:extLst>
          </p:cNvPr>
          <p:cNvSpPr txBox="1"/>
          <p:nvPr/>
        </p:nvSpPr>
        <p:spPr>
          <a:xfrm>
            <a:off x="10518641" y="131049"/>
            <a:ext cx="118654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Jan 2024</a:t>
            </a:r>
            <a:endParaRPr lang="en-US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6030D51-3357-4735-943D-3213D203B034}"/>
              </a:ext>
            </a:extLst>
          </p:cNvPr>
          <p:cNvSpPr txBox="1"/>
          <p:nvPr/>
        </p:nvSpPr>
        <p:spPr>
          <a:xfrm>
            <a:off x="4870041" y="3013924"/>
            <a:ext cx="3545158" cy="378995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Dynamic Mesh Compression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7F39934-759F-49DA-8870-5C4A00AB96B2}"/>
              </a:ext>
            </a:extLst>
          </p:cNvPr>
          <p:cNvSpPr txBox="1"/>
          <p:nvPr/>
        </p:nvSpPr>
        <p:spPr>
          <a:xfrm>
            <a:off x="5133342" y="5017294"/>
            <a:ext cx="1981625" cy="360000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OMAF v.3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CE86551-98AB-4711-8E04-DEEA31D9F0A9}"/>
              </a:ext>
            </a:extLst>
          </p:cNvPr>
          <p:cNvSpPr txBox="1"/>
          <p:nvPr/>
        </p:nvSpPr>
        <p:spPr>
          <a:xfrm>
            <a:off x="4015246" y="4733954"/>
            <a:ext cx="3079505" cy="3600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Video Decoding  Interface</a:t>
            </a:r>
          </a:p>
        </p:txBody>
      </p: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91786F98-A168-4D41-ABE0-8C10270213BB}"/>
              </a:ext>
            </a:extLst>
          </p:cNvPr>
          <p:cNvCxnSpPr>
            <a:cxnSpLocks/>
          </p:cNvCxnSpPr>
          <p:nvPr/>
        </p:nvCxnSpPr>
        <p:spPr>
          <a:xfrm>
            <a:off x="4869683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9FBF6AC4-58BE-4CBB-AEF8-EDE31816F585}"/>
              </a:ext>
            </a:extLst>
          </p:cNvPr>
          <p:cNvCxnSpPr>
            <a:cxnSpLocks/>
          </p:cNvCxnSpPr>
          <p:nvPr/>
        </p:nvCxnSpPr>
        <p:spPr>
          <a:xfrm>
            <a:off x="3287473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8D1C54F9-718A-44A5-BDDE-8A6A2DC9D739}"/>
              </a:ext>
            </a:extLst>
          </p:cNvPr>
          <p:cNvCxnSpPr>
            <a:cxnSpLocks/>
          </p:cNvCxnSpPr>
          <p:nvPr/>
        </p:nvCxnSpPr>
        <p:spPr>
          <a:xfrm>
            <a:off x="9616309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6D0EEB5D-2484-4889-AF2F-E609AD4D50FC}"/>
              </a:ext>
            </a:extLst>
          </p:cNvPr>
          <p:cNvCxnSpPr>
            <a:cxnSpLocks/>
          </p:cNvCxnSpPr>
          <p:nvPr/>
        </p:nvCxnSpPr>
        <p:spPr>
          <a:xfrm>
            <a:off x="11198516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7AB9CE6C-653A-4114-B36B-923DA5167B06}"/>
              </a:ext>
            </a:extLst>
          </p:cNvPr>
          <p:cNvSpPr/>
          <p:nvPr/>
        </p:nvSpPr>
        <p:spPr>
          <a:xfrm>
            <a:off x="5883073" y="640304"/>
            <a:ext cx="6053050" cy="1895356"/>
          </a:xfrm>
          <a:prstGeom prst="roundRect">
            <a:avLst/>
          </a:prstGeom>
          <a:solidFill>
            <a:schemeClr val="tx1">
              <a:lumMod val="50000"/>
              <a:lumOff val="50000"/>
              <a:alpha val="67000"/>
            </a:schemeClr>
          </a:solidFill>
          <a:ln>
            <a:noFill/>
          </a:ln>
          <a:effectLst>
            <a:outerShdw blurRad="38100" dist="88900" dir="8100000" algn="tl" rotWithShape="0">
              <a:schemeClr val="tx1">
                <a:alpha val="40000"/>
              </a:scheme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Media Coding &amp; </a:t>
            </a:r>
            <a:br>
              <a:rPr lang="en-GB" sz="4000" b="1" dirty="0">
                <a:solidFill>
                  <a:schemeClr val="bg1"/>
                </a:solidFill>
              </a:rPr>
            </a:br>
            <a:r>
              <a:rPr lang="en-GB" sz="4000" b="1" dirty="0">
                <a:solidFill>
                  <a:schemeClr val="bg1"/>
                </a:solidFill>
              </a:rPr>
              <a:t>Systems for 5G</a:t>
            </a:r>
          </a:p>
        </p:txBody>
      </p:sp>
    </p:spTree>
    <p:extLst>
      <p:ext uri="{BB962C8B-B14F-4D97-AF65-F5344CB8AC3E}">
        <p14:creationId xmlns:p14="http://schemas.microsoft.com/office/powerpoint/2010/main" val="52212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117" grpId="0"/>
      <p:bldP spid="66" grpId="0" animBg="1"/>
      <p:bldP spid="61" grpId="0" animBg="1"/>
      <p:bldP spid="50" grpId="0" animBg="1"/>
      <p:bldP spid="46" grpId="0" animBg="1"/>
      <p:bldP spid="25" grpId="0" animBg="1"/>
      <p:bldP spid="30" grpId="0" animBg="1"/>
      <p:bldP spid="22" grpId="0" animBg="1"/>
      <p:bldP spid="49" grpId="0" animBg="1"/>
      <p:bldP spid="24" grpId="0" animBg="1"/>
      <p:bldP spid="37" grpId="0" animBg="1"/>
      <p:bldP spid="60" grpId="0" animBg="1"/>
      <p:bldP spid="48" grpId="0" animBg="1"/>
      <p:bldP spid="58" grpId="0" animBg="1"/>
      <p:bldP spid="69" grpId="0" animBg="1"/>
      <p:bldP spid="71" grpId="0" animBg="1"/>
      <p:bldP spid="67" grpId="0" animBg="1"/>
      <p:bldP spid="4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6000" spc="0" dirty="0"/>
              <a:t>MPEG </a:t>
            </a:r>
            <a:r>
              <a:rPr lang="nl-NL" sz="6000" spc="0" dirty="0" err="1"/>
              <a:t>Standardisation</a:t>
            </a:r>
            <a:r>
              <a:rPr lang="nl-NL" sz="6000" spc="0" dirty="0"/>
              <a:t> Roadmap</a:t>
            </a:r>
            <a:br>
              <a:rPr lang="nl-NL" sz="6000" spc="0" dirty="0"/>
            </a:br>
            <a:r>
              <a:rPr lang="nl-NL" sz="2800" spc="0" dirty="0" err="1"/>
              <a:t>October</a:t>
            </a:r>
            <a:r>
              <a:rPr lang="nl-NL" sz="2800" spc="0" dirty="0"/>
              <a:t>  2019</a:t>
            </a:r>
            <a:endParaRPr lang="nl-NL" sz="6000" spc="0" dirty="0"/>
          </a:p>
        </p:txBody>
      </p:sp>
      <p:pic>
        <p:nvPicPr>
          <p:cNvPr id="6" name="Picture 2" descr="https://encrypted-tbn0.gstatic.com/images?q=tbn:ANd9GcT0AI-_7G94ROplDuvmYwLoBt9at9CsdfUyvTr7lYZvaOOG7DqtkQsfPn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218" y="964095"/>
            <a:ext cx="7528464" cy="21605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625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Why a Standardisation Roadmap?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MPEG has created, and is still producing, media standards that enable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huge markets to flourish</a:t>
            </a:r>
          </a:p>
          <a:p>
            <a:r>
              <a:rPr lang="en-GB" dirty="0"/>
              <a:t>MPEG works on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requirements from industry</a:t>
            </a:r>
          </a:p>
          <a:p>
            <a:r>
              <a:rPr lang="en-GB" dirty="0"/>
              <a:t>Many industries represented in MPEG, but not all of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MPEG’s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customers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dirty="0"/>
              <a:t>can or need to participate in the process</a:t>
            </a:r>
          </a:p>
          <a:p>
            <a:r>
              <a:rPr lang="en-GB" dirty="0"/>
              <a:t>MPEG wants to inform its customers about its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long-term</a:t>
            </a:r>
            <a:r>
              <a:rPr lang="en-GB" dirty="0"/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plans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(~ 5 years out)</a:t>
            </a:r>
          </a:p>
          <a:p>
            <a:r>
              <a:rPr lang="en-GB" dirty="0"/>
              <a:t>… and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collect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feedback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and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requirements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dirty="0"/>
              <a:t>from these customers</a:t>
            </a:r>
          </a:p>
          <a:p>
            <a:pPr>
              <a:buClr>
                <a:schemeClr val="accent1"/>
              </a:buClr>
            </a:pP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Comments</a:t>
            </a:r>
            <a:r>
              <a:rPr lang="en-GB" dirty="0"/>
              <a:t> on the roadmap are always welcome</a:t>
            </a:r>
          </a:p>
        </p:txBody>
      </p:sp>
    </p:spTree>
    <p:extLst>
      <p:ext uri="{BB962C8B-B14F-4D97-AF65-F5344CB8AC3E}">
        <p14:creationId xmlns:p14="http://schemas.microsoft.com/office/powerpoint/2010/main" val="4286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What is in the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roadmap is a short document. </a:t>
            </a:r>
          </a:p>
          <a:p>
            <a:r>
              <a:rPr lang="en-GB" dirty="0"/>
              <a:t>It briefly outlines MPEG’s most important standards</a:t>
            </a:r>
          </a:p>
        </p:txBody>
      </p:sp>
    </p:spTree>
    <p:extLst>
      <p:ext uri="{BB962C8B-B14F-4D97-AF65-F5344CB8AC3E}">
        <p14:creationId xmlns:p14="http://schemas.microsoft.com/office/powerpoint/2010/main" val="106882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51CBA64-85CE-4A95-92B2-1AAEAA556307}"/>
              </a:ext>
            </a:extLst>
          </p:cNvPr>
          <p:cNvGrpSpPr/>
          <p:nvPr/>
        </p:nvGrpSpPr>
        <p:grpSpPr>
          <a:xfrm>
            <a:off x="558084" y="908925"/>
            <a:ext cx="10601229" cy="5739274"/>
            <a:chOff x="1168920" y="948681"/>
            <a:chExt cx="8964619" cy="5739274"/>
          </a:xfrm>
        </p:grpSpPr>
        <p:grpSp>
          <p:nvGrpSpPr>
            <p:cNvPr id="53" name="Group 52"/>
            <p:cNvGrpSpPr/>
            <p:nvPr/>
          </p:nvGrpSpPr>
          <p:grpSpPr>
            <a:xfrm>
              <a:off x="1301498" y="954144"/>
              <a:ext cx="612972" cy="5556489"/>
              <a:chOff x="548404" y="310764"/>
              <a:chExt cx="588642" cy="6066712"/>
            </a:xfrm>
          </p:grpSpPr>
          <p:cxnSp>
            <p:nvCxnSpPr>
              <p:cNvPr id="119" name="Straight Connector 118"/>
              <p:cNvCxnSpPr>
                <a:cxnSpLocks/>
                <a:stCxn id="4" idx="2"/>
              </p:cNvCxnSpPr>
              <p:nvPr/>
            </p:nvCxnSpPr>
            <p:spPr>
              <a:xfrm>
                <a:off x="842725" y="747614"/>
                <a:ext cx="26912" cy="5629862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TextBox 3"/>
              <p:cNvSpPr txBox="1"/>
              <p:nvPr/>
            </p:nvSpPr>
            <p:spPr>
              <a:xfrm>
                <a:off x="548404" y="310764"/>
                <a:ext cx="588642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1990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3995945" y="948681"/>
              <a:ext cx="593833" cy="5659450"/>
              <a:chOff x="3428771" y="304800"/>
              <a:chExt cx="570260" cy="6179127"/>
            </a:xfrm>
          </p:grpSpPr>
          <p:cxnSp>
            <p:nvCxnSpPr>
              <p:cNvPr id="123" name="Straight Connector 122"/>
              <p:cNvCxnSpPr>
                <a:stCxn id="5" idx="2"/>
              </p:cNvCxnSpPr>
              <p:nvPr/>
            </p:nvCxnSpPr>
            <p:spPr>
              <a:xfrm>
                <a:off x="3713905" y="741650"/>
                <a:ext cx="78410" cy="5742277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28771" y="304800"/>
                <a:ext cx="570260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2000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6688610" y="954144"/>
              <a:ext cx="589766" cy="5653987"/>
              <a:chOff x="5819308" y="310764"/>
              <a:chExt cx="566356" cy="6173163"/>
            </a:xfrm>
          </p:grpSpPr>
          <p:cxnSp>
            <p:nvCxnSpPr>
              <p:cNvPr id="126" name="Straight Connector 125"/>
              <p:cNvCxnSpPr>
                <a:stCxn id="6" idx="2"/>
              </p:cNvCxnSpPr>
              <p:nvPr/>
            </p:nvCxnSpPr>
            <p:spPr>
              <a:xfrm>
                <a:off x="6102489" y="747614"/>
                <a:ext cx="110108" cy="5736313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5819308" y="310764"/>
                <a:ext cx="566356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2010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2648513" y="954144"/>
              <a:ext cx="607549" cy="5653987"/>
              <a:chOff x="2232464" y="310764"/>
              <a:chExt cx="583434" cy="6173163"/>
            </a:xfrm>
          </p:grpSpPr>
          <p:cxnSp>
            <p:nvCxnSpPr>
              <p:cNvPr id="124" name="Straight Connector 123"/>
              <p:cNvCxnSpPr>
                <a:cxnSpLocks/>
                <a:stCxn id="7" idx="2"/>
              </p:cNvCxnSpPr>
              <p:nvPr/>
            </p:nvCxnSpPr>
            <p:spPr>
              <a:xfrm>
                <a:off x="2524181" y="747614"/>
                <a:ext cx="48193" cy="5736313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/>
              <p:cNvSpPr txBox="1"/>
              <p:nvPr/>
            </p:nvSpPr>
            <p:spPr>
              <a:xfrm>
                <a:off x="2232464" y="310764"/>
                <a:ext cx="583434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1995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5342949" y="954144"/>
              <a:ext cx="588410" cy="5653987"/>
              <a:chOff x="4624690" y="310764"/>
              <a:chExt cx="565054" cy="6173163"/>
            </a:xfrm>
          </p:grpSpPr>
          <p:cxnSp>
            <p:nvCxnSpPr>
              <p:cNvPr id="125" name="Straight Connector 124"/>
              <p:cNvCxnSpPr>
                <a:stCxn id="8" idx="2"/>
              </p:cNvCxnSpPr>
              <p:nvPr/>
            </p:nvCxnSpPr>
            <p:spPr>
              <a:xfrm>
                <a:off x="4907220" y="747614"/>
                <a:ext cx="65491" cy="5736313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624690" y="310764"/>
                <a:ext cx="565054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2005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7993260" y="954144"/>
              <a:ext cx="584344" cy="5653987"/>
              <a:chOff x="6974528" y="310764"/>
              <a:chExt cx="561148" cy="6173163"/>
            </a:xfrm>
          </p:grpSpPr>
          <p:cxnSp>
            <p:nvCxnSpPr>
              <p:cNvPr id="127" name="Straight Connector 126"/>
              <p:cNvCxnSpPr>
                <a:cxnSpLocks/>
              </p:cNvCxnSpPr>
              <p:nvPr/>
            </p:nvCxnSpPr>
            <p:spPr>
              <a:xfrm>
                <a:off x="7257001" y="837806"/>
                <a:ext cx="62773" cy="5646121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6974528" y="310764"/>
                <a:ext cx="561148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2015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442409" y="3501011"/>
              <a:ext cx="721580" cy="67865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MP3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71475" y="3445699"/>
              <a:ext cx="1046737" cy="7339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MPEG-2 Video &amp; Systems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68404" y="3695926"/>
              <a:ext cx="774579" cy="49507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92755" y="3695926"/>
              <a:ext cx="974297" cy="49507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non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 dirty="0">
                  <a:effectLst/>
                </a:rPr>
                <a:t>HEVC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48769" y="4389137"/>
              <a:ext cx="1200217" cy="45684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943501" y="4396209"/>
              <a:ext cx="847100" cy="47253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 dirty="0">
                  <a:effectLst/>
                </a:rPr>
                <a:t>MMT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841822" y="4383435"/>
              <a:ext cx="1005205" cy="47253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none" rtlCol="0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DASH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80511" y="3695926"/>
              <a:ext cx="634797" cy="49507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1168920" y="2482532"/>
              <a:ext cx="1268558" cy="597798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 dirty="0"/>
                <a:t>Internet</a:t>
              </a:r>
            </a:p>
            <a:p>
              <a:pPr algn="ctr"/>
              <a:r>
                <a:rPr lang="en-GB" sz="1400" b="1" dirty="0"/>
                <a:t>Audio </a:t>
              </a: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65596" y="1412776"/>
              <a:ext cx="1258492" cy="697914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 dirty="0"/>
                <a:t>Digital </a:t>
              </a:r>
            </a:p>
            <a:p>
              <a:pPr algn="ctr"/>
              <a:r>
                <a:rPr lang="en-GB" sz="1400" b="1" dirty="0"/>
                <a:t>Television</a:t>
              </a: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3928145" y="1412779"/>
              <a:ext cx="1544945" cy="2283147"/>
              <a:chOff x="2386683" y="1081982"/>
              <a:chExt cx="1793412" cy="2266766"/>
            </a:xfrm>
            <a:solidFill>
              <a:schemeClr val="tx1">
                <a:lumMod val="50000"/>
                <a:lumOff val="50000"/>
              </a:schemeClr>
            </a:solidFill>
          </p:grpSpPr>
          <p:cxnSp>
            <p:nvCxnSpPr>
              <p:cNvPr id="30" name="Straight Arrow Connector 29"/>
              <p:cNvCxnSpPr>
                <a:cxnSpLocks/>
                <a:stCxn id="17" idx="0"/>
                <a:endCxn id="31" idx="2"/>
              </p:cNvCxnSpPr>
              <p:nvPr/>
            </p:nvCxnSpPr>
            <p:spPr>
              <a:xfrm flipV="1">
                <a:off x="3280245" y="1756015"/>
                <a:ext cx="3144" cy="1592733"/>
              </a:xfrm>
              <a:prstGeom prst="straightConnector1">
                <a:avLst/>
              </a:prstGeom>
              <a:grpFill/>
              <a:ln w="38100">
                <a:solidFill>
                  <a:schemeClr val="tx1">
                    <a:lumMod val="65000"/>
                  </a:schemeClr>
                </a:solidFill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Rounded Rectangle 30"/>
              <p:cNvSpPr/>
              <p:nvPr/>
            </p:nvSpPr>
            <p:spPr>
              <a:xfrm>
                <a:off x="2386683" y="1081982"/>
                <a:ext cx="1793412" cy="674033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31750"/>
              </a:effectLst>
            </p:spPr>
            <p:txBody>
              <a:bodyPr wrap="square" anchor="ctr" anchorCtr="1">
                <a:noAutofit/>
              </a:bodyPr>
              <a:lstStyle/>
              <a:p>
                <a:pPr algn="ctr"/>
                <a:r>
                  <a:rPr lang="en-GB" sz="1400" b="1" dirty="0"/>
                  <a:t>Music Distribution</a:t>
                </a:r>
              </a:p>
            </p:txBody>
          </p:sp>
        </p:grpSp>
        <p:cxnSp>
          <p:nvCxnSpPr>
            <p:cNvPr id="36" name="Straight Arrow Connector 35"/>
            <p:cNvCxnSpPr>
              <a:stCxn id="14" idx="2"/>
              <a:endCxn id="37" idx="0"/>
            </p:cNvCxnSpPr>
            <p:nvPr/>
          </p:nvCxnSpPr>
          <p:spPr>
            <a:xfrm>
              <a:off x="5048877" y="4845983"/>
              <a:ext cx="8468" cy="395880"/>
            </a:xfrm>
            <a:prstGeom prst="straightConnector1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36"/>
            <p:cNvSpPr/>
            <p:nvPr/>
          </p:nvSpPr>
          <p:spPr>
            <a:xfrm>
              <a:off x="3882290" y="5241864"/>
              <a:ext cx="2350111" cy="590345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US" sz="1400" b="1" dirty="0"/>
                <a:t>Media Storage and Streaming</a:t>
              </a:r>
              <a:endParaRPr lang="en-GB" sz="1400" b="1" dirty="0"/>
            </a:p>
          </p:txBody>
        </p:sp>
        <p:cxnSp>
          <p:nvCxnSpPr>
            <p:cNvPr id="47" name="Straight Arrow Connector 46"/>
            <p:cNvCxnSpPr>
              <a:stCxn id="13" idx="0"/>
            </p:cNvCxnSpPr>
            <p:nvPr/>
          </p:nvCxnSpPr>
          <p:spPr>
            <a:xfrm flipV="1">
              <a:off x="7879904" y="3080332"/>
              <a:ext cx="2089" cy="615594"/>
            </a:xfrm>
            <a:prstGeom prst="straightConnector1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ounded Rectangle 47"/>
            <p:cNvSpPr/>
            <p:nvPr/>
          </p:nvSpPr>
          <p:spPr>
            <a:xfrm>
              <a:off x="7373290" y="2515009"/>
              <a:ext cx="2243486" cy="611601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none" rtlCol="0" anchor="ctr" anchorCtr="1">
              <a:noAutofit/>
            </a:bodyPr>
            <a:lstStyle/>
            <a:p>
              <a:pPr algn="ctr"/>
              <a:r>
                <a:rPr lang="en-GB" sz="1400" b="1" dirty="0"/>
                <a:t>UHD &amp; Immersive</a:t>
              </a:r>
              <a:br>
                <a:rPr lang="en-GB" sz="1400" b="1" dirty="0"/>
              </a:br>
              <a:r>
                <a:rPr lang="en-GB" sz="1400" b="1" dirty="0"/>
                <a:t>Services</a:t>
              </a:r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7687372" y="4868745"/>
              <a:ext cx="1347625" cy="907364"/>
              <a:chOff x="7117481" y="4551709"/>
              <a:chExt cx="1202720" cy="98393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67" name="Rounded Rectangle 66"/>
              <p:cNvSpPr/>
              <p:nvPr/>
            </p:nvSpPr>
            <p:spPr>
              <a:xfrm>
                <a:off x="7117481" y="4858549"/>
                <a:ext cx="1202720" cy="677097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31750"/>
              </a:effectLst>
            </p:spPr>
            <p:txBody>
              <a:bodyPr wrap="square" rtlCol="0" anchor="ctr" anchorCtr="1">
                <a:noAutofit/>
              </a:bodyPr>
              <a:lstStyle/>
              <a:p>
                <a:pPr algn="ctr"/>
                <a:r>
                  <a:rPr lang="en-US" sz="1400" b="1" dirty="0"/>
                  <a:t>New Forms of </a:t>
                </a:r>
              </a:p>
              <a:p>
                <a:pPr algn="ctr"/>
                <a:r>
                  <a:rPr lang="en-US" sz="1400" b="1" dirty="0"/>
                  <a:t>Digital Television</a:t>
                </a:r>
                <a:endParaRPr lang="en-GB" sz="1400" b="1" dirty="0"/>
              </a:p>
            </p:txBody>
          </p:sp>
          <p:cxnSp>
            <p:nvCxnSpPr>
              <p:cNvPr id="68" name="Straight Arrow Connector 67"/>
              <p:cNvCxnSpPr>
                <a:cxnSpLocks/>
                <a:stCxn id="15" idx="2"/>
                <a:endCxn id="67" idx="0"/>
              </p:cNvCxnSpPr>
              <p:nvPr/>
            </p:nvCxnSpPr>
            <p:spPr>
              <a:xfrm flipH="1">
                <a:off x="7718841" y="4551709"/>
                <a:ext cx="5236" cy="306840"/>
              </a:xfrm>
              <a:prstGeom prst="straightConnector1">
                <a:avLst/>
              </a:prstGeom>
              <a:grpFill/>
              <a:ln w="38100">
                <a:solidFill>
                  <a:schemeClr val="tx1">
                    <a:lumMod val="65000"/>
                  </a:schemeClr>
                </a:solidFill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8" name="Group 107"/>
            <p:cNvGrpSpPr/>
            <p:nvPr/>
          </p:nvGrpSpPr>
          <p:grpSpPr>
            <a:xfrm>
              <a:off x="7109917" y="4855971"/>
              <a:ext cx="2548631" cy="1831984"/>
              <a:chOff x="6046404" y="4146261"/>
              <a:chExt cx="2447466" cy="2000208"/>
            </a:xfrm>
            <a:solidFill>
              <a:schemeClr val="tx1">
                <a:lumMod val="50000"/>
                <a:lumOff val="50000"/>
              </a:schemeClr>
            </a:solidFill>
          </p:grpSpPr>
          <p:cxnSp>
            <p:nvCxnSpPr>
              <p:cNvPr id="83" name="Straight Arrow Connector 82"/>
              <p:cNvCxnSpPr>
                <a:cxnSpLocks/>
                <a:stCxn id="16" idx="2"/>
              </p:cNvCxnSpPr>
              <p:nvPr/>
            </p:nvCxnSpPr>
            <p:spPr>
              <a:xfrm>
                <a:off x="6271604" y="4146261"/>
                <a:ext cx="16844" cy="1304137"/>
              </a:xfrm>
              <a:prstGeom prst="straightConnector1">
                <a:avLst/>
              </a:prstGeom>
              <a:grpFill/>
              <a:ln w="38100">
                <a:solidFill>
                  <a:schemeClr val="tx1">
                    <a:lumMod val="65000"/>
                  </a:schemeClr>
                </a:solidFill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Rounded Rectangle 87"/>
              <p:cNvSpPr/>
              <p:nvPr/>
            </p:nvSpPr>
            <p:spPr>
              <a:xfrm>
                <a:off x="6046404" y="5450398"/>
                <a:ext cx="2447466" cy="696071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31750"/>
              </a:effectLst>
            </p:spPr>
            <p:txBody>
              <a:bodyPr wrap="square" rtlCol="0" anchor="ctr" anchorCtr="1">
                <a:noAutofit/>
              </a:bodyPr>
              <a:lstStyle/>
              <a:p>
                <a:pPr algn="ctr"/>
                <a:r>
                  <a:rPr lang="en-GB" sz="1400" b="1" dirty="0"/>
                  <a:t>Unified Media</a:t>
                </a:r>
                <a:br>
                  <a:rPr lang="en-GB" sz="1400" b="1" dirty="0"/>
                </a:br>
                <a:r>
                  <a:rPr lang="en-GB" sz="1400" b="1" dirty="0"/>
                  <a:t>Streaming</a:t>
                </a:r>
              </a:p>
            </p:txBody>
          </p:sp>
        </p:grpSp>
        <p:sp>
          <p:nvSpPr>
            <p:cNvPr id="52" name="TextBox 51"/>
            <p:cNvSpPr txBox="1"/>
            <p:nvPr/>
          </p:nvSpPr>
          <p:spPr>
            <a:xfrm>
              <a:off x="6187632" y="3695926"/>
              <a:ext cx="774579" cy="49507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OFF</a:t>
              </a: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4844506" y="2470337"/>
              <a:ext cx="1422372" cy="656274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/>
                <a:t>HD Distribution</a:t>
              </a:r>
              <a:endParaRPr lang="en-GB" sz="1400" b="1" dirty="0"/>
            </a:p>
          </p:txBody>
        </p:sp>
        <p:cxnSp>
          <p:nvCxnSpPr>
            <p:cNvPr id="62" name="Straight Arrow Connector 61"/>
            <p:cNvCxnSpPr>
              <a:cxnSpLocks/>
              <a:stCxn id="12" idx="0"/>
              <a:endCxn id="40" idx="2"/>
            </p:cNvCxnSpPr>
            <p:nvPr/>
          </p:nvCxnSpPr>
          <p:spPr>
            <a:xfrm flipH="1" flipV="1">
              <a:off x="5555692" y="3126611"/>
              <a:ext cx="2" cy="569315"/>
            </a:xfrm>
            <a:prstGeom prst="straightConnector1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>
              <a:stCxn id="69" idx="0"/>
              <a:endCxn id="76" idx="2"/>
            </p:cNvCxnSpPr>
            <p:nvPr/>
          </p:nvCxnSpPr>
          <p:spPr>
            <a:xfrm flipV="1">
              <a:off x="3847332" y="3094244"/>
              <a:ext cx="0" cy="579224"/>
            </a:xfrm>
            <a:prstGeom prst="straightConnector1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ounded Rectangle 75"/>
            <p:cNvSpPr/>
            <p:nvPr/>
          </p:nvSpPr>
          <p:spPr>
            <a:xfrm>
              <a:off x="3226321" y="2482534"/>
              <a:ext cx="1242023" cy="611711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 dirty="0"/>
                <a:t>Mobile Video</a:t>
              </a:r>
            </a:p>
          </p:txBody>
        </p:sp>
        <p:cxnSp>
          <p:nvCxnSpPr>
            <p:cNvPr id="39" name="Straight Arrow Connector 38"/>
            <p:cNvCxnSpPr>
              <a:stCxn id="52" idx="0"/>
              <a:endCxn id="66" idx="2"/>
            </p:cNvCxnSpPr>
            <p:nvPr/>
          </p:nvCxnSpPr>
          <p:spPr>
            <a:xfrm flipH="1" flipV="1">
              <a:off x="6574921" y="2110691"/>
              <a:ext cx="1" cy="1585235"/>
            </a:xfrm>
            <a:prstGeom prst="straightConnector1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ounded Rectangle 65"/>
            <p:cNvSpPr/>
            <p:nvPr/>
          </p:nvSpPr>
          <p:spPr>
            <a:xfrm>
              <a:off x="5765312" y="1437222"/>
              <a:ext cx="1619216" cy="673469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US" sz="1400" b="1" dirty="0"/>
                <a:t>Custom Fonts on Web &amp; </a:t>
              </a:r>
              <a:r>
                <a:rPr lang="en-US" sz="1400" b="1" dirty="0" err="1"/>
                <a:t>DigiPub</a:t>
              </a:r>
              <a:endParaRPr lang="en-GB" sz="1400" b="1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331560" y="3673468"/>
              <a:ext cx="1031545" cy="51753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MPEG-4 Video</a:t>
              </a:r>
            </a:p>
          </p:txBody>
        </p:sp>
        <p:cxnSp>
          <p:nvCxnSpPr>
            <p:cNvPr id="86" name="Straight Arrow Connector 85"/>
            <p:cNvCxnSpPr>
              <a:stCxn id="11" idx="0"/>
              <a:endCxn id="25" idx="2"/>
            </p:cNvCxnSpPr>
            <p:nvPr/>
          </p:nvCxnSpPr>
          <p:spPr>
            <a:xfrm flipH="1" flipV="1">
              <a:off x="2794843" y="2110690"/>
              <a:ext cx="1" cy="1335008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/>
            <p:cNvSpPr txBox="1"/>
            <p:nvPr/>
          </p:nvSpPr>
          <p:spPr>
            <a:xfrm>
              <a:off x="8824141" y="4396208"/>
              <a:ext cx="847100" cy="47253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 dirty="0">
                  <a:effectLst/>
                </a:rPr>
                <a:t>CMAF</a:t>
              </a:r>
            </a:p>
          </p:txBody>
        </p:sp>
        <p:cxnSp>
          <p:nvCxnSpPr>
            <p:cNvPr id="112" name="Straight Arrow Connector 111"/>
            <p:cNvCxnSpPr>
              <a:cxnSpLocks/>
              <a:stCxn id="109" idx="2"/>
            </p:cNvCxnSpPr>
            <p:nvPr/>
          </p:nvCxnSpPr>
          <p:spPr>
            <a:xfrm>
              <a:off x="9247691" y="4868744"/>
              <a:ext cx="14287" cy="1181682"/>
            </a:xfrm>
            <a:prstGeom prst="straightConnector1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TextBox 138"/>
            <p:cNvSpPr txBox="1"/>
            <p:nvPr/>
          </p:nvSpPr>
          <p:spPr>
            <a:xfrm>
              <a:off x="8414756" y="3703557"/>
              <a:ext cx="1028762" cy="49507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non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>
                  <a:effectLst/>
                </a:rPr>
                <a:t>3D Audio</a:t>
              </a:r>
              <a:endParaRPr lang="en-US" sz="1600" dirty="0">
                <a:effectLst/>
              </a:endParaRPr>
            </a:p>
          </p:txBody>
        </p:sp>
        <p:cxnSp>
          <p:nvCxnSpPr>
            <p:cNvPr id="147" name="Straight Arrow Connector 146"/>
            <p:cNvCxnSpPr>
              <a:stCxn id="10" idx="0"/>
              <a:endCxn id="20" idx="2"/>
            </p:cNvCxnSpPr>
            <p:nvPr/>
          </p:nvCxnSpPr>
          <p:spPr>
            <a:xfrm flipV="1">
              <a:off x="1803199" y="3080331"/>
              <a:ext cx="0" cy="420681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stCxn id="139" idx="0"/>
            </p:cNvCxnSpPr>
            <p:nvPr/>
          </p:nvCxnSpPr>
          <p:spPr>
            <a:xfrm flipH="1" flipV="1">
              <a:off x="8920485" y="3080330"/>
              <a:ext cx="8655" cy="623226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0AE1216-6849-4A0D-AFDE-D99F74EB1B8A}"/>
                </a:ext>
              </a:extLst>
            </p:cNvPr>
            <p:cNvGrpSpPr/>
            <p:nvPr/>
          </p:nvGrpSpPr>
          <p:grpSpPr>
            <a:xfrm>
              <a:off x="9550877" y="954144"/>
              <a:ext cx="582662" cy="5690060"/>
              <a:chOff x="7055856" y="310764"/>
              <a:chExt cx="559535" cy="6212548"/>
            </a:xfrm>
          </p:grpSpPr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6986CB33-F8E5-4E1D-9795-0539DBF70700}"/>
                  </a:ext>
                </a:extLst>
              </p:cNvPr>
              <p:cNvCxnSpPr>
                <a:cxnSpLocks/>
                <a:stCxn id="64" idx="2"/>
              </p:cNvCxnSpPr>
              <p:nvPr/>
            </p:nvCxnSpPr>
            <p:spPr>
              <a:xfrm flipH="1">
                <a:off x="7334090" y="747614"/>
                <a:ext cx="1522" cy="5775698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A1882E7-48AF-4414-B754-477A88AE4117}"/>
                  </a:ext>
                </a:extLst>
              </p:cNvPr>
              <p:cNvSpPr txBox="1"/>
              <p:nvPr/>
            </p:nvSpPr>
            <p:spPr>
              <a:xfrm>
                <a:off x="7055856" y="310764"/>
                <a:ext cx="559535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2020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73" name="Title 1">
            <a:extLst>
              <a:ext uri="{FF2B5EF4-FFF2-40B4-BE49-F238E27FC236}">
                <a16:creationId xmlns:a16="http://schemas.microsoft.com/office/drawing/2014/main" id="{6A0F23F4-AD89-4830-A77C-4FAD3D1CAF9C}"/>
              </a:ext>
            </a:extLst>
          </p:cNvPr>
          <p:cNvSpPr txBox="1">
            <a:spLocks/>
          </p:cNvSpPr>
          <p:nvPr/>
        </p:nvSpPr>
        <p:spPr>
          <a:xfrm>
            <a:off x="1981200" y="107328"/>
            <a:ext cx="8229600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accent2"/>
                </a:solidFill>
              </a:rPr>
              <a:t>Major MPEG Standards</a:t>
            </a:r>
          </a:p>
        </p:txBody>
      </p:sp>
    </p:spTree>
    <p:extLst>
      <p:ext uri="{BB962C8B-B14F-4D97-AF65-F5344CB8AC3E}">
        <p14:creationId xmlns:p14="http://schemas.microsoft.com/office/powerpoint/2010/main" val="901413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What is in the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roadmap is a short document. </a:t>
            </a:r>
          </a:p>
          <a:p>
            <a:r>
              <a:rPr lang="en-GB" dirty="0"/>
              <a:t>It briefly outlines MPEG’s most important standards</a:t>
            </a:r>
          </a:p>
          <a:p>
            <a:r>
              <a:rPr lang="en-GB" dirty="0"/>
              <a:t>… it then gives an overview of MPEG’s activities</a:t>
            </a:r>
          </a:p>
        </p:txBody>
      </p:sp>
    </p:spTree>
    <p:extLst>
      <p:ext uri="{BB962C8B-B14F-4D97-AF65-F5344CB8AC3E}">
        <p14:creationId xmlns:p14="http://schemas.microsoft.com/office/powerpoint/2010/main" val="211651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67109" y="4556860"/>
            <a:ext cx="1998902" cy="1927068"/>
          </a:xfrm>
          <a:prstGeom prst="ellipse">
            <a:avLst/>
          </a:prstGeom>
          <a:solidFill>
            <a:srgbClr val="64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MPEG-1,2,4,C,DG,H,I</a:t>
            </a:r>
          </a:p>
        </p:txBody>
      </p:sp>
      <p:sp>
        <p:nvSpPr>
          <p:cNvPr id="5" name="Oval 4"/>
          <p:cNvSpPr/>
          <p:nvPr/>
        </p:nvSpPr>
        <p:spPr>
          <a:xfrm>
            <a:off x="2074955" y="3878008"/>
            <a:ext cx="1998902" cy="1927068"/>
          </a:xfrm>
          <a:prstGeom prst="ellipse">
            <a:avLst/>
          </a:prstGeom>
          <a:solidFill>
            <a:srgbClr val="A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MPEG-7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582801" y="3199154"/>
            <a:ext cx="1998902" cy="1927068"/>
          </a:xfrm>
          <a:prstGeom prst="ellipse">
            <a:avLst/>
          </a:prstGeom>
          <a:solidFill>
            <a:srgbClr val="DC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MPEG-21</a:t>
            </a:r>
          </a:p>
        </p:txBody>
      </p:sp>
      <p:sp>
        <p:nvSpPr>
          <p:cNvPr id="7" name="Oval 6"/>
          <p:cNvSpPr/>
          <p:nvPr/>
        </p:nvSpPr>
        <p:spPr>
          <a:xfrm>
            <a:off x="5090647" y="2520300"/>
            <a:ext cx="1998902" cy="1927068"/>
          </a:xfrm>
          <a:prstGeom prst="ellipse">
            <a:avLst/>
          </a:prstGeom>
          <a:solidFill>
            <a:srgbClr val="FF191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MPEG-A</a:t>
            </a:r>
            <a:endParaRPr lang="it-IT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6598493" y="1841446"/>
            <a:ext cx="1998902" cy="1927068"/>
          </a:xfrm>
          <a:prstGeom prst="ellipse">
            <a:avLst/>
          </a:prstGeom>
          <a:solidFill>
            <a:srgbClr val="FF555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 </a:t>
            </a:r>
            <a:b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B, DASH</a:t>
            </a:r>
          </a:p>
          <a:p>
            <a:pPr algn="ctr"/>
            <a:r>
              <a:rPr lang="en-US" sz="27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IoMT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8106339" y="1162592"/>
            <a:ext cx="1998902" cy="1927068"/>
          </a:xfrm>
          <a:prstGeom prst="ellipse">
            <a:avLst/>
          </a:prstGeom>
          <a:solidFill>
            <a:srgbClr val="FF919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MPEG-E,M</a:t>
            </a:r>
          </a:p>
        </p:txBody>
      </p:sp>
      <p:sp>
        <p:nvSpPr>
          <p:cNvPr id="10" name="Oval 9"/>
          <p:cNvSpPr/>
          <p:nvPr/>
        </p:nvSpPr>
        <p:spPr>
          <a:xfrm>
            <a:off x="9614183" y="483738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MPEG-U,V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3269" y="261893"/>
            <a:ext cx="67338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MPEG’s Areas of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9185" y="2328960"/>
            <a:ext cx="19752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Compression </a:t>
            </a:r>
            <a:br>
              <a:rPr lang="en-US" sz="2000" b="1" dirty="0"/>
            </a:br>
            <a:r>
              <a:rPr lang="en-US" sz="2000" b="1" dirty="0"/>
              <a:t>of media, </a:t>
            </a:r>
          </a:p>
          <a:p>
            <a:pPr algn="ctr"/>
            <a:r>
              <a:rPr lang="en-US" sz="2000" b="1" dirty="0"/>
              <a:t>genomes and </a:t>
            </a:r>
          </a:p>
          <a:p>
            <a:pPr algn="ctr"/>
            <a:r>
              <a:rPr lang="en-US" sz="2000" b="1" dirty="0"/>
              <a:t>neural networks</a:t>
            </a:r>
          </a:p>
        </p:txBody>
      </p:sp>
      <p:cxnSp>
        <p:nvCxnSpPr>
          <p:cNvPr id="13" name="Straight Arrow Connector 12"/>
          <p:cNvCxnSpPr>
            <a:cxnSpLocks/>
            <a:stCxn id="2" idx="2"/>
            <a:endCxn id="4" idx="0"/>
          </p:cNvCxnSpPr>
          <p:nvPr/>
        </p:nvCxnSpPr>
        <p:spPr>
          <a:xfrm>
            <a:off x="1416795" y="3652399"/>
            <a:ext cx="149765" cy="904461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4582" y="5713864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Description of video, </a:t>
            </a:r>
          </a:p>
          <a:p>
            <a:pPr algn="ctr"/>
            <a:r>
              <a:rPr lang="en-US" b="1" dirty="0"/>
              <a:t>audio and multimedia </a:t>
            </a:r>
          </a:p>
          <a:p>
            <a:pPr algn="ctr"/>
            <a:r>
              <a:rPr lang="en-US" b="1" dirty="0"/>
              <a:t>for content search </a:t>
            </a:r>
          </a:p>
        </p:txBody>
      </p:sp>
      <p:sp>
        <p:nvSpPr>
          <p:cNvPr id="23" name="TextBox 22"/>
          <p:cNvSpPr txBox="1"/>
          <p:nvPr/>
        </p:nvSpPr>
        <p:spPr>
          <a:xfrm rot="21306434">
            <a:off x="3255853" y="153087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Technologies for content </a:t>
            </a:r>
            <a:br>
              <a:rPr lang="en-US" b="1" dirty="0"/>
            </a:br>
            <a:r>
              <a:rPr lang="en-US" b="1" dirty="0"/>
              <a:t>e-commerce</a:t>
            </a:r>
          </a:p>
        </p:txBody>
      </p:sp>
      <p:cxnSp>
        <p:nvCxnSpPr>
          <p:cNvPr id="25" name="Straight Arrow Connector 24"/>
          <p:cNvCxnSpPr>
            <a:cxnSpLocks/>
            <a:stCxn id="23" idx="2"/>
            <a:endCxn id="6" idx="0"/>
          </p:cNvCxnSpPr>
          <p:nvPr/>
        </p:nvCxnSpPr>
        <p:spPr>
          <a:xfrm>
            <a:off x="4057229" y="2452518"/>
            <a:ext cx="525023" cy="74663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0951880">
            <a:off x="6865436" y="5313071"/>
            <a:ext cx="25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Application </a:t>
            </a:r>
          </a:p>
          <a:p>
            <a:pPr algn="ctr"/>
            <a:r>
              <a:rPr lang="en-US" b="1" dirty="0"/>
              <a:t>Formats (combinations</a:t>
            </a:r>
          </a:p>
          <a:p>
            <a:pPr algn="ctr"/>
            <a:r>
              <a:rPr lang="en-US" b="1" dirty="0"/>
              <a:t>of content formats)</a:t>
            </a:r>
          </a:p>
        </p:txBody>
      </p:sp>
      <p:cxnSp>
        <p:nvCxnSpPr>
          <p:cNvPr id="27" name="Straight Arrow Connector 26"/>
          <p:cNvCxnSpPr>
            <a:cxnSpLocks/>
            <a:stCxn id="26" idx="0"/>
            <a:endCxn id="7" idx="5"/>
          </p:cNvCxnSpPr>
          <p:nvPr/>
        </p:nvCxnSpPr>
        <p:spPr>
          <a:xfrm flipH="1" flipV="1">
            <a:off x="6796817" y="4165155"/>
            <a:ext cx="1258792" cy="115609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16" idx="1"/>
            <a:endCxn id="5" idx="5"/>
          </p:cNvCxnSpPr>
          <p:nvPr/>
        </p:nvCxnSpPr>
        <p:spPr>
          <a:xfrm flipH="1" flipV="1">
            <a:off x="3781125" y="5522863"/>
            <a:ext cx="473457" cy="65266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20527689">
            <a:off x="10024814" y="5197229"/>
            <a:ext cx="1292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Systems &amp; </a:t>
            </a:r>
            <a:br>
              <a:rPr lang="en-US" b="1" dirty="0"/>
            </a:br>
            <a:r>
              <a:rPr lang="en-US" b="1" dirty="0"/>
              <a:t>transport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152813" y="76872"/>
            <a:ext cx="146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</a:t>
            </a:r>
          </a:p>
          <a:p>
            <a:pPr algn="ctr"/>
            <a:r>
              <a:rPr lang="en-US" b="1" dirty="0"/>
              <a:t>Platform </a:t>
            </a:r>
          </a:p>
          <a:p>
            <a:pPr algn="ctr"/>
            <a:r>
              <a:rPr lang="en-US" b="1" dirty="0"/>
              <a:t>Technologies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107341" y="3429000"/>
            <a:ext cx="1342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Device &amp; </a:t>
            </a:r>
          </a:p>
          <a:p>
            <a:pPr algn="ctr"/>
            <a:r>
              <a:rPr lang="en-US" b="1" dirty="0"/>
              <a:t>application </a:t>
            </a:r>
          </a:p>
          <a:p>
            <a:pPr algn="ctr"/>
            <a:r>
              <a:rPr lang="en-US" b="1" dirty="0"/>
              <a:t>interfaces</a:t>
            </a:r>
          </a:p>
        </p:txBody>
      </p:sp>
      <p:cxnSp>
        <p:nvCxnSpPr>
          <p:cNvPr id="43" name="Straight Arrow Connector 42"/>
          <p:cNvCxnSpPr>
            <a:cxnSpLocks/>
            <a:stCxn id="35" idx="2"/>
            <a:endCxn id="9" idx="1"/>
          </p:cNvCxnSpPr>
          <p:nvPr/>
        </p:nvCxnSpPr>
        <p:spPr>
          <a:xfrm>
            <a:off x="7885194" y="1000202"/>
            <a:ext cx="513877" cy="444603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  <a:stCxn id="34" idx="0"/>
            <a:endCxn id="8" idx="5"/>
          </p:cNvCxnSpPr>
          <p:nvPr/>
        </p:nvCxnSpPr>
        <p:spPr>
          <a:xfrm flipH="1" flipV="1">
            <a:off x="8304663" y="3486301"/>
            <a:ext cx="2267146" cy="1726522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10" idx="4"/>
            <a:endCxn id="36" idx="0"/>
          </p:cNvCxnSpPr>
          <p:nvPr/>
        </p:nvCxnSpPr>
        <p:spPr>
          <a:xfrm>
            <a:off x="10613634" y="2410806"/>
            <a:ext cx="164724" cy="1018194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23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2"/>
                </a:solidFill>
              </a:rPr>
              <a:t>What is in the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roadmap is a short document. </a:t>
            </a:r>
          </a:p>
          <a:p>
            <a:r>
              <a:rPr lang="en-GB" dirty="0"/>
              <a:t>It briefly outlines MPEG’s most important standards</a:t>
            </a:r>
          </a:p>
          <a:p>
            <a:r>
              <a:rPr lang="en-GB" dirty="0"/>
              <a:t>… it then gives an overview of MPEG’s activities</a:t>
            </a:r>
          </a:p>
          <a:p>
            <a:r>
              <a:rPr lang="en-GB" dirty="0"/>
              <a:t>… and then an overview of all MPEG’s standards</a:t>
            </a:r>
          </a:p>
        </p:txBody>
      </p:sp>
    </p:spTree>
    <p:extLst>
      <p:ext uri="{BB962C8B-B14F-4D97-AF65-F5344CB8AC3E}">
        <p14:creationId xmlns:p14="http://schemas.microsoft.com/office/powerpoint/2010/main" val="2979229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29"/>
          <p:cNvSpPr txBox="1"/>
          <p:nvPr/>
        </p:nvSpPr>
        <p:spPr>
          <a:xfrm>
            <a:off x="2656853" y="5613329"/>
            <a:ext cx="662035" cy="477050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1300" b="1" dirty="0" err="1"/>
              <a:t>Colour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coding</a:t>
            </a:r>
          </a:p>
        </p:txBody>
      </p:sp>
      <p:sp>
        <p:nvSpPr>
          <p:cNvPr id="50" name="Rectangle 30"/>
          <p:cNvSpPr/>
          <p:nvPr/>
        </p:nvSpPr>
        <p:spPr>
          <a:xfrm>
            <a:off x="3589344" y="5556983"/>
            <a:ext cx="960000" cy="300000"/>
          </a:xfrm>
          <a:prstGeom prst="rect">
            <a:avLst/>
          </a:prstGeom>
          <a:solidFill>
            <a:srgbClr val="D01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</a:t>
            </a:r>
          </a:p>
        </p:txBody>
      </p:sp>
      <p:sp>
        <p:nvSpPr>
          <p:cNvPr id="51" name="Rectangle 31"/>
          <p:cNvSpPr/>
          <p:nvPr/>
        </p:nvSpPr>
        <p:spPr>
          <a:xfrm>
            <a:off x="4594482" y="5556983"/>
            <a:ext cx="960000" cy="3000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</a:t>
            </a:r>
          </a:p>
        </p:txBody>
      </p:sp>
      <p:sp>
        <p:nvSpPr>
          <p:cNvPr id="52" name="Rectangle 32"/>
          <p:cNvSpPr/>
          <p:nvPr/>
        </p:nvSpPr>
        <p:spPr>
          <a:xfrm>
            <a:off x="5599621" y="5556983"/>
            <a:ext cx="960000" cy="300000"/>
          </a:xfrm>
          <a:prstGeom prst="rect">
            <a:avLst/>
          </a:prstGeom>
          <a:solidFill>
            <a:srgbClr val="FF817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MPEG-4</a:t>
            </a:r>
          </a:p>
        </p:txBody>
      </p:sp>
      <p:sp>
        <p:nvSpPr>
          <p:cNvPr id="53" name="Rectangle 33"/>
          <p:cNvSpPr/>
          <p:nvPr/>
        </p:nvSpPr>
        <p:spPr>
          <a:xfrm>
            <a:off x="6604759" y="5556983"/>
            <a:ext cx="960000" cy="300000"/>
          </a:xfrm>
          <a:prstGeom prst="rect">
            <a:avLst/>
          </a:prstGeom>
          <a:solidFill>
            <a:srgbClr val="7AD0B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MPEG-7</a:t>
            </a:r>
          </a:p>
        </p:txBody>
      </p:sp>
      <p:sp>
        <p:nvSpPr>
          <p:cNvPr id="54" name="Rectangle 34"/>
          <p:cNvSpPr/>
          <p:nvPr/>
        </p:nvSpPr>
        <p:spPr>
          <a:xfrm>
            <a:off x="3589344" y="5916870"/>
            <a:ext cx="960000" cy="300000"/>
          </a:xfrm>
          <a:prstGeom prst="rect">
            <a:avLst/>
          </a:prstGeom>
          <a:solidFill>
            <a:srgbClr val="FFCB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098" rIns="0" bIns="38098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MPEG-A</a:t>
            </a:r>
          </a:p>
        </p:txBody>
      </p:sp>
      <p:sp>
        <p:nvSpPr>
          <p:cNvPr id="55" name="Rectangle 35"/>
          <p:cNvSpPr/>
          <p:nvPr/>
        </p:nvSpPr>
        <p:spPr>
          <a:xfrm>
            <a:off x="4594482" y="5916683"/>
            <a:ext cx="960000" cy="300000"/>
          </a:xfrm>
          <a:prstGeom prst="rect">
            <a:avLst/>
          </a:prstGeom>
          <a:solidFill>
            <a:srgbClr val="CF5F9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MPEG-B</a:t>
            </a:r>
          </a:p>
        </p:txBody>
      </p:sp>
      <p:sp>
        <p:nvSpPr>
          <p:cNvPr id="56" name="Rectangle 36"/>
          <p:cNvSpPr/>
          <p:nvPr/>
        </p:nvSpPr>
        <p:spPr>
          <a:xfrm>
            <a:off x="7609897" y="5916870"/>
            <a:ext cx="960000" cy="300000"/>
          </a:xfrm>
          <a:prstGeom prst="rect">
            <a:avLst/>
          </a:prstGeom>
          <a:solidFill>
            <a:srgbClr val="FFC3A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MPEG-H</a:t>
            </a:r>
          </a:p>
        </p:txBody>
      </p:sp>
      <p:sp>
        <p:nvSpPr>
          <p:cNvPr id="57" name="TextBox 37"/>
          <p:cNvSpPr txBox="1"/>
          <p:nvPr/>
        </p:nvSpPr>
        <p:spPr>
          <a:xfrm>
            <a:off x="7609897" y="5556797"/>
            <a:ext cx="960000" cy="300000"/>
          </a:xfrm>
          <a:prstGeom prst="rect">
            <a:avLst/>
          </a:prstGeom>
          <a:solidFill>
            <a:srgbClr val="7CA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MPEG-21</a:t>
            </a:r>
          </a:p>
        </p:txBody>
      </p:sp>
      <p:sp>
        <p:nvSpPr>
          <p:cNvPr id="58" name="TextBox 38"/>
          <p:cNvSpPr txBox="1"/>
          <p:nvPr/>
        </p:nvSpPr>
        <p:spPr>
          <a:xfrm>
            <a:off x="5606005" y="5909756"/>
            <a:ext cx="960000" cy="300000"/>
          </a:xfrm>
          <a:prstGeom prst="rect">
            <a:avLst/>
          </a:prstGeom>
          <a:solidFill>
            <a:srgbClr val="AC80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MPEG-V</a:t>
            </a:r>
          </a:p>
        </p:txBody>
      </p:sp>
      <p:sp>
        <p:nvSpPr>
          <p:cNvPr id="60" name="Rectangle 33"/>
          <p:cNvSpPr/>
          <p:nvPr/>
        </p:nvSpPr>
        <p:spPr>
          <a:xfrm>
            <a:off x="6604759" y="5916870"/>
            <a:ext cx="960000" cy="300000"/>
          </a:xfrm>
          <a:prstGeom prst="rect">
            <a:avLst/>
          </a:prstGeom>
          <a:solidFill>
            <a:srgbClr val="F109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MPEG-D</a:t>
            </a:r>
          </a:p>
        </p:txBody>
      </p:sp>
      <p:cxnSp>
        <p:nvCxnSpPr>
          <p:cNvPr id="61" name="Straight Connector 60"/>
          <p:cNvCxnSpPr>
            <a:stCxn id="11" idx="2"/>
          </p:cNvCxnSpPr>
          <p:nvPr/>
        </p:nvCxnSpPr>
        <p:spPr>
          <a:xfrm>
            <a:off x="1890461" y="1353773"/>
            <a:ext cx="49324" cy="3853645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3211252" y="1307610"/>
            <a:ext cx="4669" cy="3899808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12" idx="2"/>
          </p:cNvCxnSpPr>
          <p:nvPr/>
        </p:nvCxnSpPr>
        <p:spPr>
          <a:xfrm>
            <a:off x="4521115" y="1347810"/>
            <a:ext cx="32730" cy="3859609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5838760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7141190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8500810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80282" y="999834"/>
            <a:ext cx="62035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09173" y="993871"/>
            <a:ext cx="62388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38063" y="999834"/>
            <a:ext cx="60945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869197" y="999834"/>
            <a:ext cx="6123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22916" y="999834"/>
            <a:ext cx="61586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2005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172042" y="999834"/>
            <a:ext cx="6014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2015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561383" y="2229947"/>
            <a:ext cx="9808437" cy="652297"/>
            <a:chOff x="277067" y="1658028"/>
            <a:chExt cx="8892707" cy="652297"/>
          </a:xfrm>
        </p:grpSpPr>
        <p:cxnSp>
          <p:nvCxnSpPr>
            <p:cNvPr id="7" name="Connecteur droit avec flèche 13"/>
            <p:cNvCxnSpPr>
              <a:cxnSpLocks/>
            </p:cNvCxnSpPr>
            <p:nvPr/>
          </p:nvCxnSpPr>
          <p:spPr>
            <a:xfrm>
              <a:off x="1131847" y="1958028"/>
              <a:ext cx="8037927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7067" y="1781058"/>
              <a:ext cx="665626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Video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6321" y="2010325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Video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74104" y="1658028"/>
              <a:ext cx="545021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613221" y="1658028"/>
              <a:ext cx="685551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HEVC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75000" y="1658028"/>
              <a:ext cx="40101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SP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46281" y="1658028"/>
              <a:ext cx="911819" cy="300000"/>
            </a:xfrm>
            <a:prstGeom prst="rect">
              <a:avLst/>
            </a:prstGeom>
            <a:solidFill>
              <a:srgbClr val="D0190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46513" y="1658028"/>
              <a:ext cx="53096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ASP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57069" y="4570207"/>
            <a:ext cx="10003340" cy="667501"/>
            <a:chOff x="91826" y="3998288"/>
            <a:chExt cx="9069414" cy="667501"/>
          </a:xfrm>
        </p:grpSpPr>
        <p:sp>
          <p:nvSpPr>
            <p:cNvPr id="5" name="TextBox 4"/>
            <p:cNvSpPr txBox="1"/>
            <p:nvPr/>
          </p:nvSpPr>
          <p:spPr>
            <a:xfrm>
              <a:off x="91826" y="4153134"/>
              <a:ext cx="91124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Systems</a:t>
              </a:r>
            </a:p>
          </p:txBody>
        </p:sp>
        <p:cxnSp>
          <p:nvCxnSpPr>
            <p:cNvPr id="10" name="Connecteur droit avec flèche 13"/>
            <p:cNvCxnSpPr>
              <a:cxnSpLocks/>
            </p:cNvCxnSpPr>
            <p:nvPr/>
          </p:nvCxnSpPr>
          <p:spPr>
            <a:xfrm>
              <a:off x="1131847" y="4330104"/>
              <a:ext cx="8029393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6321" y="3998288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PS/TS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26540" y="3998288"/>
              <a:ext cx="1011584" cy="300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/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 DASH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84328" y="4365789"/>
              <a:ext cx="596050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MMT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2099" y="3998288"/>
              <a:ext cx="844516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49925" y="3998288"/>
              <a:ext cx="385095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TT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02442" y="3418509"/>
            <a:ext cx="9857967" cy="1022510"/>
            <a:chOff x="232161" y="2846591"/>
            <a:chExt cx="8937612" cy="1022510"/>
          </a:xfrm>
        </p:grpSpPr>
        <p:cxnSp>
          <p:nvCxnSpPr>
            <p:cNvPr id="9" name="Connecteur droit avec flèche 13"/>
            <p:cNvCxnSpPr>
              <a:cxnSpLocks/>
            </p:cNvCxnSpPr>
            <p:nvPr/>
          </p:nvCxnSpPr>
          <p:spPr>
            <a:xfrm>
              <a:off x="1131847" y="3520834"/>
              <a:ext cx="8037926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161" y="3232125"/>
              <a:ext cx="786487" cy="6309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Media-</a:t>
              </a:r>
            </a:p>
            <a:p>
              <a:pPr algn="ctr"/>
              <a:r>
                <a:rPr lang="en-US" b="1" dirty="0"/>
                <a:t>related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94016" y="3569101"/>
              <a:ext cx="911819" cy="300000"/>
            </a:xfrm>
            <a:prstGeom prst="rect">
              <a:avLst/>
            </a:prstGeom>
            <a:solidFill>
              <a:srgbClr val="AC80D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MPEG-V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6971" y="3187733"/>
              <a:ext cx="698909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CDVS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6019" y="3569101"/>
              <a:ext cx="531930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DID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25887" y="3190366"/>
              <a:ext cx="724818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CEL/MCO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07770" y="3187733"/>
              <a:ext cx="689559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CENC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39272" y="3569101"/>
              <a:ext cx="442429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UD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11941" y="3195296"/>
              <a:ext cx="594714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MDS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A8A86E8-E8E5-4B8B-84DF-D12A89990DB7}"/>
                </a:ext>
              </a:extLst>
            </p:cNvPr>
            <p:cNvSpPr txBox="1"/>
            <p:nvPr/>
          </p:nvSpPr>
          <p:spPr>
            <a:xfrm>
              <a:off x="7821895" y="2846591"/>
              <a:ext cx="608093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42161" y="1420898"/>
            <a:ext cx="9827661" cy="659671"/>
            <a:chOff x="259638" y="848979"/>
            <a:chExt cx="8910136" cy="659671"/>
          </a:xfrm>
        </p:grpSpPr>
        <p:cxnSp>
          <p:nvCxnSpPr>
            <p:cNvPr id="6" name="Connecteur droit avec flèche 13"/>
            <p:cNvCxnSpPr>
              <a:cxnSpLocks/>
            </p:cNvCxnSpPr>
            <p:nvPr/>
          </p:nvCxnSpPr>
          <p:spPr>
            <a:xfrm>
              <a:off x="1131847" y="117977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9638" y="998979"/>
              <a:ext cx="675800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Audio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3427" y="848979"/>
              <a:ext cx="660020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86473" y="848979"/>
              <a:ext cx="600067" cy="300000"/>
            </a:xfrm>
            <a:prstGeom prst="rect">
              <a:avLst/>
            </a:prstGeom>
            <a:solidFill>
              <a:srgbClr val="FF817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0539" y="848979"/>
              <a:ext cx="1046462" cy="300000"/>
            </a:xfrm>
            <a:prstGeom prst="rect">
              <a:avLst/>
            </a:prstGeom>
            <a:solidFill>
              <a:srgbClr val="FFC3A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3D Audio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86674" y="848979"/>
              <a:ext cx="1048898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Surround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92777" y="1208279"/>
              <a:ext cx="699711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SAOC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52817" y="848979"/>
              <a:ext cx="689024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USAC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6913" y="1208650"/>
              <a:ext cx="569090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DRC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10115" y="848979"/>
              <a:ext cx="772259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MP1 L2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63741" y="2651201"/>
            <a:ext cx="10006080" cy="2577051"/>
            <a:chOff x="413829" y="2079282"/>
            <a:chExt cx="9071898" cy="2577051"/>
          </a:xfrm>
        </p:grpSpPr>
        <p:sp>
          <p:nvSpPr>
            <p:cNvPr id="4" name="TextBox 3"/>
            <p:cNvSpPr txBox="1"/>
            <p:nvPr/>
          </p:nvSpPr>
          <p:spPr>
            <a:xfrm>
              <a:off x="413829" y="2528725"/>
              <a:ext cx="925775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Graphics</a:t>
              </a:r>
            </a:p>
          </p:txBody>
        </p:sp>
        <p:cxnSp>
          <p:nvCxnSpPr>
            <p:cNvPr id="8" name="Connecteur droit avec flèche 13"/>
            <p:cNvCxnSpPr>
              <a:cxnSpLocks/>
            </p:cNvCxnSpPr>
            <p:nvPr/>
          </p:nvCxnSpPr>
          <p:spPr>
            <a:xfrm>
              <a:off x="1447800" y="276218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64348" y="2427532"/>
              <a:ext cx="60940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BIFS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45720" y="2427532"/>
              <a:ext cx="527923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AFX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8865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586018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OFF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3824107-C363-4F9A-B5D7-FCB0659D1DE6}"/>
                </a:ext>
              </a:extLst>
            </p:cNvPr>
            <p:cNvSpPr txBox="1"/>
            <p:nvPr/>
          </p:nvSpPr>
          <p:spPr>
            <a:xfrm>
              <a:off x="7888440" y="4356333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CMAF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CAFD5E1-7F1D-4E89-B952-13E691B48F64}"/>
                </a:ext>
              </a:extLst>
            </p:cNvPr>
            <p:cNvSpPr txBox="1"/>
            <p:nvPr/>
          </p:nvSpPr>
          <p:spPr>
            <a:xfrm>
              <a:off x="8069897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IVC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2B8A3B7-BCF1-4CF7-A08E-CB72B8BBDB02}"/>
                </a:ext>
              </a:extLst>
            </p:cNvPr>
            <p:cNvSpPr txBox="1"/>
            <p:nvPr/>
          </p:nvSpPr>
          <p:spPr>
            <a:xfrm>
              <a:off x="7128864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DD4701C-0FCD-4DD5-B621-55892F4836C9}"/>
                </a:ext>
              </a:extLst>
            </p:cNvPr>
            <p:cNvSpPr txBox="1"/>
            <p:nvPr/>
          </p:nvSpPr>
          <p:spPr>
            <a:xfrm>
              <a:off x="8302879" y="207928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MIAF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9785" y="6265120"/>
            <a:ext cx="806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All acronyms are explained in the companion document to this presentation</a:t>
            </a:r>
            <a:endParaRPr lang="en-US" sz="1600" i="1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7B03694-1AA1-4641-948D-13EC447427DB}"/>
              </a:ext>
            </a:extLst>
          </p:cNvPr>
          <p:cNvCxnSpPr/>
          <p:nvPr/>
        </p:nvCxnSpPr>
        <p:spPr>
          <a:xfrm flipH="1">
            <a:off x="9826335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A9A92E7F-2F22-47DB-B8D4-7D054DB8DE2E}"/>
              </a:ext>
            </a:extLst>
          </p:cNvPr>
          <p:cNvSpPr txBox="1"/>
          <p:nvPr/>
        </p:nvSpPr>
        <p:spPr>
          <a:xfrm>
            <a:off x="9497567" y="99983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2020</a:t>
            </a:r>
            <a:endParaRPr lang="en-US" dirty="0"/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E20ED24B-24ED-4E60-ACD2-08E7A39DF792}"/>
              </a:ext>
            </a:extLst>
          </p:cNvPr>
          <p:cNvSpPr txBox="1">
            <a:spLocks/>
          </p:cNvSpPr>
          <p:nvPr/>
        </p:nvSpPr>
        <p:spPr>
          <a:xfrm>
            <a:off x="726912" y="107328"/>
            <a:ext cx="10738176" cy="103567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accent2"/>
                </a:solidFill>
              </a:rPr>
              <a:t>More Detailed Overview of MPEG Standards</a:t>
            </a:r>
          </a:p>
        </p:txBody>
      </p:sp>
      <p:sp>
        <p:nvSpPr>
          <p:cNvPr id="96" name="Rectangle 36">
            <a:extLst>
              <a:ext uri="{FF2B5EF4-FFF2-40B4-BE49-F238E27FC236}">
                <a16:creationId xmlns:a16="http://schemas.microsoft.com/office/drawing/2014/main" id="{35688763-61FB-448E-9421-BCDF236CA059}"/>
              </a:ext>
            </a:extLst>
          </p:cNvPr>
          <p:cNvSpPr/>
          <p:nvPr/>
        </p:nvSpPr>
        <p:spPr>
          <a:xfrm>
            <a:off x="8629372" y="5916870"/>
            <a:ext cx="960000" cy="3000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accent2"/>
                </a:solidFill>
              </a:rPr>
              <a:t>MPEG-I</a:t>
            </a:r>
          </a:p>
        </p:txBody>
      </p:sp>
      <p:sp>
        <p:nvSpPr>
          <p:cNvPr id="97" name="Rectangle 36">
            <a:extLst>
              <a:ext uri="{FF2B5EF4-FFF2-40B4-BE49-F238E27FC236}">
                <a16:creationId xmlns:a16="http://schemas.microsoft.com/office/drawing/2014/main" id="{52B0881B-13D0-4B7E-B685-8A749C42DEE3}"/>
              </a:ext>
            </a:extLst>
          </p:cNvPr>
          <p:cNvSpPr/>
          <p:nvPr/>
        </p:nvSpPr>
        <p:spPr>
          <a:xfrm>
            <a:off x="8880575" y="4566339"/>
            <a:ext cx="750647" cy="3000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accent2"/>
                </a:solidFill>
              </a:rPr>
              <a:t>OMAF</a:t>
            </a:r>
          </a:p>
        </p:txBody>
      </p:sp>
    </p:spTree>
    <p:extLst>
      <p:ext uri="{BB962C8B-B14F-4D97-AF65-F5344CB8AC3E}">
        <p14:creationId xmlns:p14="http://schemas.microsoft.com/office/powerpoint/2010/main" val="3185663737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7914</TotalTime>
  <Words>962</Words>
  <Application>Microsoft Office PowerPoint</Application>
  <PresentationFormat>Widescreen</PresentationFormat>
  <Paragraphs>300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Corbel</vt:lpstr>
      <vt:lpstr>Times New Roman</vt:lpstr>
      <vt:lpstr>Wingdings 2</vt:lpstr>
      <vt:lpstr>Depth</vt:lpstr>
      <vt:lpstr>INTERNATIONAL ORGANISATION FOR STANDARDISATION ORGANISATION INTERNATIONALE DE NORMALISATION ISO/IEC JTC 1/SC 29/WG 11 CODING OF MOVING PICTURES AND AUDIO   ISO/IEC JTC 1/SC 29/WG 11 N18653  Geneva, CH – October 2019</vt:lpstr>
      <vt:lpstr>MPEG Standardisation Roadmap October  2019</vt:lpstr>
      <vt:lpstr>Why a Standardisation Roadmap?</vt:lpstr>
      <vt:lpstr>What is in the Roadmap</vt:lpstr>
      <vt:lpstr>PowerPoint Presentation</vt:lpstr>
      <vt:lpstr>What is in the Roadmap</vt:lpstr>
      <vt:lpstr>PowerPoint Presentation</vt:lpstr>
      <vt:lpstr>What is in the Roadmap</vt:lpstr>
      <vt:lpstr>PowerPoint Presentation</vt:lpstr>
      <vt:lpstr>Significant Developments Shape MPEG’s Roadmap</vt:lpstr>
      <vt:lpstr>5-Year Planning</vt:lpstr>
      <vt:lpstr>PowerPoint Presentation</vt:lpstr>
      <vt:lpstr>MPEG-I (ISO/IEC 23090)</vt:lpstr>
      <vt:lpstr>Versatile Video Codec – Timeline (MPEG-I part 3) </vt:lpstr>
      <vt:lpstr>PowerPoint Presentation</vt:lpstr>
      <vt:lpstr>MPEG &amp; 5G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Rob Koenen</cp:lastModifiedBy>
  <cp:revision>182</cp:revision>
  <dcterms:created xsi:type="dcterms:W3CDTF">2018-01-20T11:00:54Z</dcterms:created>
  <dcterms:modified xsi:type="dcterms:W3CDTF">2019-10-12T13:50:00Z</dcterms:modified>
</cp:coreProperties>
</file>