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9" r:id="rId12"/>
    <p:sldId id="288" r:id="rId13"/>
    <p:sldId id="290" r:id="rId14"/>
    <p:sldId id="278" r:id="rId15"/>
    <p:sldId id="27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3" autoAdjust="0"/>
    <p:restoredTop sz="96400" autoAdjust="0"/>
  </p:normalViewPr>
  <p:slideViewPr>
    <p:cSldViewPr snapToGrid="0">
      <p:cViewPr varScale="1">
        <p:scale>
          <a:sx n="155" d="100"/>
          <a:sy n="155" d="100"/>
        </p:scale>
        <p:origin x="84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799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111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Target: 50% gain in coding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7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40971"/>
              </p:ext>
            </p:extLst>
          </p:nvPr>
        </p:nvGraphicFramePr>
        <p:xfrm>
          <a:off x="1152939" y="2667001"/>
          <a:ext cx="1027706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of MPEG Standardisation Roadmap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Approved, Public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N18318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Marrakech, MA – January 2019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Significant Developments Shape MPEG’s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315817"/>
            <a:ext cx="10233800" cy="3861146"/>
          </a:xfrm>
        </p:spPr>
        <p:txBody>
          <a:bodyPr/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</a:t>
            </a:r>
          </a:p>
          <a:p>
            <a:r>
              <a:rPr lang="en-GB" dirty="0"/>
              <a:t>More immersion (UHD, VR, AR)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Video with 6 </a:t>
            </a:r>
            <a:r>
              <a:rPr lang="en-US" sz="1200" dirty="0" err="1"/>
              <a:t>DoF</a:t>
            </a:r>
            <a:endParaRPr lang="en-US" sz="12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593286" y="3977761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86829" y="4927802"/>
            <a:ext cx="3308529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29208" y="6428993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8105" y="1504815"/>
            <a:ext cx="3319923" cy="360000"/>
          </a:xfrm>
          <a:prstGeom prst="rightArrow">
            <a:avLst>
              <a:gd name="adj1" fmla="val 65445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94370" y="2843794"/>
            <a:ext cx="4480616" cy="36000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258120" y="4927802"/>
            <a:ext cx="2982941" cy="360000"/>
          </a:xfrm>
          <a:prstGeom prst="rightArrow">
            <a:avLst>
              <a:gd name="adj1" fmla="val 6399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OMAF v.1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14045" y="4600651"/>
            <a:ext cx="3721490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2242" y="2470376"/>
            <a:ext cx="4005610" cy="360000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1941577" y="6112719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442109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243080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Neural Network Compression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14248" y="1831880"/>
            <a:ext cx="1920776" cy="317495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MPEG-5 Video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2486011" y="2146115"/>
            <a:ext cx="3162637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48700">
                <a:schemeClr val="bg1">
                  <a:alpha val="0"/>
                </a:schemeClr>
              </a:gs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Low Complexity Video Coding Enhancements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226668" y="4277650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8744" y="5529131"/>
            <a:ext cx="2629730" cy="360000"/>
          </a:xfrm>
          <a:prstGeom prst="rightArrow">
            <a:avLst>
              <a:gd name="adj1" fmla="val 50276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Media Orchestration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22319" y="5266966"/>
            <a:ext cx="3197652" cy="360000"/>
          </a:xfrm>
          <a:prstGeom prst="rightArrow">
            <a:avLst>
              <a:gd name="adj1" fmla="val 523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8426471" y="86920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3356529" y="836452"/>
            <a:ext cx="3717358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 v.2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3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05204" y="5628993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9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50" grpId="0" animBg="1"/>
      <p:bldP spid="46" grpId="0" animBg="1"/>
      <p:bldP spid="25" grpId="0" animBg="1"/>
      <p:bldP spid="21" grpId="0" animBg="1"/>
      <p:bldP spid="30" grpId="0" animBg="1"/>
      <p:bldP spid="22" grpId="0" animBg="1"/>
      <p:bldP spid="19" grpId="0" animBg="1"/>
      <p:bldP spid="107" grpId="0"/>
      <p:bldP spid="49" grpId="0" animBg="1"/>
      <p:bldP spid="24" grpId="0" animBg="1"/>
      <p:bldP spid="117" grpId="0"/>
      <p:bldP spid="43" grpId="0" animBg="1"/>
      <p:bldP spid="109" grpId="0" animBg="1"/>
      <p:bldP spid="37" grpId="0" animBg="1"/>
      <p:bldP spid="47" grpId="0" animBg="1"/>
      <p:bldP spid="56" grpId="0" animBg="1"/>
      <p:bldP spid="57" grpId="0" animBg="1"/>
      <p:bldP spid="60" grpId="0" animBg="1"/>
      <p:bldP spid="26" grpId="0" animBg="1"/>
      <p:bldP spid="48" grpId="0" animBg="1"/>
      <p:bldP spid="44" grpId="0"/>
      <p:bldP spid="36" grpId="0" animBg="1"/>
      <p:bldP spid="45" grpId="0" animBg="1"/>
      <p:bldP spid="58" grpId="0" animBg="1"/>
      <p:bldP spid="63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5291432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3938172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6608082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00663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5084850" y="3426055"/>
            <a:ext cx="3652484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Video with 6 </a:t>
            </a:r>
            <a:r>
              <a:rPr lang="en-US" sz="1200" dirty="0" err="1"/>
              <a:t>DoF</a:t>
            </a:r>
            <a:endParaRPr lang="en-US" sz="12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2593286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2593286" y="3977761"/>
            <a:ext cx="2891857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86829" y="4927802"/>
            <a:ext cx="3308529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0339" y="320444"/>
            <a:ext cx="101341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7453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6759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8148" y="32044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29208" y="6428993"/>
            <a:ext cx="2978532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8105" y="1504815"/>
            <a:ext cx="3319923" cy="360000"/>
          </a:xfrm>
          <a:prstGeom prst="rightArrow">
            <a:avLst>
              <a:gd name="adj1" fmla="val 65445"/>
              <a:gd name="adj2" fmla="val 52646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94370" y="2843794"/>
            <a:ext cx="4480616" cy="36000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81480" y="3715782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258120" y="4927802"/>
            <a:ext cx="2982941" cy="360000"/>
          </a:xfrm>
          <a:prstGeom prst="rightArrow">
            <a:avLst>
              <a:gd name="adj1" fmla="val 6399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OMAF v.1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65553" y="2451583"/>
            <a:ext cx="210953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89683" y="323011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14045" y="4600651"/>
            <a:ext cx="3721490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Immersive Media 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22242" y="2470376"/>
            <a:ext cx="4005610" cy="360000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952929" y="323011"/>
            <a:ext cx="5998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9252848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8151579" y="498364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1941577" y="6112719"/>
            <a:ext cx="2862927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286122" y="3137184"/>
            <a:ext cx="4136405" cy="360000"/>
          </a:xfrm>
          <a:prstGeom prst="rightArrow">
            <a:avLst>
              <a:gd name="adj1" fmla="val 571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Dense Representation of Light Field Video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2686829" y="3442109"/>
            <a:ext cx="3379525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873175" y="1243080"/>
            <a:ext cx="3738394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Neural Network Compression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3514248" y="1831880"/>
            <a:ext cx="1920776" cy="317495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MPEG-5 Video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2486011" y="2146115"/>
            <a:ext cx="3162637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48700">
                <a:schemeClr val="bg1">
                  <a:alpha val="0"/>
                </a:schemeClr>
              </a:gs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Low Complexity Video Coding Enhancements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3226668" y="4277650"/>
            <a:ext cx="2421979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8744" y="5529131"/>
            <a:ext cx="2629730" cy="360000"/>
          </a:xfrm>
          <a:prstGeom prst="rightArrow">
            <a:avLst>
              <a:gd name="adj1" fmla="val 50276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Media Orchestration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22319" y="5266966"/>
            <a:ext cx="3197652" cy="360000"/>
          </a:xfrm>
          <a:prstGeom prst="rightArrow">
            <a:avLst>
              <a:gd name="adj1" fmla="val 5237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8426471" y="869207"/>
            <a:ext cx="3564456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3356529" y="836452"/>
            <a:ext cx="3717358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 v.2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4883" y="840386"/>
            <a:ext cx="3673920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466692" y="3820483"/>
            <a:ext cx="2645538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Point Cloud Compression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3105204" y="5628993"/>
            <a:ext cx="1825267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197E7D-10DC-4AE2-9EAD-0176D05FAD41}"/>
              </a:ext>
            </a:extLst>
          </p:cNvPr>
          <p:cNvSpPr txBox="1"/>
          <p:nvPr/>
        </p:nvSpPr>
        <p:spPr>
          <a:xfrm>
            <a:off x="968265" y="5832282"/>
            <a:ext cx="2800600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Multi-Image Application Format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176419" y="323011"/>
            <a:ext cx="100411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5BB78E-7680-4F43-B595-20FF6BE7D367}"/>
              </a:ext>
            </a:extLst>
          </p:cNvPr>
          <p:cNvCxnSpPr/>
          <p:nvPr/>
        </p:nvCxnSpPr>
        <p:spPr>
          <a:xfrm>
            <a:off x="10690839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: Rounded Corners 1">
            <a:extLst>
              <a:ext uri="{FF2B5EF4-FFF2-40B4-BE49-F238E27FC236}">
                <a16:creationId xmlns:a16="http://schemas.microsoft.com/office/drawing/2014/main" id="{3E8DDD56-6366-49D3-9DFF-15F86B1815FE}"/>
              </a:ext>
            </a:extLst>
          </p:cNvPr>
          <p:cNvSpPr/>
          <p:nvPr/>
        </p:nvSpPr>
        <p:spPr>
          <a:xfrm>
            <a:off x="805308" y="4759192"/>
            <a:ext cx="4592320" cy="646213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VR360 (3 </a:t>
            </a:r>
            <a:r>
              <a:rPr lang="en-GB" sz="2400" b="1" dirty="0" err="1">
                <a:solidFill>
                  <a:schemeClr val="bg1"/>
                </a:solidFill>
              </a:rPr>
              <a:t>DoF</a:t>
            </a:r>
            <a:r>
              <a:rPr lang="en-GB" sz="2400" b="1" dirty="0">
                <a:solidFill>
                  <a:schemeClr val="bg1"/>
                </a:solidFill>
              </a:rPr>
              <a:t>/+)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E01F556-4A58-47AF-8A61-5FA32ACFD440}"/>
              </a:ext>
            </a:extLst>
          </p:cNvPr>
          <p:cNvSpPr/>
          <p:nvPr/>
        </p:nvSpPr>
        <p:spPr>
          <a:xfrm>
            <a:off x="2824436" y="2439526"/>
            <a:ext cx="6390358" cy="2474857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Immersive Media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with 6 Degrees of Freedom</a:t>
            </a:r>
          </a:p>
          <a:p>
            <a:pPr algn="ctr"/>
            <a:endParaRPr lang="en-GB" sz="2400" b="1" dirty="0">
              <a:solidFill>
                <a:schemeClr val="bg1"/>
              </a:solidFill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</a:rPr>
              <a:t>Combining Natural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and Synthetic content</a:t>
            </a:r>
          </a:p>
        </p:txBody>
      </p:sp>
    </p:spTree>
    <p:extLst>
      <p:ext uri="{BB962C8B-B14F-4D97-AF65-F5344CB8AC3E}">
        <p14:creationId xmlns:p14="http://schemas.microsoft.com/office/powerpoint/2010/main" val="358084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5830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New MPEG project: ISO/IEC 23090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i="1" dirty="0"/>
              <a:t>	</a:t>
            </a:r>
            <a:r>
              <a:rPr lang="en-GB" b="1" i="1" dirty="0">
                <a:solidFill>
                  <a:schemeClr val="accent3"/>
                </a:solidFill>
              </a:rPr>
              <a:t>Coded </a:t>
            </a:r>
            <a:r>
              <a:rPr lang="en-US" b="1" i="1" dirty="0">
                <a:solidFill>
                  <a:schemeClr val="accent3"/>
                </a:solidFill>
              </a:rPr>
              <a:t>Representation of Immersive Media</a:t>
            </a:r>
          </a:p>
          <a:p>
            <a:pPr marL="0" indent="0">
              <a:buNone/>
            </a:pPr>
            <a:r>
              <a:rPr lang="en-US" dirty="0"/>
              <a:t>8 parts: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Architectures for Immersive Media (Technical Report)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Omnidirectional Media AF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Versatile Video Coding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6 Degrees of Freedom Audio (name </a:t>
            </a:r>
            <a:r>
              <a:rPr lang="en-GB" dirty="0" err="1">
                <a:solidFill>
                  <a:schemeClr val="accent2"/>
                </a:solidFill>
              </a:rPr>
              <a:t>t.b.d.</a:t>
            </a:r>
            <a:r>
              <a:rPr lang="en-GB" dirty="0">
                <a:solidFill>
                  <a:schemeClr val="accent2"/>
                </a:solidFill>
              </a:rPr>
              <a:t>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Video Point Cloud Coding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Geometry Point Cloud Coding (G-PCC)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45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Versatile Video Codec – Timeline (MPEG-I pt. 3)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812438"/>
              </p:ext>
            </p:extLst>
          </p:nvPr>
        </p:nvGraphicFramePr>
        <p:xfrm>
          <a:off x="977461" y="2015151"/>
          <a:ext cx="1027911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6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0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Collection of test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Assessment of</a:t>
                      </a:r>
                      <a:r>
                        <a:rPr lang="en-GB" sz="2800" kern="1200" baseline="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CfE</a:t>
                      </a: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responses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CfP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CfP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Bitstream submission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Feb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Subjective tests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Delivery of standard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222A7-15DE-4BA4-95FC-080C7E3D8A8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82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spc="0" dirty="0"/>
              <a:t>MPEG </a:t>
            </a:r>
            <a:r>
              <a:rPr lang="nl-NL" sz="6000" spc="0" dirty="0" err="1"/>
              <a:t>Standardisation</a:t>
            </a:r>
            <a:r>
              <a:rPr lang="nl-NL" sz="6000" spc="0" dirty="0"/>
              <a:t> </a:t>
            </a:r>
            <a:r>
              <a:rPr lang="nl-NL" sz="6000" spc="0" dirty="0" err="1"/>
              <a:t>Roadmap</a:t>
            </a:r>
            <a:br>
              <a:rPr lang="nl-NL" sz="6000" spc="0" dirty="0"/>
            </a:br>
            <a:r>
              <a:rPr lang="nl-NL" sz="2800" spc="0" dirty="0" err="1"/>
              <a:t>July</a:t>
            </a:r>
            <a:r>
              <a:rPr lang="nl-NL" sz="2800" spc="0" dirty="0"/>
              <a:t>  2018</a:t>
            </a:r>
            <a:endParaRPr lang="nl-NL" sz="6000" spc="0" dirty="0"/>
          </a:p>
        </p:txBody>
      </p:sp>
      <p:pic>
        <p:nvPicPr>
          <p:cNvPr id="6" name="Picture 2" descr="https://encrypted-tbn0.gstatic.com/images?q=tbn:ANd9GcT0AI-_7G94ROplDuvmYwLoBt9at9CsdfUyvTr7lYZvaOOG7DqtkQsfP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18" y="964095"/>
            <a:ext cx="7528464" cy="216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2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Why a Standardisation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MPEG has created, and is still producing, media standards that enable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huge markets to flourish</a:t>
            </a:r>
          </a:p>
          <a:p>
            <a:r>
              <a:rPr lang="en-GB" dirty="0"/>
              <a:t>MPEG works 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 from industry</a:t>
            </a:r>
          </a:p>
          <a:p>
            <a:r>
              <a:rPr lang="en-GB" dirty="0"/>
              <a:t>Many industries represented in MPEG, but not all of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MPEG’s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can or need to participate in the process</a:t>
            </a:r>
          </a:p>
          <a:p>
            <a:r>
              <a:rPr lang="en-GB" dirty="0"/>
              <a:t>MPEG wants to inform its customers about its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long-term</a:t>
            </a: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(~ 5 years out)</a:t>
            </a:r>
          </a:p>
          <a:p>
            <a:r>
              <a:rPr lang="en-GB" dirty="0"/>
              <a:t>… and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collect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feedback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from these customers</a:t>
            </a:r>
          </a:p>
          <a:p>
            <a:r>
              <a:rPr lang="en-GB" dirty="0"/>
              <a:t>… including in this session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CBA64-85CE-4A95-92B2-1AAEAA556307}"/>
              </a:ext>
            </a:extLst>
          </p:cNvPr>
          <p:cNvGrpSpPr/>
          <p:nvPr/>
        </p:nvGrpSpPr>
        <p:grpSpPr>
          <a:xfrm>
            <a:off x="558084" y="908925"/>
            <a:ext cx="10601231" cy="5739274"/>
            <a:chOff x="1168920" y="948681"/>
            <a:chExt cx="8964620" cy="5739274"/>
          </a:xfrm>
        </p:grpSpPr>
        <p:grpSp>
          <p:nvGrpSpPr>
            <p:cNvPr id="53" name="Group 52"/>
            <p:cNvGrpSpPr/>
            <p:nvPr/>
          </p:nvGrpSpPr>
          <p:grpSpPr>
            <a:xfrm>
              <a:off x="1301498" y="954144"/>
              <a:ext cx="612972" cy="5556489"/>
              <a:chOff x="548404" y="310764"/>
              <a:chExt cx="588642" cy="6066712"/>
            </a:xfrm>
          </p:grpSpPr>
          <p:cxnSp>
            <p:nvCxnSpPr>
              <p:cNvPr id="119" name="Straight Connector 118"/>
              <p:cNvCxnSpPr>
                <a:cxnSpLocks/>
                <a:stCxn id="4" idx="2"/>
              </p:cNvCxnSpPr>
              <p:nvPr/>
            </p:nvCxnSpPr>
            <p:spPr>
              <a:xfrm>
                <a:off x="842725" y="747614"/>
                <a:ext cx="26912" cy="5629862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48404" y="310764"/>
                <a:ext cx="588642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995942" y="948681"/>
              <a:ext cx="593833" cy="5659450"/>
              <a:chOff x="3428774" y="304800"/>
              <a:chExt cx="570261" cy="6179127"/>
            </a:xfrm>
          </p:grpSpPr>
          <p:cxnSp>
            <p:nvCxnSpPr>
              <p:cNvPr id="123" name="Straight Connector 122"/>
              <p:cNvCxnSpPr>
                <a:stCxn id="5" idx="2"/>
              </p:cNvCxnSpPr>
              <p:nvPr/>
            </p:nvCxnSpPr>
            <p:spPr>
              <a:xfrm>
                <a:off x="3713905" y="741650"/>
                <a:ext cx="78410" cy="5742277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28774" y="304800"/>
                <a:ext cx="570261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688614" y="954144"/>
              <a:ext cx="589766" cy="5653987"/>
              <a:chOff x="5819311" y="310764"/>
              <a:chExt cx="566356" cy="6173163"/>
            </a:xfrm>
          </p:grpSpPr>
          <p:cxnSp>
            <p:nvCxnSpPr>
              <p:cNvPr id="126" name="Straight Connector 125"/>
              <p:cNvCxnSpPr>
                <a:stCxn id="6" idx="2"/>
              </p:cNvCxnSpPr>
              <p:nvPr/>
            </p:nvCxnSpPr>
            <p:spPr>
              <a:xfrm>
                <a:off x="6102489" y="747614"/>
                <a:ext cx="110108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819311" y="310764"/>
                <a:ext cx="566356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648513" y="954144"/>
              <a:ext cx="607549" cy="5653987"/>
              <a:chOff x="2232464" y="310764"/>
              <a:chExt cx="583434" cy="6173163"/>
            </a:xfrm>
          </p:grpSpPr>
          <p:cxnSp>
            <p:nvCxnSpPr>
              <p:cNvPr id="124" name="Straight Connector 123"/>
              <p:cNvCxnSpPr>
                <a:cxnSpLocks/>
                <a:stCxn id="7" idx="2"/>
              </p:cNvCxnSpPr>
              <p:nvPr/>
            </p:nvCxnSpPr>
            <p:spPr>
              <a:xfrm>
                <a:off x="2524181" y="747614"/>
                <a:ext cx="48193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232464" y="310764"/>
                <a:ext cx="5834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342952" y="954144"/>
              <a:ext cx="588410" cy="5653987"/>
              <a:chOff x="4624693" y="310764"/>
              <a:chExt cx="565054" cy="6173163"/>
            </a:xfrm>
          </p:grpSpPr>
          <p:cxnSp>
            <p:nvCxnSpPr>
              <p:cNvPr id="125" name="Straight Connector 124"/>
              <p:cNvCxnSpPr>
                <a:stCxn id="8" idx="2"/>
              </p:cNvCxnSpPr>
              <p:nvPr/>
            </p:nvCxnSpPr>
            <p:spPr>
              <a:xfrm>
                <a:off x="4907220" y="747614"/>
                <a:ext cx="65491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624693" y="310764"/>
                <a:ext cx="56505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93253" y="954144"/>
              <a:ext cx="584344" cy="5653987"/>
              <a:chOff x="6974534" y="310764"/>
              <a:chExt cx="561149" cy="6173163"/>
            </a:xfrm>
          </p:grpSpPr>
          <p:cxnSp>
            <p:nvCxnSpPr>
              <p:cNvPr id="127" name="Straight Connector 126"/>
              <p:cNvCxnSpPr>
                <a:cxnSpLocks/>
              </p:cNvCxnSpPr>
              <p:nvPr/>
            </p:nvCxnSpPr>
            <p:spPr>
              <a:xfrm>
                <a:off x="7257001" y="837806"/>
                <a:ext cx="62773" cy="5646121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974534" y="310764"/>
                <a:ext cx="561149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42409" y="3501011"/>
              <a:ext cx="721580" cy="6786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71475" y="3445699"/>
              <a:ext cx="1046737" cy="7339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MPEG-2 Video &amp; Systems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8404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2755" y="3695926"/>
              <a:ext cx="974297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HEVC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8769" y="4389137"/>
              <a:ext cx="1200217" cy="4568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3501" y="4396209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MMT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1822" y="4383435"/>
              <a:ext cx="1005205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DASH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80511" y="3695926"/>
              <a:ext cx="634797" cy="4950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68920" y="2482532"/>
              <a:ext cx="1268558" cy="59779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Internet</a:t>
              </a:r>
            </a:p>
            <a:p>
              <a:pPr algn="ctr"/>
              <a:r>
                <a:rPr lang="en-GB" sz="1400" b="1" dirty="0"/>
                <a:t>Audio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65596" y="1412776"/>
              <a:ext cx="1258492" cy="69791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Digital </a:t>
              </a:r>
            </a:p>
            <a:p>
              <a:pPr algn="ctr"/>
              <a:r>
                <a:rPr lang="en-GB" sz="1400" b="1" dirty="0"/>
                <a:t>Television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928145" y="1412779"/>
              <a:ext cx="1544945" cy="2283147"/>
              <a:chOff x="2386683" y="1081982"/>
              <a:chExt cx="1793412" cy="2266766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30" name="Straight Arrow Connector 29"/>
              <p:cNvCxnSpPr>
                <a:cxnSpLocks/>
                <a:stCxn id="17" idx="0"/>
                <a:endCxn id="31" idx="2"/>
              </p:cNvCxnSpPr>
              <p:nvPr/>
            </p:nvCxnSpPr>
            <p:spPr>
              <a:xfrm flipV="1">
                <a:off x="3280245" y="1756015"/>
                <a:ext cx="3144" cy="1592733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2386683" y="1081982"/>
                <a:ext cx="1793412" cy="674033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Music Distribution</a:t>
                </a:r>
              </a:p>
            </p:txBody>
          </p:sp>
        </p:grpSp>
        <p:cxnSp>
          <p:nvCxnSpPr>
            <p:cNvPr id="36" name="Straight Arrow Connector 35"/>
            <p:cNvCxnSpPr>
              <a:stCxn id="14" idx="2"/>
              <a:endCxn id="37" idx="0"/>
            </p:cNvCxnSpPr>
            <p:nvPr/>
          </p:nvCxnSpPr>
          <p:spPr>
            <a:xfrm>
              <a:off x="5048877" y="4845983"/>
              <a:ext cx="8468" cy="395880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82290" y="5241864"/>
              <a:ext cx="2350111" cy="59034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Media Storage and Streaming</a:t>
              </a:r>
              <a:endParaRPr lang="en-GB" sz="1400" b="1" dirty="0"/>
            </a:p>
          </p:txBody>
        </p:sp>
        <p:cxnSp>
          <p:nvCxnSpPr>
            <p:cNvPr id="47" name="Straight Arrow Connector 46"/>
            <p:cNvCxnSpPr>
              <a:stCxn id="13" idx="0"/>
            </p:cNvCxnSpPr>
            <p:nvPr/>
          </p:nvCxnSpPr>
          <p:spPr>
            <a:xfrm flipV="1">
              <a:off x="7879904" y="3080332"/>
              <a:ext cx="2089" cy="615594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7373290" y="2515009"/>
              <a:ext cx="2243486" cy="61160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400" b="1" dirty="0"/>
                <a:t>UHD &amp; Immersive</a:t>
              </a:r>
              <a:br>
                <a:rPr lang="en-GB" sz="1400" b="1" dirty="0"/>
              </a:br>
              <a:r>
                <a:rPr lang="en-GB" sz="1400" b="1" dirty="0"/>
                <a:t>Services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687372" y="4868745"/>
              <a:ext cx="1347625" cy="907364"/>
              <a:chOff x="7117481" y="4551709"/>
              <a:chExt cx="1202720" cy="98393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Rounded Rectangle 66"/>
              <p:cNvSpPr/>
              <p:nvPr/>
            </p:nvSpPr>
            <p:spPr>
              <a:xfrm>
                <a:off x="7117481" y="4858549"/>
                <a:ext cx="1202720" cy="6770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New Forms of </a:t>
                </a:r>
              </a:p>
              <a:p>
                <a:pPr algn="ctr"/>
                <a:r>
                  <a:rPr lang="en-US" sz="1400" b="1" dirty="0"/>
                  <a:t>Digital Television</a:t>
                </a:r>
                <a:endParaRPr lang="en-GB" sz="1400" b="1" dirty="0"/>
              </a:p>
            </p:txBody>
          </p:sp>
          <p:cxnSp>
            <p:nvCxnSpPr>
              <p:cNvPr id="68" name="Straight Arrow Connector 67"/>
              <p:cNvCxnSpPr>
                <a:cxnSpLocks/>
                <a:stCxn id="15" idx="2"/>
                <a:endCxn id="67" idx="0"/>
              </p:cNvCxnSpPr>
              <p:nvPr/>
            </p:nvCxnSpPr>
            <p:spPr>
              <a:xfrm flipH="1">
                <a:off x="7718841" y="4551709"/>
                <a:ext cx="5236" cy="306840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7109917" y="4855971"/>
              <a:ext cx="2548631" cy="1831984"/>
              <a:chOff x="6046404" y="4146261"/>
              <a:chExt cx="2447466" cy="2000208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83" name="Straight Arrow Connector 82"/>
              <p:cNvCxnSpPr>
                <a:cxnSpLocks/>
                <a:stCxn id="16" idx="2"/>
              </p:cNvCxnSpPr>
              <p:nvPr/>
            </p:nvCxnSpPr>
            <p:spPr>
              <a:xfrm>
                <a:off x="6271604" y="4146261"/>
                <a:ext cx="16844" cy="1304137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/>
              <p:cNvSpPr/>
              <p:nvPr/>
            </p:nvSpPr>
            <p:spPr>
              <a:xfrm>
                <a:off x="6046404" y="5450398"/>
                <a:ext cx="2447466" cy="696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Unified Media</a:t>
                </a:r>
                <a:br>
                  <a:rPr lang="en-GB" sz="1400" b="1" dirty="0"/>
                </a:br>
                <a:r>
                  <a:rPr lang="en-GB" sz="1400" b="1" dirty="0"/>
                  <a:t>Streaming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6187632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OFF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844506" y="2470337"/>
              <a:ext cx="1422372" cy="65627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/>
                <a:t>HD Distribution</a:t>
              </a:r>
              <a:endParaRPr lang="en-GB" sz="1400" b="1" dirty="0"/>
            </a:p>
          </p:txBody>
        </p:sp>
        <p:cxnSp>
          <p:nvCxnSpPr>
            <p:cNvPr id="62" name="Straight Arrow Connector 61"/>
            <p:cNvCxnSpPr>
              <a:cxnSpLocks/>
              <a:stCxn id="12" idx="0"/>
              <a:endCxn id="40" idx="2"/>
            </p:cNvCxnSpPr>
            <p:nvPr/>
          </p:nvCxnSpPr>
          <p:spPr>
            <a:xfrm flipH="1" flipV="1">
              <a:off x="5555692" y="3126611"/>
              <a:ext cx="2" cy="569315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9" idx="0"/>
              <a:endCxn id="76" idx="2"/>
            </p:cNvCxnSpPr>
            <p:nvPr/>
          </p:nvCxnSpPr>
          <p:spPr>
            <a:xfrm flipV="1">
              <a:off x="3847332" y="3094244"/>
              <a:ext cx="0" cy="579224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3226321" y="2482534"/>
              <a:ext cx="1242023" cy="61171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Mobile Video</a:t>
              </a:r>
            </a:p>
          </p:txBody>
        </p:sp>
        <p:cxnSp>
          <p:nvCxnSpPr>
            <p:cNvPr id="39" name="Straight Arrow Connector 38"/>
            <p:cNvCxnSpPr>
              <a:stCxn id="52" idx="0"/>
              <a:endCxn id="66" idx="2"/>
            </p:cNvCxnSpPr>
            <p:nvPr/>
          </p:nvCxnSpPr>
          <p:spPr>
            <a:xfrm flipH="1" flipV="1">
              <a:off x="6574921" y="2110691"/>
              <a:ext cx="1" cy="1585235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ounded Rectangle 65"/>
            <p:cNvSpPr/>
            <p:nvPr/>
          </p:nvSpPr>
          <p:spPr>
            <a:xfrm>
              <a:off x="5765312" y="1437222"/>
              <a:ext cx="1619216" cy="673469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Custom Fonts on Web &amp; </a:t>
              </a:r>
              <a:r>
                <a:rPr lang="en-US" sz="1400" b="1" dirty="0" err="1"/>
                <a:t>DigiPub</a:t>
              </a:r>
              <a:endParaRPr lang="en-GB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331560" y="3673468"/>
              <a:ext cx="1031545" cy="517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MPEG-4 Video</a:t>
              </a:r>
            </a:p>
          </p:txBody>
        </p:sp>
        <p:cxnSp>
          <p:nvCxnSpPr>
            <p:cNvPr id="86" name="Straight Arrow Connector 85"/>
            <p:cNvCxnSpPr>
              <a:stCxn id="11" idx="0"/>
              <a:endCxn id="25" idx="2"/>
            </p:cNvCxnSpPr>
            <p:nvPr/>
          </p:nvCxnSpPr>
          <p:spPr>
            <a:xfrm flipH="1" flipV="1">
              <a:off x="2794843" y="2110690"/>
              <a:ext cx="1" cy="1335008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8824141" y="4396208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CMAF</a:t>
              </a:r>
            </a:p>
          </p:txBody>
        </p:sp>
        <p:cxnSp>
          <p:nvCxnSpPr>
            <p:cNvPr id="112" name="Straight Arrow Connector 111"/>
            <p:cNvCxnSpPr>
              <a:cxnSpLocks/>
              <a:stCxn id="109" idx="2"/>
            </p:cNvCxnSpPr>
            <p:nvPr/>
          </p:nvCxnSpPr>
          <p:spPr>
            <a:xfrm>
              <a:off x="9247691" y="4868744"/>
              <a:ext cx="14287" cy="1181682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8414756" y="3703557"/>
              <a:ext cx="1028762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3D Audio</a:t>
              </a:r>
              <a:endParaRPr lang="en-US" sz="1600" dirty="0">
                <a:effectLst/>
              </a:endParaRPr>
            </a:p>
          </p:txBody>
        </p:sp>
        <p:cxnSp>
          <p:nvCxnSpPr>
            <p:cNvPr id="147" name="Straight Arrow Connector 146"/>
            <p:cNvCxnSpPr>
              <a:stCxn id="10" idx="0"/>
              <a:endCxn id="20" idx="2"/>
            </p:cNvCxnSpPr>
            <p:nvPr/>
          </p:nvCxnSpPr>
          <p:spPr>
            <a:xfrm flipV="1">
              <a:off x="1803199" y="3080331"/>
              <a:ext cx="0" cy="42068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39" idx="0"/>
            </p:cNvCxnSpPr>
            <p:nvPr/>
          </p:nvCxnSpPr>
          <p:spPr>
            <a:xfrm flipH="1" flipV="1">
              <a:off x="8920485" y="3080330"/>
              <a:ext cx="8655" cy="623226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0AE1216-6849-4A0D-AFDE-D99F74EB1B8A}"/>
                </a:ext>
              </a:extLst>
            </p:cNvPr>
            <p:cNvGrpSpPr/>
            <p:nvPr/>
          </p:nvGrpSpPr>
          <p:grpSpPr>
            <a:xfrm>
              <a:off x="9550878" y="954144"/>
              <a:ext cx="582662" cy="5690060"/>
              <a:chOff x="7055844" y="310764"/>
              <a:chExt cx="559534" cy="6212548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986CB33-F8E5-4E1D-9795-0539DBF70700}"/>
                  </a:ext>
                </a:extLst>
              </p:cNvPr>
              <p:cNvCxnSpPr>
                <a:cxnSpLocks/>
                <a:stCxn id="64" idx="2"/>
              </p:cNvCxnSpPr>
              <p:nvPr/>
            </p:nvCxnSpPr>
            <p:spPr>
              <a:xfrm flipH="1">
                <a:off x="7334090" y="747614"/>
                <a:ext cx="1522" cy="5775698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1882E7-48AF-4414-B754-477A88AE4117}"/>
                  </a:ext>
                </a:extLst>
              </p:cNvPr>
              <p:cNvSpPr txBox="1"/>
              <p:nvPr/>
            </p:nvSpPr>
            <p:spPr>
              <a:xfrm>
                <a:off x="7055844" y="310764"/>
                <a:ext cx="5595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2020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Major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It then gives an overview of MPEG’s activities</a:t>
            </a:r>
          </a:p>
        </p:txBody>
      </p:sp>
    </p:spTree>
    <p:extLst>
      <p:ext uri="{BB962C8B-B14F-4D97-AF65-F5344CB8AC3E}">
        <p14:creationId xmlns:p14="http://schemas.microsoft.com/office/powerpoint/2010/main" val="211651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MPEG-1,2,4,C,DG,H,I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  <a:p>
            <a:r>
              <a:rPr lang="en-GB" dirty="0"/>
              <a:t>… and then an overview of all MPEG’s standards</a:t>
            </a:r>
          </a:p>
        </p:txBody>
      </p:sp>
    </p:spTree>
    <p:extLst>
      <p:ext uri="{BB962C8B-B14F-4D97-AF65-F5344CB8AC3E}">
        <p14:creationId xmlns:p14="http://schemas.microsoft.com/office/powerpoint/2010/main" val="297922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29"/>
          <p:cNvSpPr txBox="1"/>
          <p:nvPr/>
        </p:nvSpPr>
        <p:spPr>
          <a:xfrm>
            <a:off x="2656853" y="5613329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589344" y="5556983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594482" y="5556983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599621" y="5556983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6604759" y="5556983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589344" y="5916870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594482" y="5916683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7609897" y="5916870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7609897" y="5556797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606005" y="5909756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604759" y="5916870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1890461" y="1353773"/>
            <a:ext cx="49324" cy="385364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211252" y="1307610"/>
            <a:ext cx="4669" cy="389980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2" idx="2"/>
          </p:cNvCxnSpPr>
          <p:nvPr/>
        </p:nvCxnSpPr>
        <p:spPr>
          <a:xfrm>
            <a:off x="4521115" y="1347810"/>
            <a:ext cx="32730" cy="385960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83876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14119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850081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0282" y="999834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9173" y="993871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8063" y="999834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69197" y="999834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2916" y="999834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72042" y="999834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2015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1383" y="2229947"/>
            <a:ext cx="9808437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628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7069" y="4570207"/>
            <a:ext cx="10003340" cy="667501"/>
            <a:chOff x="91826" y="3998288"/>
            <a:chExt cx="9069414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>
              <a:off x="1131847" y="4330104"/>
              <a:ext cx="8029393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442" y="3418509"/>
            <a:ext cx="9857967" cy="1022510"/>
            <a:chOff x="232161" y="2846591"/>
            <a:chExt cx="8937612" cy="1022510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8037926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2161" y="1420898"/>
            <a:ext cx="9827661" cy="659671"/>
            <a:chOff x="259638" y="848979"/>
            <a:chExt cx="8910136" cy="659671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39" y="848979"/>
              <a:ext cx="1046462" cy="300000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741" y="2999451"/>
            <a:ext cx="10006080" cy="2228801"/>
            <a:chOff x="413829" y="2427532"/>
            <a:chExt cx="9071898" cy="222880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>
              <a:off x="1447800" y="276218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265120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03694-1AA1-4641-948D-13EC447427DB}"/>
              </a:ext>
            </a:extLst>
          </p:cNvPr>
          <p:cNvCxnSpPr/>
          <p:nvPr/>
        </p:nvCxnSpPr>
        <p:spPr>
          <a:xfrm flipH="1">
            <a:off x="9826335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497567" y="99983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More 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8629372" y="5916870"/>
            <a:ext cx="960000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880575" y="4566339"/>
            <a:ext cx="750647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OMAF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4035</TotalTime>
  <Words>713</Words>
  <Application>Microsoft Office PowerPoint</Application>
  <PresentationFormat>Widescreen</PresentationFormat>
  <Paragraphs>281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Corbel</vt:lpstr>
      <vt:lpstr>Times New Roman</vt:lpstr>
      <vt:lpstr>Wingdings 2</vt:lpstr>
      <vt:lpstr>Depth</vt:lpstr>
      <vt:lpstr>INTERNATIONAL ORGANISATION FOR STANDARDISATION ORGANISATION INTERNATIONALE DE NORMALISATION ISO/IEC JTC 1/SC 29/WG 11 CODING OF MOVING PICTURES AND AUDIO   ISO/IEC JTC 1/SC 29/WG 11 N18318 Marrakech, MA – January 2019</vt:lpstr>
      <vt:lpstr>MPEG Standardisation Roadmap July  2018</vt:lpstr>
      <vt:lpstr>Why a Standardisation Roadmap?</vt:lpstr>
      <vt:lpstr>What is in the Roadmap</vt:lpstr>
      <vt:lpstr>PowerPoint Presentation</vt:lpstr>
      <vt:lpstr>What is in the Roadmap</vt:lpstr>
      <vt:lpstr>PowerPoint Presentation</vt:lpstr>
      <vt:lpstr>What is in the Roadmap</vt:lpstr>
      <vt:lpstr>PowerPoint Presentation</vt:lpstr>
      <vt:lpstr>Significant Developments Shape MPEG’s Roadmap</vt:lpstr>
      <vt:lpstr>5-Year Planning</vt:lpstr>
      <vt:lpstr>PowerPoint Presentation</vt:lpstr>
      <vt:lpstr>PowerPoint Presentation</vt:lpstr>
      <vt:lpstr>MPEG-I</vt:lpstr>
      <vt:lpstr>Versatile Video Codec – Timeline (MPEG-I pt. 3)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R K</cp:lastModifiedBy>
  <cp:revision>104</cp:revision>
  <dcterms:created xsi:type="dcterms:W3CDTF">2018-01-20T11:00:54Z</dcterms:created>
  <dcterms:modified xsi:type="dcterms:W3CDTF">2019-01-18T15:53:06Z</dcterms:modified>
</cp:coreProperties>
</file>