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70" r:id="rId2"/>
    <p:sldId id="258" r:id="rId3"/>
    <p:sldId id="257" r:id="rId4"/>
    <p:sldId id="265" r:id="rId5"/>
    <p:sldId id="264" r:id="rId6"/>
    <p:sldId id="266" r:id="rId7"/>
    <p:sldId id="268" r:id="rId8"/>
    <p:sldId id="267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2D6E2F2-8CC7-4FD7-A94B-E51EE2D65B16}">
          <p14:sldIdLst>
            <p14:sldId id="270"/>
            <p14:sldId id="258"/>
            <p14:sldId id="257"/>
            <p14:sldId id="265"/>
            <p14:sldId id="264"/>
            <p14:sldId id="266"/>
            <p14:sldId id="268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D2D55-2CBB-43D7-984F-DDF770B05A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DEE189-51E9-46D0-AB35-8FA451AD7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CCA70-3B73-4447-A7A2-3239DDE18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7/20/2018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867B2-0871-4681-B952-EBC1A1F53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FE7E0F-E579-4372-8BC7-9964D6BF7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81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6C633-9F3A-4132-A834-BF5C4CF47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6BFD79-043F-4A56-889D-A299882056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8A129-1BD3-4669-B343-1663B1E24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7/20/2018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344FA4-3966-4DD8-BD91-10AFED609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E7B1D-CA90-4413-AE7C-C205BA4EB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314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B88391-F396-47E6-8A6A-B5DBDF0C66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AE61B1-3914-48EA-8270-50188CF21C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404A1E-BF0F-45B1-9F90-4EEEBEF57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7/20/2018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C8F0AE-2812-437C-833C-728F16CCB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9544D-91DA-45C6-8DB4-14F631F54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234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374EE-1F2C-40F3-8572-C30692A98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097578-D083-431F-8E3B-32BDCB400F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6056AF-1452-4088-88F7-2614F8D47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7/20/2018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37A8E-6107-426C-B26D-7172A0981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CBB276-32D1-4380-B10C-1C9F88027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331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4DC89-6137-42F3-B0A2-AFE30CDCB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D006B4-8487-42B6-8A5E-DF1262E8D8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513FB-F659-40EC-B4FD-29D42A308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7/20/2018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01088-B4E0-4D78-A5FC-8958C64DB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3AC13-BC20-47F0-8DC7-9873C53BB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123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392CB-F8C7-43BE-B57E-55971F4FB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848463-2637-454B-A819-98662B0890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ED6E61-EF36-4ED5-B405-CEFD6EB108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269973-0D86-4DE5-B849-3427F781B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7/20/2018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10C09-CBAE-417A-A1D2-DAD04CD6F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822D3E-FD22-4F32-8ABF-B34DFEB13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39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C6FE8-E035-4EDD-B80F-FC94B39F9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DF3F0D-58E3-49D6-909F-9E4DF1A60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39F7F0-C428-4B43-9CAB-6E7D5540DE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BECAB5-76B2-4F84-B782-1C5CE97A40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379AFE-1F64-420C-A329-2178E7D9D2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2DF926-0C7E-4038-90B5-0B72414CF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7/20/2018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092C1C-99EB-417A-949B-FC49685E4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AE7FED-A731-4750-9224-707368C28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641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BD0CC-48E8-4951-AB93-97D4D0F6C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C48FB8-3CA5-4B30-A7E8-05A06D3DF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7/20/2018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A3063A-4506-42F8-822C-A9AC46AFE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E801F3-D94E-4B82-B2F5-651C1B150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683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3E2ACE-8D43-4D33-80A3-2C81A2126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7/20/2018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149E15-37E6-4AD4-8373-9A50D7578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0AB434-E990-470B-B329-8F460867D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726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D395F-F5A3-43ED-AEFD-2FBEDF3BE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349C3-CCE5-4D39-B987-D7BD5FD4C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EC9BEE-37B7-425D-B14E-FB78C545E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9E098C-6DA0-45E6-B8D5-87B40E1DF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7/20/2018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023AC4-D679-4D72-A89C-4E4A1E679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936F6D-7C9E-4CF4-9482-F458E8F14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541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CA5D5-5ACE-4102-985F-CB5493ED7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FD7A24-F916-4CB8-8614-4EAA5B10E0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D40144-DD97-4897-8015-E6146B5BE2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0C05E9-7157-4A5A-B63A-29C9548B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7/20/2018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C86781-3DF6-4BDF-B51E-3FDEE3EF9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B5D404-B0AA-4100-8DB3-6221A0A59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2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776996-CDB3-49BB-BCE6-F0327B9CD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B4C607-B4E6-47B9-81BE-578426DEDD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80B97-2BF2-4B26-A730-B1D6466514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7/20/2018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48A8A6-01EA-420F-A0FA-7C735A2DB3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B7081-267A-49B9-A4BC-5BA081BB95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8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21830"/>
              </p:ext>
            </p:extLst>
          </p:nvPr>
        </p:nvGraphicFramePr>
        <p:xfrm>
          <a:off x="1152939" y="2667001"/>
          <a:ext cx="10277061" cy="146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2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54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>
                          <a:solidFill>
                            <a:schemeClr val="tx1"/>
                          </a:solidFill>
                          <a:effectLst/>
                        </a:rPr>
                        <a:t>Source:</a:t>
                      </a:r>
                      <a:endParaRPr lang="en-GB" sz="2400" noProof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Title: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Thoughts on Adaptive Delivery and Access to Immersive Media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875"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400" b="1" kern="1200" baseline="0" noProof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  <a:endParaRPr lang="en-GB" sz="24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875"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Editors:</a:t>
                      </a:r>
                      <a:endParaRPr lang="en-GB" sz="2400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kern="1200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Emmanuel Thomas (TNO), Thomas </a:t>
                      </a:r>
                      <a:r>
                        <a:rPr lang="en-GB" sz="2400" b="1" kern="1200" baseline="0" noProof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Stockhammer</a:t>
                      </a:r>
                      <a:r>
                        <a:rPr lang="en-GB" sz="2400" b="1" kern="1200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(Qualcomm)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39470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11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CODING OF MOVING PICTURES AND AUDIO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11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N17875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Ljubljana, SI – July 2018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21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2FC45B-15CE-4384-B631-DD5B678CF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489" y="1077350"/>
            <a:ext cx="10330322" cy="965096"/>
          </a:xfrm>
        </p:spPr>
        <p:txBody>
          <a:bodyPr>
            <a:normAutofit fontScale="90000"/>
          </a:bodyPr>
          <a:lstStyle/>
          <a:p>
            <a:pPr algn="ctr"/>
            <a:r>
              <a:rPr lang="en-GB" i="1" dirty="0">
                <a:solidFill>
                  <a:schemeClr val="accent6"/>
                </a:solidFill>
                <a:latin typeface="+mn-lt"/>
              </a:rPr>
              <a:t>Adaptive delivery and access</a:t>
            </a:r>
            <a:br>
              <a:rPr lang="en-GB" i="1" dirty="0">
                <a:solidFill>
                  <a:schemeClr val="accent6"/>
                </a:solidFill>
                <a:latin typeface="+mn-lt"/>
              </a:rPr>
            </a:br>
            <a:r>
              <a:rPr lang="en-GB" i="1" dirty="0">
                <a:solidFill>
                  <a:schemeClr val="accent6"/>
                </a:solidFill>
                <a:latin typeface="+mn-lt"/>
              </a:rPr>
              <a:t>to Immersive Media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562B2D-9442-444F-94B0-1A1E06D63230}"/>
              </a:ext>
            </a:extLst>
          </p:cNvPr>
          <p:cNvSpPr txBox="1"/>
          <p:nvPr/>
        </p:nvSpPr>
        <p:spPr>
          <a:xfrm>
            <a:off x="1204957" y="2358639"/>
            <a:ext cx="1004985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New, immersive services call for new way of organizing, accessing, delivering and consuming media data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MPEG should assess what the implications are for its coding and encapsulation formats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This presentation seeks to communicate the challenge, and refrains from phrasing solutions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>
              <a:spcAft>
                <a:spcPts val="1200"/>
              </a:spcAft>
            </a:pPr>
            <a:r>
              <a:rPr lang="en-US" sz="2800" dirty="0"/>
              <a:t>This presentation originates from a discussion on m43753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62209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315FE-D5F6-47ED-A617-DFA92FD96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accent6"/>
                </a:solidFill>
                <a:latin typeface="+mn-lt"/>
              </a:rPr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1F7DA-AE0F-4043-96EF-5B8304DF5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MPEG-encoded media historically retrieved from </a:t>
            </a:r>
            <a:r>
              <a:rPr lang="en-US" b="1" dirty="0">
                <a:solidFill>
                  <a:schemeClr val="accent2"/>
                </a:solidFill>
              </a:rPr>
              <a:t>storage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media</a:t>
            </a:r>
            <a:r>
              <a:rPr lang="en-US" dirty="0"/>
              <a:t> (e.g. CD-I, DVD) or delivered using </a:t>
            </a:r>
            <a:r>
              <a:rPr lang="en-US" b="1" dirty="0">
                <a:solidFill>
                  <a:schemeClr val="accent2"/>
                </a:solidFill>
              </a:rPr>
              <a:t>broadcast</a:t>
            </a:r>
            <a:r>
              <a:rPr lang="en-US" dirty="0"/>
              <a:t> (e.g. ARIB, ATSC, DVB) </a:t>
            </a:r>
            <a:endParaRPr lang="en-GB" dirty="0"/>
          </a:p>
          <a:p>
            <a:r>
              <a:rPr lang="en-GB" dirty="0"/>
              <a:t>Streaming is now the dominant force in the video industry; video </a:t>
            </a:r>
            <a:r>
              <a:rPr lang="en-GB" b="1" dirty="0">
                <a:solidFill>
                  <a:schemeClr val="accent2"/>
                </a:solidFill>
              </a:rPr>
              <a:t>streaming services</a:t>
            </a:r>
            <a:r>
              <a:rPr lang="en-GB" dirty="0"/>
              <a:t> drive</a:t>
            </a:r>
            <a:r>
              <a:rPr lang="en-US" dirty="0"/>
              <a:t> technical innovation in the media industry.</a:t>
            </a:r>
          </a:p>
          <a:p>
            <a:r>
              <a:rPr lang="en-US" dirty="0"/>
              <a:t>MPEG Technologies (ISO BMFF, DASH) find </a:t>
            </a:r>
            <a:r>
              <a:rPr lang="en-US" b="1" dirty="0">
                <a:solidFill>
                  <a:schemeClr val="accent2"/>
                </a:solidFill>
              </a:rPr>
              <a:t>massive adoption </a:t>
            </a:r>
            <a:r>
              <a:rPr lang="en-US" dirty="0"/>
              <a:t>for unicast for live and on-demand services augmenting, complementing and replacing broadcast (ATSC, DVB, HbbTV, SCTE)</a:t>
            </a:r>
          </a:p>
          <a:p>
            <a:r>
              <a:rPr lang="en-US" dirty="0"/>
              <a:t>Immersive experiences (VR/360, 3DoF+, etc.) </a:t>
            </a:r>
            <a:r>
              <a:rPr lang="en-GB" dirty="0"/>
              <a:t>favour </a:t>
            </a:r>
            <a:r>
              <a:rPr lang="en-GB" b="1" dirty="0">
                <a:solidFill>
                  <a:schemeClr val="accent2"/>
                </a:solidFill>
              </a:rPr>
              <a:t>unicast-based</a:t>
            </a:r>
            <a:r>
              <a:rPr lang="en-GB" dirty="0"/>
              <a:t> technologies such as DASH to tailor the data stream to the exact needs of the consuming user in real time.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611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71489-46D3-4127-A38B-19DEB1B0E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/>
                </a:solidFill>
                <a:latin typeface="+mn-lt"/>
              </a:rPr>
              <a:t>Examples</a:t>
            </a:r>
            <a:endParaRPr lang="en-GB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C9A39-50C6-42A3-A9C2-67DA60326F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41351" cy="435133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</a:pPr>
            <a:r>
              <a:rPr lang="en-US" sz="2000" b="1" dirty="0">
                <a:solidFill>
                  <a:schemeClr val="accent2"/>
                </a:solidFill>
              </a:rPr>
              <a:t>Tiled 360 videos </a:t>
            </a:r>
            <a:r>
              <a:rPr lang="en-US" sz="2000" dirty="0"/>
              <a:t>in very high resolution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</a:pPr>
            <a:r>
              <a:rPr lang="en-US" sz="2000" dirty="0"/>
              <a:t>Large </a:t>
            </a:r>
            <a:r>
              <a:rPr lang="en-US" sz="2000" b="1" dirty="0">
                <a:solidFill>
                  <a:schemeClr val="accent2"/>
                </a:solidFill>
              </a:rPr>
              <a:t>Point</a:t>
            </a:r>
            <a:r>
              <a:rPr lang="en-US" sz="2000" dirty="0"/>
              <a:t> </a:t>
            </a:r>
            <a:r>
              <a:rPr lang="en-US" sz="2000" b="1" dirty="0">
                <a:solidFill>
                  <a:schemeClr val="accent2"/>
                </a:solidFill>
              </a:rPr>
              <a:t>Clouds</a:t>
            </a:r>
            <a:r>
              <a:rPr lang="en-US" sz="2000" dirty="0"/>
              <a:t> that can be navigated in 6 </a:t>
            </a:r>
            <a:r>
              <a:rPr lang="en-US" sz="2000" dirty="0" err="1"/>
              <a:t>DoF</a:t>
            </a:r>
            <a:endParaRPr lang="en-US" sz="2000" dirty="0"/>
          </a:p>
          <a:p>
            <a:pPr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</a:pPr>
            <a:r>
              <a:rPr lang="en-US" sz="2000" b="1" dirty="0" err="1">
                <a:solidFill>
                  <a:schemeClr val="accent2"/>
                </a:solidFill>
              </a:rPr>
              <a:t>Lightfields</a:t>
            </a:r>
            <a:r>
              <a:rPr lang="en-US" sz="2000" dirty="0"/>
              <a:t> with lots and lots of small tiles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</a:pPr>
            <a:r>
              <a:rPr lang="en-US" sz="2000" dirty="0"/>
              <a:t>A complicated </a:t>
            </a:r>
            <a:r>
              <a:rPr lang="en-US" sz="2000" b="1" dirty="0">
                <a:solidFill>
                  <a:schemeClr val="accent2"/>
                </a:solidFill>
              </a:rPr>
              <a:t>Scene</a:t>
            </a:r>
            <a:r>
              <a:rPr lang="en-US" sz="2000" dirty="0"/>
              <a:t> </a:t>
            </a:r>
            <a:r>
              <a:rPr lang="en-US" sz="2000" b="1" dirty="0">
                <a:solidFill>
                  <a:schemeClr val="accent2"/>
                </a:solidFill>
              </a:rPr>
              <a:t>Graph </a:t>
            </a:r>
            <a:r>
              <a:rPr lang="en-US" sz="2000" dirty="0"/>
              <a:t>with many objects to traverse</a:t>
            </a:r>
            <a:endParaRPr lang="en-US" sz="2000" b="1" dirty="0">
              <a:solidFill>
                <a:schemeClr val="accent2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</a:pPr>
            <a:r>
              <a:rPr lang="en-US" sz="2000" dirty="0"/>
              <a:t>Audio objects can be audible, or beyond the “</a:t>
            </a:r>
            <a:r>
              <a:rPr lang="en-US" sz="2000" b="1" dirty="0">
                <a:solidFill>
                  <a:schemeClr val="accent2"/>
                </a:solidFill>
              </a:rPr>
              <a:t>audio</a:t>
            </a:r>
            <a:r>
              <a:rPr lang="en-US" sz="2000" dirty="0"/>
              <a:t> </a:t>
            </a:r>
            <a:r>
              <a:rPr lang="en-US" sz="2000" b="1" dirty="0">
                <a:solidFill>
                  <a:schemeClr val="accent2"/>
                </a:solidFill>
              </a:rPr>
              <a:t>horizon</a:t>
            </a:r>
            <a:r>
              <a:rPr lang="en-US" sz="2000" dirty="0"/>
              <a:t>” in an immersive experience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US" sz="2000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2000" dirty="0"/>
              <a:t>All likely retrieved from some sort of </a:t>
            </a:r>
            <a:r>
              <a:rPr lang="en-US" sz="2000" b="1" dirty="0">
                <a:solidFill>
                  <a:schemeClr val="accent2"/>
                </a:solidFill>
              </a:rPr>
              <a:t>cloud infrastructure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2000" dirty="0"/>
              <a:t>All of these can be available in multiple quality/bitrate variations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2000" dirty="0"/>
              <a:t>At the receiver all of those need to </a:t>
            </a:r>
            <a:r>
              <a:rPr lang="en-US" sz="2000" b="1" dirty="0">
                <a:solidFill>
                  <a:schemeClr val="accent2"/>
                </a:solidFill>
              </a:rPr>
              <a:t>decoded and decrypted </a:t>
            </a:r>
            <a:r>
              <a:rPr lang="en-US" sz="2000" dirty="0"/>
              <a:t>with constrained devices</a:t>
            </a:r>
          </a:p>
        </p:txBody>
      </p:sp>
    </p:spTree>
    <p:extLst>
      <p:ext uri="{BB962C8B-B14F-4D97-AF65-F5344CB8AC3E}">
        <p14:creationId xmlns:p14="http://schemas.microsoft.com/office/powerpoint/2010/main" val="271620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66967-9682-4FA6-A29E-16BCA0787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/>
                </a:solidFill>
                <a:latin typeface="+mn-lt"/>
              </a:rPr>
              <a:t>Trends </a:t>
            </a:r>
            <a:r>
              <a:rPr lang="en-GB" b="1" dirty="0">
                <a:solidFill>
                  <a:schemeClr val="accent6"/>
                </a:solidFill>
              </a:rPr>
              <a:t>(from m43753)</a:t>
            </a:r>
            <a:endParaRPr lang="en-GB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8AEDE2-55CF-4895-B0B8-C25AAD02A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1"/>
              </a:buClr>
            </a:pPr>
            <a:r>
              <a:rPr lang="en-GB" sz="3200" dirty="0"/>
              <a:t>Significant parts of the media data </a:t>
            </a:r>
            <a:r>
              <a:rPr lang="en-GB" sz="3200" b="1" dirty="0">
                <a:solidFill>
                  <a:schemeClr val="accent2"/>
                </a:solidFill>
              </a:rPr>
              <a:t>unique</a:t>
            </a:r>
            <a:r>
              <a:rPr lang="en-GB" sz="3200" dirty="0"/>
              <a:t> </a:t>
            </a:r>
            <a:r>
              <a:rPr lang="en-GB" sz="3200" b="1" dirty="0">
                <a:solidFill>
                  <a:schemeClr val="accent2"/>
                </a:solidFill>
              </a:rPr>
              <a:t>to the receiver</a:t>
            </a:r>
          </a:p>
          <a:p>
            <a:pPr lvl="0">
              <a:buClr>
                <a:schemeClr val="tx1"/>
              </a:buClr>
            </a:pPr>
            <a:r>
              <a:rPr lang="en-GB" sz="3200" dirty="0"/>
              <a:t>Delivery shifts from sender-driven to </a:t>
            </a:r>
            <a:r>
              <a:rPr lang="en-GB" sz="3200" b="1" dirty="0">
                <a:solidFill>
                  <a:schemeClr val="accent2"/>
                </a:solidFill>
              </a:rPr>
              <a:t>receiver-driven</a:t>
            </a:r>
          </a:p>
          <a:p>
            <a:pPr lvl="0">
              <a:buClr>
                <a:schemeClr val="tx1"/>
              </a:buClr>
            </a:pPr>
            <a:r>
              <a:rPr lang="en-GB" sz="3200" dirty="0"/>
              <a:t>Application requirements change dynamically in real-time, so </a:t>
            </a:r>
          </a:p>
          <a:p>
            <a:pPr lvl="1">
              <a:buClr>
                <a:schemeClr val="tx1"/>
              </a:buClr>
            </a:pPr>
            <a:r>
              <a:rPr lang="en-GB" sz="3200" b="1" dirty="0">
                <a:solidFill>
                  <a:schemeClr val="accent2"/>
                </a:solidFill>
              </a:rPr>
              <a:t>latency </a:t>
            </a:r>
            <a:r>
              <a:rPr lang="en-GB" sz="3200" dirty="0"/>
              <a:t>is crucial</a:t>
            </a:r>
          </a:p>
          <a:p>
            <a:pPr lvl="1">
              <a:buClr>
                <a:schemeClr val="tx1"/>
              </a:buClr>
            </a:pPr>
            <a:r>
              <a:rPr lang="en-GB" sz="3200" dirty="0"/>
              <a:t>Different latency requirements from (ultra-) low to traditional</a:t>
            </a:r>
          </a:p>
          <a:p>
            <a:pPr>
              <a:buClr>
                <a:schemeClr val="tx1"/>
              </a:buClr>
            </a:pPr>
            <a:r>
              <a:rPr lang="en-GB" sz="3200" dirty="0"/>
              <a:t>Total media data is increasing, and </a:t>
            </a:r>
            <a:r>
              <a:rPr lang="en-GB" sz="3200" i="1" u="sng" dirty="0"/>
              <a:t>therefore</a:t>
            </a:r>
            <a:r>
              <a:rPr lang="en-GB" sz="3200" dirty="0"/>
              <a:t> the media data requires more </a:t>
            </a:r>
            <a:r>
              <a:rPr lang="en-GB" sz="3200" b="1" dirty="0">
                <a:solidFill>
                  <a:schemeClr val="accent2"/>
                </a:solidFill>
              </a:rPr>
              <a:t>fine grain access</a:t>
            </a:r>
          </a:p>
          <a:p>
            <a:pPr>
              <a:buClr>
                <a:schemeClr val="tx1"/>
              </a:buClr>
            </a:pPr>
            <a:r>
              <a:rPr lang="en-GB" sz="3200" dirty="0"/>
              <a:t>Usage of </a:t>
            </a:r>
            <a:r>
              <a:rPr lang="en-GB" sz="3200" b="1" dirty="0">
                <a:solidFill>
                  <a:schemeClr val="accent2"/>
                </a:solidFill>
              </a:rPr>
              <a:t>general purpose receiving platforms </a:t>
            </a:r>
            <a:r>
              <a:rPr lang="en-GB" sz="3200" dirty="0"/>
              <a:t>(decoders, </a:t>
            </a:r>
            <a:r>
              <a:rPr lang="en-GB" sz="3200" dirty="0" err="1"/>
              <a:t>decryptors</a:t>
            </a:r>
            <a:r>
              <a:rPr lang="en-GB" sz="3200" dirty="0"/>
              <a:t>, protocol stacks, renderers)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933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0A23C-39E8-484B-9086-4FAB6BE0A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/>
                </a:solidFill>
                <a:latin typeface="+mn-lt"/>
              </a:rPr>
              <a:t>Some Challenges</a:t>
            </a:r>
            <a:endParaRPr lang="en-GB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51612-3F19-433A-9321-6F311CF42D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Flexibly retrieving </a:t>
            </a:r>
            <a:r>
              <a:rPr lang="en-US" b="1" dirty="0">
                <a:solidFill>
                  <a:schemeClr val="accent2"/>
                </a:solidFill>
              </a:rPr>
              <a:t>parts</a:t>
            </a:r>
            <a:r>
              <a:rPr lang="en-US" dirty="0"/>
              <a:t> of a large body of media data from a </a:t>
            </a:r>
            <a:r>
              <a:rPr lang="en-US" b="1" dirty="0">
                <a:solidFill>
                  <a:schemeClr val="accent2"/>
                </a:solidFill>
              </a:rPr>
              <a:t>cloud</a:t>
            </a:r>
            <a:r>
              <a:rPr lang="en-US" dirty="0"/>
              <a:t> resource to create a coherent user experience under </a:t>
            </a:r>
            <a:r>
              <a:rPr lang="en-US" b="1" dirty="0">
                <a:solidFill>
                  <a:schemeClr val="accent2"/>
                </a:solidFill>
              </a:rPr>
              <a:t>constrained resources</a:t>
            </a:r>
          </a:p>
          <a:p>
            <a:r>
              <a:rPr lang="en-US" dirty="0"/>
              <a:t>Where </a:t>
            </a:r>
            <a:r>
              <a:rPr lang="en-US" b="1" dirty="0">
                <a:solidFill>
                  <a:schemeClr val="accent2"/>
                </a:solidFill>
              </a:rPr>
              <a:t>constraints</a:t>
            </a:r>
            <a:r>
              <a:rPr lang="en-US" dirty="0"/>
              <a:t> exist like bandwidth, access latency, decode resources (and where these can fluctuate dynamically)</a:t>
            </a:r>
          </a:p>
          <a:p>
            <a:r>
              <a:rPr lang="en-US" dirty="0"/>
              <a:t>With the client in charge of making </a:t>
            </a:r>
            <a:r>
              <a:rPr lang="en-US" b="1" dirty="0">
                <a:solidFill>
                  <a:schemeClr val="accent2"/>
                </a:solidFill>
              </a:rPr>
              <a:t>trade-offs</a:t>
            </a:r>
            <a:r>
              <a:rPr lang="en-US" dirty="0"/>
              <a:t> given such constraints</a:t>
            </a:r>
          </a:p>
          <a:p>
            <a:r>
              <a:rPr lang="en-US" dirty="0"/>
              <a:t>Where fast </a:t>
            </a:r>
            <a:r>
              <a:rPr lang="en-US" b="1" dirty="0">
                <a:solidFill>
                  <a:schemeClr val="accent2"/>
                </a:solidFill>
              </a:rPr>
              <a:t>response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times</a:t>
            </a:r>
            <a:r>
              <a:rPr lang="en-US" dirty="0"/>
              <a:t> and </a:t>
            </a:r>
            <a:r>
              <a:rPr lang="en-US" b="1" dirty="0">
                <a:solidFill>
                  <a:schemeClr val="accent2"/>
                </a:solidFill>
              </a:rPr>
              <a:t>efficiency</a:t>
            </a:r>
            <a:r>
              <a:rPr lang="en-US" dirty="0"/>
              <a:t> are crucial for the </a:t>
            </a:r>
            <a:r>
              <a:rPr lang="en-US" dirty="0" err="1"/>
              <a:t>QoE</a:t>
            </a:r>
            <a:endParaRPr lang="en-US" dirty="0"/>
          </a:p>
          <a:p>
            <a:r>
              <a:rPr lang="en-US" dirty="0"/>
              <a:t>Where inherently, data is accessed and retrieved in multiple </a:t>
            </a:r>
            <a:r>
              <a:rPr lang="en-US" b="1" dirty="0">
                <a:solidFill>
                  <a:schemeClr val="accent2"/>
                </a:solidFill>
              </a:rPr>
              <a:t>parallel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streams</a:t>
            </a:r>
          </a:p>
          <a:p>
            <a:r>
              <a:rPr lang="en-US" dirty="0"/>
              <a:t>Where this data may need to be </a:t>
            </a:r>
            <a:r>
              <a:rPr lang="en-US" b="1" dirty="0">
                <a:solidFill>
                  <a:schemeClr val="accent2"/>
                </a:solidFill>
              </a:rPr>
              <a:t>protected </a:t>
            </a:r>
            <a:r>
              <a:rPr lang="en-US" dirty="0"/>
              <a:t>and/or encrypted</a:t>
            </a:r>
          </a:p>
          <a:p>
            <a:r>
              <a:rPr lang="en-US" dirty="0"/>
              <a:t>Where this data may need to be </a:t>
            </a:r>
            <a:r>
              <a:rPr lang="en-US" b="1" dirty="0">
                <a:solidFill>
                  <a:schemeClr val="accent2"/>
                </a:solidFill>
              </a:rPr>
              <a:t>cached</a:t>
            </a:r>
            <a:r>
              <a:rPr lang="en-US" dirty="0"/>
              <a:t> close to the user for the best experience</a:t>
            </a:r>
          </a:p>
          <a:p>
            <a:r>
              <a:rPr lang="en-US" dirty="0"/>
              <a:t>Where the data is stored in the </a:t>
            </a:r>
            <a:r>
              <a:rPr lang="en-US" b="1" dirty="0">
                <a:solidFill>
                  <a:schemeClr val="accent2"/>
                </a:solidFill>
              </a:rPr>
              <a:t>cloud</a:t>
            </a:r>
            <a:r>
              <a:rPr lang="en-US" dirty="0"/>
              <a:t> in a distributed manner</a:t>
            </a:r>
          </a:p>
        </p:txBody>
      </p:sp>
    </p:spTree>
    <p:extLst>
      <p:ext uri="{BB962C8B-B14F-4D97-AF65-F5344CB8AC3E}">
        <p14:creationId xmlns:p14="http://schemas.microsoft.com/office/powerpoint/2010/main" val="1342473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A96F5-1ADD-4F9D-B91F-0B92DDD63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/>
                </a:solidFill>
                <a:latin typeface="+mn-lt"/>
              </a:rPr>
              <a:t>Organization Dimensions: Immersive Media</a:t>
            </a:r>
            <a:endParaRPr lang="en-GB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A394C-6E5F-4BBD-8F99-787465B6D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13164" cy="4351338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Temporal</a:t>
            </a:r>
            <a:r>
              <a:rPr lang="en-US" dirty="0"/>
              <a:t> random access – “as usual”</a:t>
            </a:r>
          </a:p>
          <a:p>
            <a:r>
              <a:rPr lang="en-US" b="1" dirty="0">
                <a:solidFill>
                  <a:schemeClr val="accent2"/>
                </a:solidFill>
              </a:rPr>
              <a:t>Spatial</a:t>
            </a:r>
            <a:r>
              <a:rPr lang="en-US" dirty="0"/>
              <a:t> random access – retrieving only the relevant parts of the media</a:t>
            </a:r>
          </a:p>
          <a:p>
            <a:pPr lvl="1"/>
            <a:r>
              <a:rPr lang="en-US" dirty="0"/>
              <a:t>Depending on user orientation</a:t>
            </a:r>
          </a:p>
          <a:p>
            <a:r>
              <a:rPr lang="en-US" dirty="0"/>
              <a:t>Making quality/bitrate trade-offs in switching between </a:t>
            </a:r>
            <a:r>
              <a:rPr lang="en-US" b="1" dirty="0">
                <a:solidFill>
                  <a:schemeClr val="accent2"/>
                </a:solidFill>
              </a:rPr>
              <a:t>quality</a:t>
            </a:r>
            <a:r>
              <a:rPr lang="en-US" dirty="0"/>
              <a:t> levels</a:t>
            </a:r>
            <a:endParaRPr lang="en-US" b="1" dirty="0">
              <a:solidFill>
                <a:schemeClr val="accent2"/>
              </a:solidFill>
            </a:endParaRPr>
          </a:p>
          <a:p>
            <a:pPr lvl="1"/>
            <a:r>
              <a:rPr lang="en-US" dirty="0"/>
              <a:t>Depending on what is visible/audible</a:t>
            </a:r>
          </a:p>
          <a:p>
            <a:pPr lvl="1"/>
            <a:r>
              <a:rPr lang="en-US" dirty="0"/>
              <a:t>Depending on retrieval/device and resource constraints, including bandwidth, latency, decoder capability, things like video and audio reproduction capabilities (e.g. screen resolution and color space; speaker config)</a:t>
            </a:r>
          </a:p>
          <a:p>
            <a:r>
              <a:rPr lang="en-US" dirty="0"/>
              <a:t>Decoding capabilities, user preferences, etc.</a:t>
            </a:r>
          </a:p>
          <a:p>
            <a:r>
              <a:rPr lang="en-US" dirty="0"/>
              <a:t>Addition of static media</a:t>
            </a:r>
          </a:p>
          <a:p>
            <a:r>
              <a:rPr lang="en-US" dirty="0"/>
              <a:t>Different timelines</a:t>
            </a:r>
          </a:p>
          <a:p>
            <a:r>
              <a:rPr lang="en-US" dirty="0"/>
              <a:t>Scene Descriptions, Nodes, etc.</a:t>
            </a:r>
          </a:p>
          <a:p>
            <a:pPr lvl="1"/>
            <a:r>
              <a:rPr lang="en-US" dirty="0"/>
              <a:t>Which objects to retrieve – and which </a:t>
            </a:r>
            <a:r>
              <a:rPr lang="en-US" i="1" dirty="0"/>
              <a:t>parts</a:t>
            </a:r>
            <a:r>
              <a:rPr lang="en-US" dirty="0"/>
              <a:t> of objects</a:t>
            </a:r>
          </a:p>
        </p:txBody>
      </p:sp>
    </p:spTree>
    <p:extLst>
      <p:ext uri="{BB962C8B-B14F-4D97-AF65-F5344CB8AC3E}">
        <p14:creationId xmlns:p14="http://schemas.microsoft.com/office/powerpoint/2010/main" val="3914568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C1240-59DE-4CE0-A098-7F9827503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/>
                </a:solidFill>
                <a:latin typeface="+mn-lt"/>
              </a:rPr>
              <a:t>What is Required?</a:t>
            </a:r>
            <a:endParaRPr lang="en-GB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EBE0A-F7D8-4BF2-B90D-A994022870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Flexible, fast, timely and efficient </a:t>
            </a:r>
            <a:r>
              <a:rPr lang="en-US" b="1" dirty="0">
                <a:solidFill>
                  <a:schemeClr val="accent2"/>
                </a:solidFill>
              </a:rPr>
              <a:t>random access </a:t>
            </a:r>
            <a:r>
              <a:rPr lang="en-US" dirty="0"/>
              <a:t>to media data stored on a cloud resource</a:t>
            </a:r>
          </a:p>
          <a:p>
            <a:pPr lvl="1"/>
            <a:r>
              <a:rPr lang="en-US" sz="2800" dirty="0"/>
              <a:t>Where the media dimensions include: Spatial, Temporal, Quality, Bitrate</a:t>
            </a:r>
            <a:endParaRPr lang="en-US" dirty="0"/>
          </a:p>
          <a:p>
            <a:r>
              <a:rPr lang="en-US" dirty="0"/>
              <a:t>A focus in our </a:t>
            </a:r>
            <a:r>
              <a:rPr lang="en-US" b="1" dirty="0">
                <a:solidFill>
                  <a:schemeClr val="accent2"/>
                </a:solidFill>
              </a:rPr>
              <a:t>coding</a:t>
            </a:r>
            <a:r>
              <a:rPr lang="en-US" dirty="0"/>
              <a:t> and </a:t>
            </a:r>
            <a:r>
              <a:rPr lang="en-US" b="1" dirty="0">
                <a:solidFill>
                  <a:schemeClr val="accent2"/>
                </a:solidFill>
              </a:rPr>
              <a:t>encapsulation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formats</a:t>
            </a:r>
            <a:r>
              <a:rPr lang="en-US" dirty="0"/>
              <a:t> on such random access</a:t>
            </a:r>
          </a:p>
          <a:p>
            <a:r>
              <a:rPr lang="en-US" dirty="0"/>
              <a:t>Conformance points to decoders to consume such experiences</a:t>
            </a:r>
          </a:p>
          <a:p>
            <a:r>
              <a:rPr lang="en-US" dirty="0"/>
              <a:t>A receiver model of user interaction, decryption, decoding, and rendering</a:t>
            </a:r>
          </a:p>
          <a:p>
            <a:r>
              <a:rPr lang="en-US" dirty="0"/>
              <a:t>A retrieval model that leverages these multiple random access dimensions for enabling the client to </a:t>
            </a:r>
            <a:r>
              <a:rPr lang="en-US" b="1" dirty="0">
                <a:solidFill>
                  <a:schemeClr val="accent2"/>
                </a:solidFill>
              </a:rPr>
              <a:t>dynamically</a:t>
            </a:r>
            <a:r>
              <a:rPr lang="en-US" dirty="0"/>
              <a:t> and </a:t>
            </a:r>
            <a:r>
              <a:rPr lang="en-US" b="1" dirty="0">
                <a:solidFill>
                  <a:schemeClr val="accent2"/>
                </a:solidFill>
              </a:rPr>
              <a:t>efficiently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tailor</a:t>
            </a:r>
            <a:r>
              <a:rPr lang="en-US" dirty="0"/>
              <a:t> the experience for the user</a:t>
            </a:r>
          </a:p>
        </p:txBody>
      </p:sp>
    </p:spTree>
    <p:extLst>
      <p:ext uri="{BB962C8B-B14F-4D97-AF65-F5344CB8AC3E}">
        <p14:creationId xmlns:p14="http://schemas.microsoft.com/office/powerpoint/2010/main" val="4731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Words>716</Words>
  <Application>Microsoft Office PowerPoint</Application>
  <PresentationFormat>Widescreen</PresentationFormat>
  <Paragraphs>71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等线 Light</vt:lpstr>
      <vt:lpstr>SimSun</vt:lpstr>
      <vt:lpstr>Arial</vt:lpstr>
      <vt:lpstr>Calibri</vt:lpstr>
      <vt:lpstr>Calibri Light</vt:lpstr>
      <vt:lpstr>Times New Roman</vt:lpstr>
      <vt:lpstr>Office Theme</vt:lpstr>
      <vt:lpstr>INTERNATIONAL ORGANISATION FOR STANDARDISATION ORGANISATION INTERNATIONALE DE NORMALISATION ISO/IEC JTC 1/SC 29/WG 11 CODING OF MOVING PICTURES AND AUDIO   ISO/IEC JTC 1/SC 29/WG 11 N17875 Ljubljana, SI – July 2018</vt:lpstr>
      <vt:lpstr>Adaptive delivery and access to Immersive Media</vt:lpstr>
      <vt:lpstr>Background</vt:lpstr>
      <vt:lpstr>Examples</vt:lpstr>
      <vt:lpstr>Trends (from m43753)</vt:lpstr>
      <vt:lpstr>Some Challenges</vt:lpstr>
      <vt:lpstr>Organization Dimensions: Immersive Media</vt:lpstr>
      <vt:lpstr>What is Required?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Streaming-First joint meeting</dc:title>
  <dc:creator>E.D.R. Thomas</dc:creator>
  <cp:lastModifiedBy>E.D.R. Thomas</cp:lastModifiedBy>
  <cp:revision>98</cp:revision>
  <dcterms:created xsi:type="dcterms:W3CDTF">2018-07-15T10:09:36Z</dcterms:created>
  <dcterms:modified xsi:type="dcterms:W3CDTF">2018-07-20T10:06:36Z</dcterms:modified>
</cp:coreProperties>
</file>